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58" r:id="rId4"/>
    <p:sldId id="273" r:id="rId5"/>
    <p:sldId id="260" r:id="rId6"/>
    <p:sldId id="261" r:id="rId7"/>
    <p:sldId id="275" r:id="rId8"/>
    <p:sldId id="276" r:id="rId9"/>
    <p:sldId id="277" r:id="rId10"/>
    <p:sldId id="278" r:id="rId11"/>
    <p:sldId id="279" r:id="rId12"/>
    <p:sldId id="28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6923" y="633045"/>
            <a:ext cx="7606690" cy="5162843"/>
          </a:xfrm>
        </p:spPr>
        <p:txBody>
          <a:bodyPr>
            <a:normAutofit fontScale="90000"/>
          </a:bodyPr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 «</a:t>
            </a:r>
            <a:r>
              <a:rPr lang="ru-RU" sz="6700" dirty="0" smtClean="0">
                <a:solidFill>
                  <a:srgbClr val="9A5315">
                    <a:lumMod val="50000"/>
                  </a:srgbClr>
                </a:solidFill>
                <a:latin typeface="Segoe Print"/>
              </a:rPr>
              <a:t>Р</a:t>
            </a:r>
            <a:r>
              <a:rPr lang="ru-RU" sz="67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еализация ФГОС нового поколения в условиях целостного педагогического подхода</a:t>
            </a:r>
            <a:r>
              <a:rPr lang="ru-RU" sz="54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»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487680"/>
            <a:ext cx="6858002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Ученик –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20440" y="929640"/>
            <a:ext cx="8183880" cy="55626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1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 совместной учебной деятельности</a:t>
            </a:r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1.Возрастает объем изучаемого материала и глубина понимания;</a:t>
            </a:r>
          </a:p>
          <a:p>
            <a:pPr lvl="0"/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2.Растет познавательная активность и творческая самостоятельность детей;</a:t>
            </a:r>
          </a:p>
          <a:p>
            <a:pPr lvl="0"/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3.Меньше времени тратится на формирование знаний и умений;</a:t>
            </a:r>
          </a:p>
          <a:p>
            <a:pPr lvl="0"/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4.Снижаются дисциплинарные трудности, обусловленные дефектами учебной мотивации;</a:t>
            </a:r>
          </a:p>
          <a:p>
            <a:pPr lvl="0"/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5.Меняется характер взаимоотношений между учащимися;</a:t>
            </a:r>
          </a:p>
          <a:p>
            <a:pPr lvl="0"/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6.Возрастает сплоченность класса</a:t>
            </a:r>
            <a:r>
              <a:rPr lang="ru-RU" sz="4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15397" y="464233"/>
            <a:ext cx="7863840" cy="6063175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7.Ученики приобретают важнейшие социальные навыки: такт, ответственность, умение строить свое поведение с учетом позиции других людей;</a:t>
            </a:r>
          </a:p>
          <a:p>
            <a:pPr lvl="0"/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8.Учитель получает возможность индивидуализировать обучение, учитывая при делении на группы взаимные склонности детей, их уровень подготовки, темп работы;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9.Воспитательная работа учителя становится необходимым условием обучения</a:t>
            </a:r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685800"/>
            <a:ext cx="6858002" cy="12039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–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27120" y="1447800"/>
            <a:ext cx="7879080" cy="4907280"/>
          </a:xfrm>
        </p:spPr>
        <p:txBody>
          <a:bodyPr>
            <a:normAutofit/>
          </a:bodyPr>
          <a:lstStyle/>
          <a:p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1.Объединение усилий, согласованных позиций, выработка единых технологий , требований к организации учебного процесса – условия формирования универсальных учебных умений обучающихся.</a:t>
            </a:r>
          </a:p>
          <a:p>
            <a:r>
              <a:rPr lang="ru-RU" sz="2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2.универсальность профессиональных действий, которая предполагает, что учитель сможет объединить владение наукой, методикой, технологиями, умение проводить аналитическую работу, устанавливать корреляционные связи и зависимости различных объектов деятельности образовательного процесса с выстроенной системой формирования УУД учащихся</a:t>
            </a:r>
            <a:r>
              <a:rPr lang="ru-RU" sz="2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10818" y="323557"/>
            <a:ext cx="7680960" cy="600104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Образование – это результат, а вот его качество – это соединение процесса и результата.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Суть мониторинговых исследований -  в системном подходе: процесс обеспечивает результат, далее выявляются общие и частные тенденции, далее  анализ процесса и всех его составляющих.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Профессиональное осмысление необходимо осуществлять, базируясь на методологии системно- деятельного подхода, на каждом из уровней анализа деятельности: ценностно-смысловом, целевом, технологическом и ресурсном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426720"/>
            <a:ext cx="6858002" cy="13258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Проблемы, которые могут помешать перейти на ФГОС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67089" y="1783079"/>
            <a:ext cx="7156523" cy="465992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1.Первая проблема – упрощенное понимание сущности и технологии реализации системно-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подхода, который является методологической основой ФГОС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2.Переход к любой инновации сопровождается стрессом, потому что отказ от сложившейся практики в пользу инновационной деятельности неизбежно сопровождается временным падением качества образовательного процесса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96751" y="590843"/>
            <a:ext cx="7652823" cy="593656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3.Переход на новые требования, связанные со стандартом, предполагает проведение и анализ урока и оценку деятельности педагогического коллектива в соответствии с этими требованиями. (ФГОС предполагает принципиальную новизну вопросов инструментально-методического обеспечения движения и оценки планируемых результатов и в связи с этим  необходимо разработать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критериальную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базу, в соответствии с которой и будет эта оценка проводиться.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0440" y="289560"/>
            <a:ext cx="7970520" cy="16764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повышения квалификации педагогических кадров должны обеспечивать формирование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67443" y="2038643"/>
            <a:ext cx="8001000" cy="4282440"/>
          </a:xfrm>
        </p:spPr>
        <p:txBody>
          <a:bodyPr/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 Компетентности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пед.кадров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 мотивации учебной деятельности ученика;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 Компетентности учителя в раскрытии личностного смысла конкретного учебного курса и учебного материала конкретного урока;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Компетентности в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целеполагании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учебной деятельности</a:t>
            </a:r>
            <a:r>
              <a:rPr lang="ru-RU" sz="3200" dirty="0" smtClean="0"/>
              <a:t>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3194" y="1139482"/>
            <a:ext cx="8201464" cy="506436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 Компетентности в вопросах понимания ученика, что необходимо для индивидуального подхода в обучении;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 Компетентности в предмете преподавания;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 Компетентности в принятии решений, связанных с постановкой и решением педагогических задач;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 Компетентности в организации учебной деятельности и воспитательных программ.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55720" y="640080"/>
            <a:ext cx="7267892" cy="5669280"/>
          </a:xfrm>
        </p:spPr>
        <p:txBody>
          <a:bodyPr/>
          <a:lstStyle/>
          <a:p>
            <a:pPr algn="ctr"/>
            <a:endParaRPr lang="ru-RU" sz="3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Внедрение ФГОС – это длинный путь, но пусть он не окажется  для ВАС слишком трудным, ведь дорогу осилит идущий.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457200"/>
            <a:ext cx="6858002" cy="8847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1603169"/>
            <a:ext cx="6858002" cy="4441371"/>
          </a:xfrm>
        </p:spPr>
        <p:txBody>
          <a:bodyPr/>
          <a:lstStyle/>
          <a:p>
            <a:pPr marL="571500" indent="-571500">
              <a:buAutoNum type="arabicPeriod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Учителям начальной школы учитывать  при составлении рабочих программ требования ФГОС.</a:t>
            </a:r>
          </a:p>
          <a:p>
            <a:pPr marL="571500" indent="-571500">
              <a:buAutoNum type="arabicPeriod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Принять данную информацию к сведению.</a:t>
            </a:r>
          </a:p>
          <a:p>
            <a:pPr marL="571500" indent="-571500">
              <a:buAutoNum type="arabicPeriod"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Учителям-предметникам, поставившим одну или две «4», «3» заполнить дневники индивидуальной работы с обучающимися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48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ПЛАН</a:t>
            </a:r>
            <a:endParaRPr lang="ru-RU" sz="48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615440" y="1752600"/>
            <a:ext cx="9128760" cy="4229100"/>
          </a:xfrm>
        </p:spPr>
        <p:txBody>
          <a:bodyPr>
            <a:normAutofit/>
          </a:bodyPr>
          <a:lstStyle/>
          <a:p>
            <a:pPr>
              <a:buClr>
                <a:srgbClr val="9A5315"/>
              </a:buClr>
              <a:buFont typeface="Arial"/>
              <a:buChar char="•"/>
            </a:pP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Реализация ФГОС нового поколения в условиях целостного педагогического подхода </a:t>
            </a:r>
            <a:endParaRPr lang="ru-RU" sz="3200" b="0" i="0" dirty="0" smtClean="0">
              <a:solidFill>
                <a:schemeClr val="accent4">
                  <a:lumMod val="75000"/>
                </a:schemeClr>
              </a:solidFill>
              <a:latin typeface="Segoe Print"/>
              <a:ea typeface="+mn-ea"/>
              <a:cs typeface="+mn-cs"/>
            </a:endParaRP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3200" b="0" i="0" dirty="0" smtClean="0">
                <a:solidFill>
                  <a:schemeClr val="accent4">
                    <a:lumMod val="75000"/>
                  </a:schemeClr>
                </a:solidFill>
                <a:latin typeface="Segoe Print"/>
                <a:ea typeface="+mn-ea"/>
                <a:cs typeface="+mn-cs"/>
              </a:rPr>
              <a:t>Формирование УУД и их место в образовательной системе школы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ru-RU" sz="3200" b="0" i="0" dirty="0" smtClean="0">
                <a:solidFill>
                  <a:schemeClr val="accent4">
                    <a:lumMod val="75000"/>
                  </a:schemeClr>
                </a:solidFill>
                <a:latin typeface="Segoe Print"/>
                <a:ea typeface="+mn-ea"/>
                <a:cs typeface="+mn-cs"/>
              </a:rPr>
              <a:t>Результаты успеваемости за 3 четверть 2013-2014 </a:t>
            </a:r>
            <a:r>
              <a:rPr lang="ru-RU" sz="3200" b="0" i="0" dirty="0" err="1" smtClean="0">
                <a:solidFill>
                  <a:schemeClr val="accent4">
                    <a:lumMod val="75000"/>
                  </a:schemeClr>
                </a:solidFill>
                <a:latin typeface="Segoe Print"/>
                <a:ea typeface="+mn-ea"/>
                <a:cs typeface="+mn-cs"/>
              </a:rPr>
              <a:t>уч.года</a:t>
            </a:r>
            <a:r>
              <a:rPr lang="ru-RU" sz="3200" b="0" i="0" dirty="0" smtClean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.</a:t>
            </a:r>
            <a:endParaRPr lang="ru-RU" sz="32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3014e2a69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37625" y="168811"/>
            <a:ext cx="5401993" cy="6358597"/>
          </a:xfrm>
          <a:ln w="38100">
            <a:solidFill>
              <a:schemeClr val="tx1">
                <a:lumMod val="20000"/>
                <a:lumOff val="80000"/>
              </a:schemeClr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97880" y="624840"/>
            <a:ext cx="6019800" cy="5388737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ru-RU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Мы должны взглянуть в лицо тому факту,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нам придется либо погибнуть всем вместе,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Либо научиться жить всем вместе,</a:t>
            </a:r>
          </a:p>
          <a:p>
            <a:pPr algn="ctr">
              <a:buNone/>
            </a:pP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А что бы жить вместе, надо общаться.</a:t>
            </a:r>
          </a:p>
          <a:p>
            <a:pPr algn="ctr">
              <a:buNone/>
            </a:pPr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Элеонора Рузвельт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4887" y="393895"/>
            <a:ext cx="7779434" cy="597876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/>
                </a:solidFill>
              </a:rPr>
              <a:t>    </a:t>
            </a:r>
          </a:p>
          <a:p>
            <a:r>
              <a:rPr lang="ru-RU" sz="3200" dirty="0" smtClean="0">
                <a:solidFill>
                  <a:schemeClr val="tx2"/>
                </a:solidFill>
              </a:rPr>
              <a:t>     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 – главная цель образовательного процесса, в котором конкретный предмет являет собой важный фундамент для проявления и наращивания определенных способностей человека в познании мира и себя в нем.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85735" y="441959"/>
            <a:ext cx="7437877" cy="5438335"/>
          </a:xfrm>
        </p:spPr>
        <p:txBody>
          <a:bodyPr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2"/>
                </a:solidFill>
              </a:rPr>
              <a:t>Три вида развития </a:t>
            </a:r>
            <a:r>
              <a:rPr lang="ru-RU" dirty="0" smtClean="0">
                <a:solidFill>
                  <a:schemeClr val="tx2"/>
                </a:solidFill>
              </a:rPr>
              <a:t>:</a:t>
            </a:r>
          </a:p>
          <a:p>
            <a:pPr algn="ctr"/>
            <a:endParaRPr lang="ru-RU" dirty="0" smtClean="0"/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1.Становление – естественная временная последовательность ступеней, периодов, стадий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Формирование – процесс изменения деятельности, способов и средств развития,  имеющихся в распоряжении человека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3.Преобразование –процесс саморазвития, движения человека по целям, ценностям и смыслам своего существования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07480" y="929641"/>
            <a:ext cx="5181600" cy="50139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  Цель педагогического процесса на современном этапе - создание новой атмосферы в педагогическом коллективе, в основе которой лежит осознание отдельно взятым  педагогическим работником своего места и роли в сложном процессе формирования и развития конкретного ученика </a:t>
            </a:r>
          </a:p>
          <a:p>
            <a:endParaRPr lang="ru-RU" dirty="0"/>
          </a:p>
        </p:txBody>
      </p:sp>
      <p:pic>
        <p:nvPicPr>
          <p:cNvPr id="32770" name="Picture 2" descr="F:\ОБЖ МАТЬ ТВОЮ\DSCF1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240" y="335280"/>
            <a:ext cx="4480560" cy="5608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350520"/>
            <a:ext cx="6858002" cy="135167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Причины,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мешающие реализации ФГОС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71668" y="1871003"/>
            <a:ext cx="7451944" cy="46564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1.Освоение учителем новых принципов, на которых должен быть организован образовательный процесс согласно новым ФГОС, пока идет медленно</a:t>
            </a:r>
          </a:p>
          <a:p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2.Огромное количество бумаг, которыми стандарты сопровождаются, только затрудняют процесс внедрения новых требований</a:t>
            </a:r>
            <a:endParaRPr lang="ru-RU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0652" y="211015"/>
            <a:ext cx="7662963" cy="1702191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Педагогические системы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требующие изменений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83480" y="2133600"/>
            <a:ext cx="6140132" cy="312420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– ученик</a:t>
            </a: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Ученик – </a:t>
            </a:r>
            <a:r>
              <a:rPr lang="ru-RU" sz="4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ученик</a:t>
            </a:r>
            <a:endParaRPr lang="ru-RU" sz="4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– учитель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655320"/>
            <a:ext cx="6858002" cy="13258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 – ученик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4886" y="1463040"/>
            <a:ext cx="7498080" cy="4642338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В условиях «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знаниевой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парадигмы  учитель выступает в качестве единственного носителя «истины» , транслятора знаний. 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Это порождает ученическую пассивность, инертность, мотивационную готовность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обучению на низком, если не на   нулевом уровне, невротизацию обучающихся.</a:t>
            </a: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В основе субъект –субъектного подхода, который декларируют новые стандарты, лежит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смысловое равенство учителя и ученика, взрослого и ребенка.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рт педсовет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март педсовет</Template>
  <TotalTime>0</TotalTime>
  <Words>805</Words>
  <Application>Microsoft Office PowerPoint</Application>
  <PresentationFormat>Произвольный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март педсовет</vt:lpstr>
      <vt:lpstr> «Реализация ФГОС нового поколения в условиях целостного педагогического подхода»</vt:lpstr>
      <vt:lpstr>ПЛАН</vt:lpstr>
      <vt:lpstr>Слайд 3</vt:lpstr>
      <vt:lpstr>Слайд 4</vt:lpstr>
      <vt:lpstr>Слайд 5</vt:lpstr>
      <vt:lpstr>Слайд 6</vt:lpstr>
      <vt:lpstr>Причины,  мешающие реализации ФГОС</vt:lpstr>
      <vt:lpstr> Педагогические системы требующие изменений:</vt:lpstr>
      <vt:lpstr>Учитель – ученик </vt:lpstr>
      <vt:lpstr>Ученик – ученик </vt:lpstr>
      <vt:lpstr>Слайд 11</vt:lpstr>
      <vt:lpstr>Учитель – учитель </vt:lpstr>
      <vt:lpstr>Слайд 13</vt:lpstr>
      <vt:lpstr>Проблемы, которые могут помешать перейти на ФГОС </vt:lpstr>
      <vt:lpstr>Слайд 15</vt:lpstr>
      <vt:lpstr>Программа  повышения квалификации педагогических кадров должны обеспечивать формирование</vt:lpstr>
      <vt:lpstr>Слайд 17</vt:lpstr>
      <vt:lpstr>Слайд 18</vt:lpstr>
      <vt:lpstr>Решение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2014-03-25T06:05:23Z</dcterms:created>
  <dcterms:modified xsi:type="dcterms:W3CDTF">2015-02-09T08:17:44Z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