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CA2A0CD-499E-445B-AE00-A12D9890D735}" type="datetimeFigureOut">
              <a:rPr lang="ru-RU" smtClean="0"/>
              <a:t>23.11.2014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E66FF2-8E63-484B-BE76-9CA3237D2A9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785794"/>
            <a:ext cx="6929486" cy="2214578"/>
          </a:xfrm>
        </p:spPr>
        <p:txBody>
          <a:bodyPr>
            <a:normAutofit/>
          </a:bodyPr>
          <a:lstStyle/>
          <a:p>
            <a:r>
              <a:rPr lang="ru-RU" dirty="0" smtClean="0">
                <a:cs typeface="KodchiangUPC" pitchFamily="18" charset="-34"/>
              </a:rPr>
              <a:t> </a:t>
            </a:r>
            <a:r>
              <a:rPr lang="ru-RU" sz="4000" dirty="0" smtClean="0">
                <a:cs typeface="KodchiangUPC" pitchFamily="18" charset="-34"/>
              </a:rPr>
              <a:t>У</a:t>
            </a:r>
            <a:r>
              <a:rPr lang="ru-RU" sz="3200" dirty="0" smtClean="0">
                <a:cs typeface="KodchiangUPC" pitchFamily="18" charset="-34"/>
              </a:rPr>
              <a:t>пражнения в написании слов с буквосочетаниями</a:t>
            </a:r>
            <a:br>
              <a:rPr lang="ru-RU" sz="3200" dirty="0" smtClean="0">
                <a:cs typeface="KodchiangUPC" pitchFamily="18" charset="-34"/>
              </a:rPr>
            </a:br>
            <a:r>
              <a:rPr lang="ru-RU" sz="3200" dirty="0" smtClean="0">
                <a:cs typeface="KodchiangUPC" pitchFamily="18" charset="-34"/>
              </a:rPr>
              <a:t>       </a:t>
            </a:r>
            <a:r>
              <a:rPr lang="ru-RU" dirty="0" err="1" smtClean="0">
                <a:cs typeface="KodchiangUPC" pitchFamily="18" charset="-34"/>
              </a:rPr>
              <a:t>жи</a:t>
            </a:r>
            <a:r>
              <a:rPr lang="ru-RU" dirty="0" smtClean="0">
                <a:cs typeface="KodchiangUPC" pitchFamily="18" charset="-34"/>
              </a:rPr>
              <a:t>, </a:t>
            </a:r>
            <a:r>
              <a:rPr lang="ru-RU" dirty="0" err="1" smtClean="0">
                <a:cs typeface="KodchiangUPC" pitchFamily="18" charset="-34"/>
              </a:rPr>
              <a:t>ши</a:t>
            </a:r>
            <a:r>
              <a:rPr lang="ru-RU" dirty="0" smtClean="0">
                <a:cs typeface="KodchiangUPC" pitchFamily="18" charset="-34"/>
              </a:rPr>
              <a:t>, </a:t>
            </a:r>
            <a:r>
              <a:rPr lang="ru-RU" dirty="0" err="1" smtClean="0">
                <a:cs typeface="KodchiangUPC" pitchFamily="18" charset="-34"/>
              </a:rPr>
              <a:t>ча</a:t>
            </a:r>
            <a:r>
              <a:rPr lang="ru-RU" dirty="0" smtClean="0">
                <a:cs typeface="KodchiangUPC" pitchFamily="18" charset="-34"/>
              </a:rPr>
              <a:t>, </a:t>
            </a:r>
            <a:r>
              <a:rPr lang="ru-RU" dirty="0" err="1" smtClean="0">
                <a:cs typeface="KodchiangUPC" pitchFamily="18" charset="-34"/>
              </a:rPr>
              <a:t>ща</a:t>
            </a:r>
            <a:r>
              <a:rPr lang="ru-RU" dirty="0" smtClean="0">
                <a:cs typeface="KodchiangUPC" pitchFamily="18" charset="-34"/>
              </a:rPr>
              <a:t>, чу, </a:t>
            </a:r>
            <a:r>
              <a:rPr lang="ru-RU" dirty="0" err="1" smtClean="0">
                <a:cs typeface="KodchiangUPC" pitchFamily="18" charset="-34"/>
              </a:rPr>
              <a:t>щу</a:t>
            </a:r>
            <a:r>
              <a:rPr lang="ru-RU" dirty="0" smtClean="0">
                <a:cs typeface="KodchiangUPC" pitchFamily="18" charset="-34"/>
              </a:rPr>
              <a:t>.</a:t>
            </a:r>
            <a:endParaRPr lang="ru-RU" dirty="0">
              <a:cs typeface="KodchiangUPC" pitchFamily="18" charset="-34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714876" y="3849685"/>
            <a:ext cx="4000528" cy="24368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</a:t>
            </a:r>
            <a:r>
              <a:rPr lang="ru-RU" sz="2400" b="1" dirty="0" smtClean="0">
                <a:latin typeface="Monotype Corsiva" pitchFamily="66" charset="0"/>
              </a:rPr>
              <a:t>Презентацию составила учитель начальных классов МКОУ СОШ № 5 города Михайловки Волгоградской области Белякова Ирина Евгеньевна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28934"/>
            <a:ext cx="2699021" cy="35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457200"/>
            <a:ext cx="6634178" cy="838200"/>
          </a:xfrm>
        </p:spPr>
        <p:txBody>
          <a:bodyPr/>
          <a:lstStyle/>
          <a:p>
            <a:r>
              <a:rPr lang="ru-RU" sz="4400" b="1" dirty="0" smtClean="0"/>
              <a:t>С</a:t>
            </a:r>
            <a:r>
              <a:rPr lang="ru-RU" b="1" dirty="0" smtClean="0"/>
              <a:t>оставь словечко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85917" y="1554163"/>
          <a:ext cx="5286411" cy="387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137"/>
                <a:gridCol w="1881202"/>
                <a:gridCol w="1643072"/>
              </a:tblGrid>
              <a:tr h="1291700"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мы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пы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ча</a:t>
                      </a:r>
                      <a:endParaRPr lang="ru-RU" sz="6600" dirty="0"/>
                    </a:p>
                  </a:txBody>
                  <a:tcPr/>
                </a:tc>
              </a:tr>
              <a:tr h="1291700"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кор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чат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ры</a:t>
                      </a:r>
                      <a:endParaRPr lang="ru-RU" sz="6600" dirty="0"/>
                    </a:p>
                  </a:txBody>
                  <a:tcPr/>
                </a:tc>
              </a:tr>
              <a:tr h="1291700">
                <a:tc>
                  <a:txBody>
                    <a:bodyPr/>
                    <a:lstStyle/>
                    <a:p>
                      <a:r>
                        <a:rPr lang="ru-RU" sz="6600" dirty="0" smtClean="0"/>
                        <a:t>ту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жик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600" dirty="0" err="1" smtClean="0"/>
                        <a:t>ши</a:t>
                      </a:r>
                      <a:endParaRPr lang="ru-RU" sz="6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    </a:t>
            </a:r>
            <a:r>
              <a:rPr lang="ru-RU" b="1" dirty="0" err="1" smtClean="0"/>
              <a:t>Физминутка</a:t>
            </a:r>
            <a:endParaRPr lang="ru-RU" b="1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271200" cy="53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57200"/>
            <a:ext cx="7416948" cy="84124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С</a:t>
            </a:r>
            <a:r>
              <a:rPr lang="ru-RU" sz="4000" b="1" dirty="0" smtClean="0">
                <a:solidFill>
                  <a:srgbClr val="00B050"/>
                </a:solidFill>
              </a:rPr>
              <a:t>оставь предложение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8124852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b="1" dirty="0" smtClean="0">
                <a:solidFill>
                  <a:schemeClr val="tx1"/>
                </a:solidFill>
              </a:rPr>
              <a:t>гнезде, </a:t>
            </a:r>
            <a:r>
              <a:rPr lang="ru-RU" sz="4000" b="1" dirty="0" err="1" smtClean="0">
                <a:solidFill>
                  <a:schemeClr val="tx1"/>
                </a:solidFill>
              </a:rPr>
              <a:t>галч</a:t>
            </a:r>
            <a:r>
              <a:rPr lang="ru-RU" sz="4000" b="1" dirty="0" smtClean="0">
                <a:solidFill>
                  <a:schemeClr val="tx1"/>
                </a:solidFill>
              </a:rPr>
              <a:t>(</a:t>
            </a:r>
            <a:r>
              <a:rPr lang="ru-RU" sz="4000" b="1" dirty="0" err="1" smtClean="0">
                <a:solidFill>
                  <a:schemeClr val="tx1"/>
                </a:solidFill>
              </a:rPr>
              <a:t>а,я</a:t>
            </a:r>
            <a:r>
              <a:rPr lang="ru-RU" sz="4000" b="1" dirty="0" smtClean="0">
                <a:solidFill>
                  <a:schemeClr val="tx1"/>
                </a:solidFill>
              </a:rPr>
              <a:t>)та, в, </a:t>
            </a:r>
            <a:r>
              <a:rPr lang="ru-RU" sz="4000" b="1" dirty="0" err="1" smtClean="0">
                <a:solidFill>
                  <a:schemeClr val="tx1"/>
                </a:solidFill>
              </a:rPr>
              <a:t>пищ</a:t>
            </a:r>
            <a:r>
              <a:rPr lang="ru-RU" sz="4000" b="1" dirty="0" smtClean="0">
                <a:solidFill>
                  <a:schemeClr val="tx1"/>
                </a:solidFill>
              </a:rPr>
              <a:t>(</a:t>
            </a:r>
            <a:r>
              <a:rPr lang="ru-RU" sz="4000" b="1" dirty="0" err="1" smtClean="0">
                <a:solidFill>
                  <a:schemeClr val="tx1"/>
                </a:solidFill>
              </a:rPr>
              <a:t>а,я</a:t>
            </a:r>
            <a:r>
              <a:rPr lang="ru-RU" sz="4000" b="1" dirty="0" smtClean="0">
                <a:solidFill>
                  <a:schemeClr val="tx1"/>
                </a:solidFill>
              </a:rPr>
              <a:t>)т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928794" y="4786322"/>
            <a:ext cx="7062806" cy="17859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/>
              <a:t>В гнезде пищ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 галч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та.</a:t>
            </a:r>
          </a:p>
          <a:p>
            <a:pPr>
              <a:buNone/>
            </a:pPr>
            <a:r>
              <a:rPr lang="ru-RU" sz="3200" b="1" dirty="0" smtClean="0"/>
              <a:t>Галч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та пищ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 в гнезде.</a:t>
            </a:r>
          </a:p>
          <a:p>
            <a:pPr>
              <a:buNone/>
            </a:pPr>
            <a:r>
              <a:rPr lang="ru-RU" sz="3200" b="1" dirty="0" smtClean="0"/>
              <a:t>Пищ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 в гнезде галч</a:t>
            </a:r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r>
              <a:rPr lang="ru-RU" sz="3200" b="1" dirty="0" smtClean="0"/>
              <a:t>та.</a:t>
            </a:r>
            <a:endParaRPr lang="ru-RU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0912" y="2571750"/>
            <a:ext cx="2406200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57200"/>
            <a:ext cx="7416948" cy="841248"/>
          </a:xfrm>
        </p:spPr>
        <p:txBody>
          <a:bodyPr/>
          <a:lstStyle/>
          <a:p>
            <a:r>
              <a:rPr lang="ru-RU" b="1" dirty="0" smtClean="0"/>
              <a:t>       Работа в парах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5408" y="1500174"/>
            <a:ext cx="7131367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И</a:t>
            </a:r>
            <a:r>
              <a:rPr lang="ru-RU" dirty="0" smtClean="0"/>
              <a:t>тоги 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8267728" cy="4724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Какие орфограммы мы повторяли на уроке?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Вспомните рифмовки на эти правила. Расскажите ту, которая понравилась больше всего.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Какие задания  больше всего понравились?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Какое задание вызвало затруднение?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00100" y="5786454"/>
            <a:ext cx="6572296" cy="5381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Самооценка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572008"/>
            <a:ext cx="2090333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71604" y="1785926"/>
            <a:ext cx="7572396" cy="235745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Спасибо за урок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8044" cy="92869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инутка чистописания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81444" y="4214818"/>
            <a:ext cx="7719580" cy="7143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</a:t>
            </a:r>
            <a:r>
              <a:rPr lang="ru-RU" sz="3200" b="1" dirty="0" smtClean="0">
                <a:solidFill>
                  <a:srgbClr val="7030A0"/>
                </a:solidFill>
              </a:rPr>
              <a:t>роверь себя: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645025" y="4286256"/>
            <a:ext cx="4292241" cy="571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285720" y="1571612"/>
            <a:ext cx="2676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8730" y="4000504"/>
            <a:ext cx="4288536" cy="1257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571612"/>
            <a:ext cx="1913890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643050"/>
            <a:ext cx="1735322" cy="142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1571612"/>
            <a:ext cx="1903095" cy="142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5143512"/>
            <a:ext cx="7422079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Е</a:t>
            </a:r>
            <a:r>
              <a:rPr lang="ru-RU" sz="3600" dirty="0" smtClean="0"/>
              <a:t>вгений</a:t>
            </a:r>
            <a:r>
              <a:rPr lang="ru-RU" sz="4400" dirty="0" smtClean="0"/>
              <a:t> </a:t>
            </a:r>
            <a:r>
              <a:rPr lang="ru-RU" sz="4400" dirty="0" err="1" smtClean="0"/>
              <a:t>Ч</a:t>
            </a:r>
            <a:r>
              <a:rPr lang="ru-RU" sz="3600" dirty="0" err="1" smtClean="0"/>
              <a:t>арушин</a:t>
            </a:r>
            <a:endParaRPr lang="ru-RU" sz="44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457200" y="2000240"/>
            <a:ext cx="3008313" cy="17145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«Когда Томка спит, он лает во сне …»</a:t>
            </a:r>
            <a:endParaRPr lang="ru-RU" sz="3200" dirty="0"/>
          </a:p>
        </p:txBody>
      </p:sp>
      <p:pic>
        <p:nvPicPr>
          <p:cNvPr id="10" name="Содержимое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85794"/>
            <a:ext cx="3888567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43042" y="214290"/>
            <a:ext cx="7345510" cy="78581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У</a:t>
            </a:r>
            <a:r>
              <a:rPr lang="ru-RU" b="1" dirty="0" smtClean="0">
                <a:solidFill>
                  <a:srgbClr val="00B050"/>
                </a:solidFill>
              </a:rPr>
              <a:t>тро в сосновом бору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000232" y="5715016"/>
            <a:ext cx="6500858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   Иван Шишкин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457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500702"/>
            <a:ext cx="7202634" cy="92869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К</a:t>
            </a:r>
            <a:r>
              <a:rPr lang="ru-RU" sz="4000" b="1" dirty="0" smtClean="0">
                <a:solidFill>
                  <a:srgbClr val="0070C0"/>
                </a:solidFill>
              </a:rPr>
              <a:t>орней</a:t>
            </a:r>
            <a:r>
              <a:rPr lang="ru-RU" sz="4800" b="1" dirty="0" smtClean="0">
                <a:solidFill>
                  <a:srgbClr val="0070C0"/>
                </a:solidFill>
              </a:rPr>
              <a:t> Ч</a:t>
            </a:r>
            <a:r>
              <a:rPr lang="ru-RU" sz="4000" b="1" dirty="0" smtClean="0">
                <a:solidFill>
                  <a:srgbClr val="0070C0"/>
                </a:solidFill>
              </a:rPr>
              <a:t>уковский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355335">
            <a:off x="2041602" y="676858"/>
            <a:ext cx="1681440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63759">
            <a:off x="5541090" y="859465"/>
            <a:ext cx="1449201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 rot="1545022">
            <a:off x="6984878" y="1276736"/>
            <a:ext cx="1454769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3071810"/>
            <a:ext cx="2152193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642918"/>
            <a:ext cx="1548682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128431">
            <a:off x="385854" y="1184092"/>
            <a:ext cx="1715780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5728"/>
            <a:ext cx="6129350" cy="857256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70C0"/>
                </a:solidFill>
              </a:rPr>
              <a:t>Физминутка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4786322"/>
            <a:ext cx="4290556" cy="64294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</a:rPr>
              <a:t>Жи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ши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ча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ща</a:t>
            </a:r>
            <a:r>
              <a:rPr lang="ru-RU" sz="2800" b="1" dirty="0" smtClean="0">
                <a:solidFill>
                  <a:srgbClr val="002060"/>
                </a:solidFill>
              </a:rPr>
              <a:t>, чу, </a:t>
            </a:r>
            <a:r>
              <a:rPr lang="ru-RU" sz="2800" b="1" dirty="0" err="1" smtClean="0">
                <a:solidFill>
                  <a:srgbClr val="002060"/>
                </a:solidFill>
              </a:rPr>
              <a:t>щу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4572008"/>
            <a:ext cx="4498975" cy="1000132"/>
          </a:xfrm>
        </p:spPr>
        <p:txBody>
          <a:bodyPr>
            <a:noAutofit/>
          </a:bodyPr>
          <a:lstStyle/>
          <a:p>
            <a:r>
              <a:rPr lang="ru-RU" sz="3000" b="1" dirty="0" err="1" smtClean="0">
                <a:solidFill>
                  <a:srgbClr val="00B050"/>
                </a:solidFill>
              </a:rPr>
              <a:t>Жи</a:t>
            </a:r>
            <a:r>
              <a:rPr lang="ru-RU" sz="3000" b="1" dirty="0" smtClean="0">
                <a:solidFill>
                  <a:srgbClr val="00B050"/>
                </a:solidFill>
              </a:rPr>
              <a:t>, </a:t>
            </a:r>
            <a:r>
              <a:rPr lang="ru-RU" sz="3000" b="1" dirty="0" err="1" smtClean="0">
                <a:solidFill>
                  <a:srgbClr val="00B050"/>
                </a:solidFill>
              </a:rPr>
              <a:t>ши</a:t>
            </a:r>
            <a:r>
              <a:rPr lang="ru-RU" sz="3000" b="1" dirty="0" smtClean="0">
                <a:solidFill>
                  <a:srgbClr val="00B050"/>
                </a:solidFill>
              </a:rPr>
              <a:t>. </a:t>
            </a:r>
            <a:r>
              <a:rPr lang="ru-RU" sz="3000" b="1" dirty="0" err="1" smtClean="0">
                <a:solidFill>
                  <a:srgbClr val="00B050"/>
                </a:solidFill>
              </a:rPr>
              <a:t>Ча</a:t>
            </a:r>
            <a:r>
              <a:rPr lang="ru-RU" sz="3000" b="1" dirty="0" smtClean="0">
                <a:solidFill>
                  <a:srgbClr val="00B050"/>
                </a:solidFill>
              </a:rPr>
              <a:t>, </a:t>
            </a:r>
            <a:r>
              <a:rPr lang="ru-RU" sz="3000" b="1" dirty="0" err="1" smtClean="0">
                <a:solidFill>
                  <a:srgbClr val="00B050"/>
                </a:solidFill>
              </a:rPr>
              <a:t>ща</a:t>
            </a:r>
            <a:r>
              <a:rPr lang="ru-RU" sz="3000" b="1" dirty="0" smtClean="0">
                <a:solidFill>
                  <a:srgbClr val="00B050"/>
                </a:solidFill>
              </a:rPr>
              <a:t>, чу, </a:t>
            </a:r>
            <a:r>
              <a:rPr lang="ru-RU" sz="3000" b="1" dirty="0" err="1" smtClean="0">
                <a:solidFill>
                  <a:srgbClr val="00B050"/>
                </a:solidFill>
              </a:rPr>
              <a:t>щу</a:t>
            </a:r>
            <a:endParaRPr lang="ru-RU" sz="3000" b="1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857884" y="1500174"/>
            <a:ext cx="2304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1643042" y="1071546"/>
            <a:ext cx="1462000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0" y="4786322"/>
            <a:ext cx="4286248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0" y="4786322"/>
            <a:ext cx="4286248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  </a:t>
            </a:r>
            <a:r>
              <a:rPr lang="ru-RU" sz="4800" b="1" dirty="0" smtClean="0">
                <a:solidFill>
                  <a:srgbClr val="00B050"/>
                </a:solidFill>
              </a:rPr>
              <a:t>И</a:t>
            </a:r>
            <a:r>
              <a:rPr lang="ru-RU" sz="4000" b="1" dirty="0" smtClean="0">
                <a:solidFill>
                  <a:srgbClr val="00B050"/>
                </a:solidFill>
              </a:rPr>
              <a:t>гра</a:t>
            </a:r>
            <a:r>
              <a:rPr lang="ru-RU" sz="4800" b="1" dirty="0" smtClean="0">
                <a:solidFill>
                  <a:srgbClr val="00B050"/>
                </a:solidFill>
              </a:rPr>
              <a:t>:  «П</a:t>
            </a:r>
            <a:r>
              <a:rPr lang="ru-RU" sz="4000" b="1" dirty="0" smtClean="0">
                <a:solidFill>
                  <a:srgbClr val="00B050"/>
                </a:solidFill>
              </a:rPr>
              <a:t>оймай словечко</a:t>
            </a:r>
            <a:r>
              <a:rPr lang="ru-RU" sz="4800" b="1" dirty="0" smtClean="0">
                <a:solidFill>
                  <a:srgbClr val="00B050"/>
                </a:solidFill>
              </a:rPr>
              <a:t>»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2428868"/>
            <a:ext cx="8991600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   Ж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                   Ш</a:t>
            </a:r>
            <a:r>
              <a:rPr lang="ru-RU" sz="2400" b="1" dirty="0" smtClean="0">
                <a:solidFill>
                  <a:srgbClr val="FF0000"/>
                </a:solidFill>
              </a:rPr>
              <a:t>И       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А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 Щ</a:t>
            </a:r>
            <a:r>
              <a:rPr lang="ru-RU" sz="2400" b="1" dirty="0" smtClean="0">
                <a:solidFill>
                  <a:srgbClr val="FF0000"/>
                </a:solidFill>
              </a:rPr>
              <a:t>А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  Ч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Щ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</a:p>
          <a:p>
            <a:pPr>
              <a:buNone/>
            </a:pPr>
            <a:r>
              <a:rPr lang="ru-RU" sz="2400" b="1" dirty="0" smtClean="0"/>
              <a:t>  уж</a:t>
            </a:r>
            <a:r>
              <a:rPr lang="ru-RU" sz="2400" b="1" dirty="0" smtClean="0">
                <a:solidFill>
                  <a:srgbClr val="FF0000"/>
                </a:solidFill>
              </a:rPr>
              <a:t>и </a:t>
            </a:r>
            <a:r>
              <a:rPr lang="ru-RU" sz="2400" b="1" dirty="0" smtClean="0"/>
              <a:t>                ош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бка      туч</a:t>
            </a:r>
            <a:r>
              <a:rPr lang="ru-RU" sz="2400" b="1" dirty="0" smtClean="0">
                <a:solidFill>
                  <a:srgbClr val="FF0000"/>
                </a:solidFill>
              </a:rPr>
              <a:t>а </a:t>
            </a:r>
            <a:r>
              <a:rPr lang="ru-RU" sz="2400" b="1" dirty="0" smtClean="0"/>
              <a:t>         рощ</a:t>
            </a:r>
            <a:r>
              <a:rPr lang="ru-RU" sz="2400" b="1" dirty="0" smtClean="0">
                <a:solidFill>
                  <a:srgbClr val="FF0000"/>
                </a:solidFill>
              </a:rPr>
              <a:t>а </a:t>
            </a:r>
            <a:r>
              <a:rPr lang="ru-RU" sz="2400" b="1" dirty="0" smtClean="0"/>
              <a:t>         ч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  <a:r>
              <a:rPr lang="ru-RU" sz="2400" b="1" dirty="0" smtClean="0"/>
              <a:t>лки          ищ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</a:p>
          <a:p>
            <a:pPr>
              <a:buNone/>
            </a:pPr>
            <a:r>
              <a:rPr lang="ru-RU" sz="2400" b="1" dirty="0" smtClean="0"/>
              <a:t>  снеж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нка      уш</a:t>
            </a:r>
            <a:r>
              <a:rPr lang="ru-RU" sz="2400" b="1" dirty="0" smtClean="0">
                <a:solidFill>
                  <a:srgbClr val="FF0000"/>
                </a:solidFill>
              </a:rPr>
              <a:t>и        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йник  </a:t>
            </a: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смущ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ть  </a:t>
            </a:r>
            <a:r>
              <a:rPr lang="ru-RU" sz="2400" b="1" dirty="0" smtClean="0">
                <a:solidFill>
                  <a:srgbClr val="FF0000"/>
                </a:solidFill>
              </a:rPr>
              <a:t>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до            угощ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</a:p>
          <a:p>
            <a:pPr>
              <a:buNone/>
            </a:pPr>
            <a:r>
              <a:rPr lang="ru-RU" sz="2400" b="1" dirty="0" smtClean="0"/>
              <a:t>  нож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к            ш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ла           печ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ть      щ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вель      ч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  <a:r>
              <a:rPr lang="ru-RU" sz="2400" b="1" dirty="0" smtClean="0"/>
              <a:t>жой         щ</a:t>
            </a:r>
            <a:r>
              <a:rPr lang="ru-RU" sz="2400" b="1" dirty="0" smtClean="0">
                <a:solidFill>
                  <a:srgbClr val="FF0000"/>
                </a:solidFill>
              </a:rPr>
              <a:t>у</a:t>
            </a:r>
            <a:r>
              <a:rPr lang="ru-RU" sz="2400" b="1" dirty="0" smtClean="0"/>
              <a:t>ка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142976" y="1428736"/>
            <a:ext cx="5072098" cy="7143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             </a:t>
            </a:r>
            <a:r>
              <a:rPr lang="ru-RU" sz="5100" b="1" dirty="0" smtClean="0">
                <a:solidFill>
                  <a:srgbClr val="0070C0"/>
                </a:solidFill>
              </a:rPr>
              <a:t>П</a:t>
            </a:r>
            <a:r>
              <a:rPr lang="ru-RU" sz="4400" b="1" dirty="0" smtClean="0">
                <a:solidFill>
                  <a:srgbClr val="0070C0"/>
                </a:solidFill>
              </a:rPr>
              <a:t>роверь себя</a:t>
            </a:r>
            <a:r>
              <a:rPr lang="ru-RU" sz="5100" b="1" dirty="0" smtClean="0">
                <a:solidFill>
                  <a:srgbClr val="0070C0"/>
                </a:solidFill>
              </a:rPr>
              <a:t>: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4800600" y="5357826"/>
            <a:ext cx="4343400" cy="96677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 flipV="1">
            <a:off x="5286380" y="6857999"/>
            <a:ext cx="3857620" cy="45719"/>
          </a:xfrm>
        </p:spPr>
        <p:txBody>
          <a:bodyPr>
            <a:normAutofit fontScale="25000" lnSpcReduction="20000"/>
          </a:bodyPr>
          <a:lstStyle/>
          <a:p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857760"/>
            <a:ext cx="235440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457200"/>
            <a:ext cx="6348426" cy="8382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З</a:t>
            </a:r>
            <a:r>
              <a:rPr lang="ru-RU" sz="4800" b="1" dirty="0" smtClean="0">
                <a:solidFill>
                  <a:srgbClr val="7030A0"/>
                </a:solidFill>
              </a:rPr>
              <a:t>агадки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2825280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714884"/>
            <a:ext cx="2945454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357298"/>
            <a:ext cx="145026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4643446"/>
            <a:ext cx="2548249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1285860"/>
            <a:ext cx="2071702" cy="2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3429000"/>
            <a:ext cx="2940589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259</TotalTime>
  <Words>197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 Упражнения в написании слов с буквосочетаниями        жи, ши, ча, ща, чу, щу.</vt:lpstr>
      <vt:lpstr>Минутка чистописания</vt:lpstr>
      <vt:lpstr>Евгений Чарушин</vt:lpstr>
      <vt:lpstr>Утро в сосновом бору</vt:lpstr>
      <vt:lpstr>Корней Чуковский</vt:lpstr>
      <vt:lpstr>Слайд 6</vt:lpstr>
      <vt:lpstr>Физминутка</vt:lpstr>
      <vt:lpstr>  Игра:  «Поймай словечко»</vt:lpstr>
      <vt:lpstr>Загадки</vt:lpstr>
      <vt:lpstr>Составь словечко</vt:lpstr>
      <vt:lpstr>                    Физминутка</vt:lpstr>
      <vt:lpstr>Составь предложение</vt:lpstr>
      <vt:lpstr>       Работа в парах</vt:lpstr>
      <vt:lpstr> Итоги  урока:</vt:lpstr>
      <vt:lpstr>Спасибо за урок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Упражнения в написании слов с буквосочетаниями жи, ши, ча, ща, чу, щу.</dc:title>
  <dc:creator>Komp</dc:creator>
  <cp:lastModifiedBy>Komp</cp:lastModifiedBy>
  <cp:revision>28</cp:revision>
  <dcterms:created xsi:type="dcterms:W3CDTF">2014-11-23T06:45:59Z</dcterms:created>
  <dcterms:modified xsi:type="dcterms:W3CDTF">2014-11-23T11:05:13Z</dcterms:modified>
</cp:coreProperties>
</file>