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27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1" r:id="rId16"/>
    <p:sldId id="269" r:id="rId17"/>
    <p:sldId id="276" r:id="rId1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4A2E08D9-7371-4D11-93A4-E836768EB59E}">
          <p14:sldIdLst>
            <p14:sldId id="275"/>
            <p14:sldId id="256"/>
            <p14:sldId id="257"/>
            <p14:sldId id="258"/>
            <p14:sldId id="259"/>
            <p14:sldId id="260"/>
            <p14:sldId id="261"/>
            <p14:sldId id="262"/>
            <p14:sldId id="263"/>
            <p14:sldId id="264"/>
            <p14:sldId id="265"/>
            <p14:sldId id="266"/>
            <p14:sldId id="267"/>
            <p14:sldId id="268"/>
            <p14:sldId id="271"/>
            <p14:sldId id="269"/>
            <p14:sldId id="276"/>
          </p14:sldIdLst>
        </p14:section>
        <p14:section name="Раздел без заголовка" id="{74AD1496-7792-44A3-9EFF-F72319903CE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FFBFB"/>
    <a:srgbClr val="CC9900"/>
    <a:srgbClr val="A85808"/>
    <a:srgbClr val="878927"/>
    <a:srgbClr val="FFFF99"/>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2" autoAdjust="0"/>
    <p:restoredTop sz="94660"/>
  </p:normalViewPr>
  <p:slideViewPr>
    <p:cSldViewPr>
      <p:cViewPr varScale="1">
        <p:scale>
          <a:sx n="103" d="100"/>
          <a:sy n="103" d="100"/>
        </p:scale>
        <p:origin x="-19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79D029-3516-4723-8067-C82D12E5CEA0}" type="datetimeFigureOut">
              <a:rPr lang="ru-RU" smtClean="0"/>
              <a:t>10.09.2013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93024B-FBBD-40E9-9481-A706B9523B71}" type="slidenum">
              <a:rPr lang="ru-RU" smtClean="0"/>
              <a:t>‹#›</a:t>
            </a:fld>
            <a:endParaRPr lang="ru-RU"/>
          </a:p>
        </p:txBody>
      </p:sp>
    </p:spTree>
    <p:extLst>
      <p:ext uri="{BB962C8B-B14F-4D97-AF65-F5344CB8AC3E}">
        <p14:creationId xmlns:p14="http://schemas.microsoft.com/office/powerpoint/2010/main" val="344123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593024B-FBBD-40E9-9481-A706B9523B71}" type="slidenum">
              <a:rPr lang="ru-RU" smtClean="0"/>
              <a:t>15</a:t>
            </a:fld>
            <a:endParaRPr lang="ru-RU"/>
          </a:p>
        </p:txBody>
      </p:sp>
    </p:spTree>
    <p:extLst>
      <p:ext uri="{BB962C8B-B14F-4D97-AF65-F5344CB8AC3E}">
        <p14:creationId xmlns:p14="http://schemas.microsoft.com/office/powerpoint/2010/main" val="692254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7EAF463A-BC7C-46EE-9F1E-7F377CCA4891}" type="datetimeFigureOut">
              <a:rPr lang="en-US" smtClean="0"/>
              <a:pPr/>
              <a:t>9/10/2013</a:t>
            </a:fld>
            <a:endParaRPr lang="en-US" dirty="0"/>
          </a:p>
        </p:txBody>
      </p:sp>
      <p:sp>
        <p:nvSpPr>
          <p:cNvPr id="16" name="Номер слайда 15"/>
          <p:cNvSpPr>
            <a:spLocks noGrp="1"/>
          </p:cNvSpPr>
          <p:nvPr>
            <p:ph type="sldNum" sz="quarter" idx="11"/>
          </p:nvPr>
        </p:nvSpPr>
        <p:spPr/>
        <p:txBody>
          <a:bodyPr/>
          <a:lstStyle/>
          <a:p>
            <a:fld id="{A483448D-3A78-4528-A469-B745A65DA480}" type="slidenum">
              <a:rPr lang="en-US" smtClean="0"/>
              <a:pPr/>
              <a:t>‹#›</a:t>
            </a:fld>
            <a:endParaRPr lang="en-US" dirty="0"/>
          </a:p>
        </p:txBody>
      </p:sp>
      <p:sp>
        <p:nvSpPr>
          <p:cNvPr id="17" name="Нижний колонтитул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9/10/2013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9/10/2013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7EAF463A-BC7C-46EE-9F1E-7F377CCA4891}" type="datetimeFigureOut">
              <a:rPr lang="en-US" smtClean="0"/>
              <a:pPr/>
              <a:t>9/10/2013</a:t>
            </a:fld>
            <a:endParaRPr lang="en-US" dirty="0"/>
          </a:p>
        </p:txBody>
      </p:sp>
      <p:sp>
        <p:nvSpPr>
          <p:cNvPr id="15" name="Номер слайда 14"/>
          <p:cNvSpPr>
            <a:spLocks noGrp="1"/>
          </p:cNvSpPr>
          <p:nvPr>
            <p:ph type="sldNum" sz="quarter" idx="15"/>
          </p:nvPr>
        </p:nvSpPr>
        <p:spPr/>
        <p:txBody>
          <a:bodyPr/>
          <a:lstStyle>
            <a:lvl1pPr algn="ctr">
              <a:defRPr/>
            </a:lvl1pPr>
          </a:lstStyle>
          <a:p>
            <a:fld id="{A483448D-3A78-4528-A469-B745A65DA480}" type="slidenum">
              <a:rPr lang="en-US" smtClean="0"/>
              <a:pPr/>
              <a:t>‹#›</a:t>
            </a:fld>
            <a:endParaRPr lang="en-US" dirty="0"/>
          </a:p>
        </p:txBody>
      </p:sp>
      <p:sp>
        <p:nvSpPr>
          <p:cNvPr id="16" name="Нижний колонтитул 15"/>
          <p:cNvSpPr>
            <a:spLocks noGrp="1"/>
          </p:cNvSpPr>
          <p:nvPr>
            <p:ph type="ftr" sz="quarter" idx="16"/>
          </p:nvPr>
        </p:nvSpPr>
        <p:spPr/>
        <p:txBody>
          <a:bodyPr/>
          <a:lstStyle/>
          <a:p>
            <a:endParaRPr lang="en-US"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EAF463A-BC7C-46EE-9F1E-7F377CCA4891}" type="datetimeFigureOut">
              <a:rPr lang="en-US" smtClean="0"/>
              <a:pPr/>
              <a:t>9/10/2013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EAF463A-BC7C-46EE-9F1E-7F377CCA4891}" type="datetimeFigureOut">
              <a:rPr lang="en-US" smtClean="0"/>
              <a:pPr/>
              <a:t>9/10/2013</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7" name="Дата 6"/>
          <p:cNvSpPr>
            <a:spLocks noGrp="1"/>
          </p:cNvSpPr>
          <p:nvPr>
            <p:ph type="dt" sz="half" idx="10"/>
          </p:nvPr>
        </p:nvSpPr>
        <p:spPr/>
        <p:txBody>
          <a:bodyPr/>
          <a:lstStyle/>
          <a:p>
            <a:fld id="{7EAF463A-BC7C-46EE-9F1E-7F377CCA4891}" type="datetimeFigureOut">
              <a:rPr lang="en-US" smtClean="0"/>
              <a:pPr/>
              <a:t>9/10/2013</a:t>
            </a:fld>
            <a:endParaRPr lang="en-US"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EAF463A-BC7C-46EE-9F1E-7F377CCA4891}" type="datetimeFigureOut">
              <a:rPr lang="en-US" smtClean="0"/>
              <a:pPr/>
              <a:t>9/10/2013</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9/10/2013</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7EAF463A-BC7C-46EE-9F1E-7F377CCA4891}" type="datetimeFigureOut">
              <a:rPr lang="en-US" smtClean="0"/>
              <a:pPr/>
              <a:t>9/10/2013</a:t>
            </a:fld>
            <a:endParaRPr lang="en-US" dirty="0"/>
          </a:p>
        </p:txBody>
      </p:sp>
      <p:sp>
        <p:nvSpPr>
          <p:cNvPr id="9" name="Номер слайда 8"/>
          <p:cNvSpPr>
            <a:spLocks noGrp="1"/>
          </p:cNvSpPr>
          <p:nvPr>
            <p:ph type="sldNum" sz="quarter" idx="15"/>
          </p:nvPr>
        </p:nvSpPr>
        <p:spPr/>
        <p:txBody>
          <a:bodyPr/>
          <a:lstStyle/>
          <a:p>
            <a:fld id="{A483448D-3A78-4528-A469-B745A65DA480}" type="slidenum">
              <a:rPr lang="en-US" smtClean="0"/>
              <a:pPr/>
              <a:t>‹#›</a:t>
            </a:fld>
            <a:endParaRPr lang="en-US" dirty="0"/>
          </a:p>
        </p:txBody>
      </p:sp>
      <p:sp>
        <p:nvSpPr>
          <p:cNvPr id="10" name="Нижний колонтитул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7EAF463A-BC7C-46EE-9F1E-7F377CCA4891}" type="datetimeFigureOut">
              <a:rPr lang="en-US" smtClean="0"/>
              <a:pPr/>
              <a:t>9/10/2013</a:t>
            </a:fld>
            <a:endParaRPr lang="en-US" dirty="0"/>
          </a:p>
        </p:txBody>
      </p:sp>
      <p:sp>
        <p:nvSpPr>
          <p:cNvPr id="9" name="Номер слайда 8"/>
          <p:cNvSpPr>
            <a:spLocks noGrp="1"/>
          </p:cNvSpPr>
          <p:nvPr>
            <p:ph type="sldNum" sz="quarter" idx="11"/>
          </p:nvPr>
        </p:nvSpPr>
        <p:spPr/>
        <p:txBody>
          <a:bodyPr/>
          <a:lstStyle/>
          <a:p>
            <a:fld id="{A483448D-3A78-4528-A469-B745A65DA480}" type="slidenum">
              <a:rPr lang="en-US" smtClean="0"/>
              <a:pPr/>
              <a:t>‹#›</a:t>
            </a:fld>
            <a:endParaRPr lang="en-US" dirty="0"/>
          </a:p>
        </p:txBody>
      </p:sp>
      <p:sp>
        <p:nvSpPr>
          <p:cNvPr id="10" name="Нижний колонтитул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EAF463A-BC7C-46EE-9F1E-7F377CCA4891}" type="datetimeFigureOut">
              <a:rPr lang="en-US" smtClean="0"/>
              <a:pPr/>
              <a:t>9/10/2013</a:t>
            </a:fld>
            <a:endParaRPr lang="en-US"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483448D-3A78-4528-A469-B745A65DA480}" type="slidenum">
              <a:rPr lang="en-US" smtClean="0"/>
              <a:pPr/>
              <a:t>‹#›</a:t>
            </a:fld>
            <a:endParaRPr lang="en-US"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ilokartist.net/forum/files/thumbs/t_1378_1275848796.jpg"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Семья\Desktop\презентация\0_1fe37_3ef09d47_XL.jpeg"/>
          <p:cNvPicPr>
            <a:picLocks noChangeAspect="1" noChangeArrowheads="1"/>
          </p:cNvPicPr>
          <p:nvPr/>
        </p:nvPicPr>
        <p:blipFill>
          <a:blip r:embed="rId2"/>
          <a:srcRect/>
          <a:stretch>
            <a:fillRect/>
          </a:stretch>
        </p:blipFill>
        <p:spPr bwMode="auto">
          <a:xfrm>
            <a:off x="-76200" y="13855"/>
            <a:ext cx="9143999" cy="6897016"/>
          </a:xfrm>
          <a:prstGeom prst="rect">
            <a:avLst/>
          </a:prstGeom>
          <a:noFill/>
        </p:spPr>
      </p:pic>
      <p:sp>
        <p:nvSpPr>
          <p:cNvPr id="2" name="Заголовок 1"/>
          <p:cNvSpPr>
            <a:spLocks noGrp="1"/>
          </p:cNvSpPr>
          <p:nvPr>
            <p:ph type="ctrTitle"/>
          </p:nvPr>
        </p:nvSpPr>
        <p:spPr>
          <a:xfrm>
            <a:off x="685800" y="609600"/>
            <a:ext cx="7772400" cy="2057401"/>
          </a:xfrm>
        </p:spPr>
        <p:txBody>
          <a:bodyPr>
            <a:noAutofit/>
          </a:bodyPr>
          <a:lstStyle/>
          <a:p>
            <a:r>
              <a:rPr lang="ru-RU" sz="7200" dirty="0" smtClean="0">
                <a:solidFill>
                  <a:srgbClr val="002060"/>
                </a:solidFill>
              </a:rPr>
              <a:t>Вся жизнь - полёт!</a:t>
            </a:r>
            <a:endParaRPr lang="ru-RU" sz="7200" dirty="0">
              <a:solidFill>
                <a:srgbClr val="002060"/>
              </a:solidFill>
            </a:endParaRPr>
          </a:p>
        </p:txBody>
      </p:sp>
      <p:pic>
        <p:nvPicPr>
          <p:cNvPr id="6" name="Picture 8" descr="Картинка 1 из 82">
            <a:hlinkClick r:id="rId3"/>
          </p:cNvPr>
          <p:cNvPicPr>
            <a:picLocks noChangeAspect="1" noChangeArrowheads="1"/>
          </p:cNvPicPr>
          <p:nvPr/>
        </p:nvPicPr>
        <p:blipFill>
          <a:blip r:embed="rId4" cstate="print"/>
          <a:srcRect/>
          <a:stretch>
            <a:fillRect/>
          </a:stretch>
        </p:blipFill>
        <p:spPr bwMode="auto">
          <a:xfrm>
            <a:off x="2819400" y="2895600"/>
            <a:ext cx="3048000" cy="3810000"/>
          </a:xfrm>
          <a:prstGeom prst="rect">
            <a:avLst/>
          </a:prstGeom>
          <a:noFill/>
        </p:spPr>
      </p:pic>
    </p:spTree>
    <p:extLst>
      <p:ext uri="{BB962C8B-B14F-4D97-AF65-F5344CB8AC3E}">
        <p14:creationId xmlns:p14="http://schemas.microsoft.com/office/powerpoint/2010/main" val="31065324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Семья\Desktop\презентация\0933b883e3c238111b08a766589d400a.jpeg"/>
          <p:cNvPicPr>
            <a:picLocks noChangeAspect="1" noChangeArrowheads="1"/>
          </p:cNvPicPr>
          <p:nvPr/>
        </p:nvPicPr>
        <p:blipFill>
          <a:blip r:embed="rId2">
            <a:lum bright="-10000" contrast="7000"/>
          </a:blip>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28600"/>
            <a:ext cx="6324600" cy="5715000"/>
          </a:xfrm>
        </p:spPr>
        <p:txBody>
          <a:bodyPr>
            <a:normAutofit/>
          </a:bodyPr>
          <a:lstStyle/>
          <a:p>
            <a:pPr>
              <a:buNone/>
            </a:pPr>
            <a:r>
              <a:rPr lang="ru-RU" dirty="0" smtClean="0"/>
              <a:t>     Почетный гражданин городов Калуга, Ярославль (Россия), Караганда (Казахстан), Витебск (Беларусь    </a:t>
            </a:r>
            <a:r>
              <a:rPr lang="ru-RU" dirty="0" err="1" smtClean="0"/>
              <a:t>Полицци</a:t>
            </a:r>
            <a:r>
              <a:rPr lang="ru-RU" dirty="0" smtClean="0"/>
              <a:t> -</a:t>
            </a:r>
            <a:r>
              <a:rPr lang="ru-RU" dirty="0" err="1" smtClean="0"/>
              <a:t>Дженероза</a:t>
            </a:r>
            <a:r>
              <a:rPr lang="ru-RU" dirty="0" smtClean="0"/>
              <a:t> </a:t>
            </a:r>
          </a:p>
          <a:p>
            <a:pPr>
              <a:buNone/>
            </a:pPr>
            <a:r>
              <a:rPr lang="ru-RU" dirty="0" smtClean="0"/>
              <a:t>    (Италия), Дархан (Монголия), София, </a:t>
            </a:r>
            <a:r>
              <a:rPr lang="ru-RU" dirty="0" err="1" smtClean="0"/>
              <a:t>Петрич</a:t>
            </a:r>
            <a:r>
              <a:rPr lang="ru-RU" dirty="0" smtClean="0"/>
              <a:t>, </a:t>
            </a:r>
            <a:r>
              <a:rPr lang="ru-RU" dirty="0" err="1" smtClean="0"/>
              <a:t>Стара-Загора</a:t>
            </a:r>
            <a:r>
              <a:rPr lang="ru-RU" dirty="0" smtClean="0"/>
              <a:t>, </a:t>
            </a:r>
            <a:r>
              <a:rPr lang="ru-RU" dirty="0" err="1" smtClean="0"/>
              <a:t>Плевен</a:t>
            </a:r>
            <a:r>
              <a:rPr lang="ru-RU" dirty="0" smtClean="0"/>
              <a:t>, Варна (Болгария). Именем Терешковой назван кратер на Луне.</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Семья\Desktop\презентация\1227877337_706070.jpg"/>
          <p:cNvPicPr>
            <a:picLocks noChangeAspect="1" noChangeArrowheads="1"/>
          </p:cNvPicPr>
          <p:nvPr/>
        </p:nvPicPr>
        <p:blipFill>
          <a:blip r:embed="rId2">
            <a:lum bright="-24000" contrast="-20000"/>
          </a:blip>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381000"/>
            <a:ext cx="8229600" cy="3581400"/>
          </a:xfrm>
        </p:spPr>
        <p:txBody>
          <a:bodyPr>
            <a:normAutofit/>
          </a:bodyPr>
          <a:lstStyle/>
          <a:p>
            <a:pPr>
              <a:buNone/>
            </a:pPr>
            <a:r>
              <a:rPr lang="ru-RU" dirty="0" smtClean="0"/>
              <a:t>    Награждена Орденом Петра Великого , орденом Русской Православной Церкви преподобного Серафима Саровского II степени, орденом «Гордость России».В январе 2008 года была награждена орденом Преподобной Евфросинии Московской </a:t>
            </a:r>
          </a:p>
        </p:txBody>
      </p:sp>
      <p:pic>
        <p:nvPicPr>
          <p:cNvPr id="10243" name="Picture 3" descr="C:\Users\Семья\Desktop\презентация\200px-Vladimir_Putin_with_Valentina_Tereshkova-1.jpg"/>
          <p:cNvPicPr>
            <a:picLocks noChangeAspect="1" noChangeArrowheads="1"/>
          </p:cNvPicPr>
          <p:nvPr/>
        </p:nvPicPr>
        <p:blipFill>
          <a:blip r:embed="rId3"/>
          <a:srcRect/>
          <a:stretch>
            <a:fillRect/>
          </a:stretch>
        </p:blipFill>
        <p:spPr bwMode="auto">
          <a:xfrm>
            <a:off x="4724400" y="4034790"/>
            <a:ext cx="3683000" cy="24676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0243"/>
                                        </p:tgtEl>
                                        <p:attrNameLst>
                                          <p:attrName>style.visibility</p:attrName>
                                        </p:attrNameLst>
                                      </p:cBhvr>
                                      <p:to>
                                        <p:strVal val="visible"/>
                                      </p:to>
                                    </p:set>
                                    <p:animEffect transition="in" filter="blinds(horizontal)">
                                      <p:cBhvr>
                                        <p:cTn id="14"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Семья\Desktop\презентация\Galaxy.jpg"/>
          <p:cNvPicPr>
            <a:picLocks noChangeAspect="1" noChangeArrowheads="1"/>
          </p:cNvPicPr>
          <p:nvPr/>
        </p:nvPicPr>
        <p:blipFill>
          <a:blip r:embed="rId2">
            <a:lum bright="-27000" contrast="-38000"/>
          </a:blip>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304800" y="304800"/>
            <a:ext cx="7162800" cy="4709160"/>
          </a:xfrm>
        </p:spPr>
        <p:txBody>
          <a:bodyPr>
            <a:normAutofit/>
          </a:bodyPr>
          <a:lstStyle/>
          <a:p>
            <a:pPr>
              <a:buNone/>
            </a:pPr>
            <a:r>
              <a:rPr lang="ru-RU" dirty="0" smtClean="0"/>
              <a:t>Воинские звания:</a:t>
            </a:r>
          </a:p>
          <a:p>
            <a:r>
              <a:rPr lang="ru-RU" dirty="0" smtClean="0"/>
              <a:t>Рядовой - с 10.03.1962 года.</a:t>
            </a:r>
          </a:p>
          <a:p>
            <a:r>
              <a:rPr lang="ru-RU" dirty="0" smtClean="0"/>
              <a:t>Младший лейтенант - с 15.12.1962 года.</a:t>
            </a:r>
          </a:p>
          <a:p>
            <a:r>
              <a:rPr lang="ru-RU" dirty="0" smtClean="0"/>
              <a:t>Лейтенант - с июня 1963 года.</a:t>
            </a:r>
          </a:p>
          <a:p>
            <a:r>
              <a:rPr lang="ru-RU" dirty="0" smtClean="0"/>
              <a:t>Капитан - с 16.06.1963 года.</a:t>
            </a:r>
          </a:p>
          <a:p>
            <a:r>
              <a:rPr lang="ru-RU" dirty="0" smtClean="0"/>
              <a:t>Майор - с 09.01.1965 года.</a:t>
            </a:r>
          </a:p>
          <a:p>
            <a:r>
              <a:rPr lang="ru-RU" dirty="0" smtClean="0"/>
              <a:t>Подполковник - 14.10.1967 года.</a:t>
            </a:r>
          </a:p>
          <a:p>
            <a:r>
              <a:rPr lang="ru-RU" dirty="0" smtClean="0"/>
              <a:t>Полковник - с 30.04.1970 года.</a:t>
            </a:r>
          </a:p>
          <a:p>
            <a:r>
              <a:rPr lang="ru-RU" dirty="0" smtClean="0"/>
              <a:t>Генерал-майор авиации</a:t>
            </a:r>
            <a:endParaRPr lang="ru-RU" dirty="0"/>
          </a:p>
        </p:txBody>
      </p:sp>
      <p:pic>
        <p:nvPicPr>
          <p:cNvPr id="11266" name="Picture 2" descr="C:\Users\Семья\Desktop\презентация\tereshkova02_s.jpg"/>
          <p:cNvPicPr>
            <a:picLocks noChangeAspect="1" noChangeArrowheads="1"/>
          </p:cNvPicPr>
          <p:nvPr/>
        </p:nvPicPr>
        <p:blipFill>
          <a:blip r:embed="rId3"/>
          <a:srcRect/>
          <a:stretch>
            <a:fillRect/>
          </a:stretch>
        </p:blipFill>
        <p:spPr bwMode="auto">
          <a:xfrm>
            <a:off x="5943600" y="2557272"/>
            <a:ext cx="2737599" cy="35260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1"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8"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5"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3">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42"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3">
                                            <p:txEl>
                                              <p:pRg st="5" end="5"/>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49"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3">
                                            <p:txEl>
                                              <p:pRg st="6" end="6"/>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56"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58" dur="80"/>
                                        <p:tgtEl>
                                          <p:spTgt spid="3">
                                            <p:txEl>
                                              <p:pRg st="7" end="7"/>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3">
                                            <p:txEl>
                                              <p:pRg st="8" end="8"/>
                                            </p:txEl>
                                          </p:spTgt>
                                        </p:tgtEl>
                                        <p:attrNameLst>
                                          <p:attrName>style.visibility</p:attrName>
                                        </p:attrNameLst>
                                      </p:cBhvr>
                                      <p:to>
                                        <p:strVal val="visible"/>
                                      </p:to>
                                    </p:set>
                                    <p:anim calcmode="discrete" valueType="clr">
                                      <p:cBhvr override="childStyle">
                                        <p:cTn id="63" dur="80"/>
                                        <p:tgtEl>
                                          <p:spTgt spid="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3">
                                            <p:txEl>
                                              <p:pRg st="8" end="8"/>
                                            </p:txEl>
                                          </p:spTgt>
                                        </p:tgtEl>
                                        <p:attrNameLst>
                                          <p:attrName>fillcolor</p:attrName>
                                        </p:attrNameLst>
                                      </p:cBhvr>
                                      <p:tavLst>
                                        <p:tav tm="0">
                                          <p:val>
                                            <p:clrVal>
                                              <a:schemeClr val="accent2"/>
                                            </p:clrVal>
                                          </p:val>
                                        </p:tav>
                                        <p:tav tm="50000">
                                          <p:val>
                                            <p:clrVal>
                                              <a:schemeClr val="hlink"/>
                                            </p:clrVal>
                                          </p:val>
                                        </p:tav>
                                      </p:tavLst>
                                    </p:anim>
                                    <p:set>
                                      <p:cBhvr>
                                        <p:cTn id="65" dur="80"/>
                                        <p:tgtEl>
                                          <p:spTgt spid="3">
                                            <p:txEl>
                                              <p:pRg st="8" end="8"/>
                                            </p:txEl>
                                          </p:spTgt>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1266"/>
                                        </p:tgtEl>
                                        <p:attrNameLst>
                                          <p:attrName>style.visibility</p:attrName>
                                        </p:attrNameLst>
                                      </p:cBhvr>
                                      <p:to>
                                        <p:strVal val="visible"/>
                                      </p:to>
                                    </p:set>
                                    <p:animEffect transition="in" filter="blinds(horizontal)">
                                      <p:cBhvr>
                                        <p:cTn id="70"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Семья\Desktop\презентация\1227877337_706070.jpg"/>
          <p:cNvPicPr>
            <a:picLocks noChangeAspect="1" noChangeArrowheads="1"/>
          </p:cNvPicPr>
          <p:nvPr/>
        </p:nvPicPr>
        <p:blipFill>
          <a:blip r:embed="rId2">
            <a:lum bright="-25000" contrast="13000"/>
          </a:blip>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228600"/>
            <a:ext cx="8229600" cy="4709160"/>
          </a:xfrm>
        </p:spPr>
        <p:txBody>
          <a:bodyPr>
            <a:normAutofit fontScale="85000" lnSpcReduction="20000"/>
          </a:bodyPr>
          <a:lstStyle/>
          <a:p>
            <a:pPr>
              <a:buNone/>
            </a:pPr>
            <a:r>
              <a:rPr lang="ru-RU" dirty="0" smtClean="0"/>
              <a:t>Профессиональная деятельность: </a:t>
            </a:r>
          </a:p>
          <a:p>
            <a:r>
              <a:rPr lang="ru-RU" dirty="0" smtClean="0"/>
              <a:t>С 27 июля 1954 по 12 апреля 1955 года работала браслетчицей на Ярославском шинном заводе в цехе №5.</a:t>
            </a:r>
          </a:p>
          <a:p>
            <a:r>
              <a:rPr lang="ru-RU" dirty="0" smtClean="0"/>
              <a:t>С 2 июня 1955 года работала ровничницей на ярославском ордена Ленина комбинате технических тканей «Красный Перекоп» в ленторовничном цехе.</a:t>
            </a:r>
          </a:p>
          <a:p>
            <a:r>
              <a:rPr lang="ru-RU" dirty="0" smtClean="0"/>
              <a:t>В 1960 году после окончания Ярославского заочного техникума легкой промышленности стажировалась в ремонтно-механическом цехе фабрики №2.</a:t>
            </a:r>
          </a:p>
          <a:p>
            <a:r>
              <a:rPr lang="ru-RU" dirty="0" smtClean="0"/>
              <a:t>С 11 августа 1960 по март 1962 года была освобожденным секретарем комитета ВЛКСМ комбината «Красный Перекоп».</a:t>
            </a:r>
          </a:p>
          <a:p>
            <a:r>
              <a:rPr lang="ru-RU" dirty="0" smtClean="0"/>
              <a:t>С 1997 года - старший научный сотрудник РГНИИ ЦПК им. Ю.А.Гагарина.</a:t>
            </a:r>
          </a:p>
          <a:p>
            <a:r>
              <a:rPr lang="ru-RU" dirty="0" smtClean="0"/>
              <a:t>С 1994 работала в Росзарубежцентре.</a:t>
            </a:r>
          </a:p>
          <a:p>
            <a:pPr>
              <a:buNone/>
            </a:pPr>
            <a:endParaRPr lang="ru-RU" dirty="0" smtClean="0"/>
          </a:p>
        </p:txBody>
      </p:sp>
      <p:pic>
        <p:nvPicPr>
          <p:cNvPr id="12291" name="Picture 3" descr="C:\Users\Семья\Desktop\презентация\i.jpeg"/>
          <p:cNvPicPr>
            <a:picLocks noChangeAspect="1" noChangeArrowheads="1"/>
          </p:cNvPicPr>
          <p:nvPr/>
        </p:nvPicPr>
        <p:blipFill>
          <a:blip r:embed="rId3"/>
          <a:srcRect/>
          <a:stretch>
            <a:fillRect/>
          </a:stretch>
        </p:blipFill>
        <p:spPr bwMode="auto">
          <a:xfrm>
            <a:off x="6019800" y="3978965"/>
            <a:ext cx="2057400" cy="25742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291"/>
                                        </p:tgtEl>
                                        <p:attrNameLst>
                                          <p:attrName>style.visibility</p:attrName>
                                        </p:attrNameLst>
                                      </p:cBhvr>
                                      <p:to>
                                        <p:strVal val="visible"/>
                                      </p:to>
                                    </p:set>
                                    <p:animEffect transition="in" filter="blinds(horizontal)">
                                      <p:cBhvr>
                                        <p:cTn id="42"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Семья\Desktop\презентация\336.jpg"/>
          <p:cNvPicPr>
            <a:picLocks noChangeAspect="1" noChangeArrowheads="1"/>
          </p:cNvPicPr>
          <p:nvPr/>
        </p:nvPicPr>
        <p:blipFill>
          <a:blip r:embed="rId2">
            <a:lum bright="-30000"/>
          </a:blip>
          <a:srcRect/>
          <a:stretch>
            <a:fillRect/>
          </a:stretch>
        </p:blipFill>
        <p:spPr bwMode="auto">
          <a:xfrm>
            <a:off x="-304800" y="-228600"/>
            <a:ext cx="9753600" cy="7315200"/>
          </a:xfrm>
          <a:prstGeom prst="rect">
            <a:avLst/>
          </a:prstGeom>
          <a:noFill/>
        </p:spPr>
      </p:pic>
      <p:sp>
        <p:nvSpPr>
          <p:cNvPr id="3" name="Содержимое 2"/>
          <p:cNvSpPr>
            <a:spLocks noGrp="1"/>
          </p:cNvSpPr>
          <p:nvPr>
            <p:ph idx="1"/>
          </p:nvPr>
        </p:nvSpPr>
        <p:spPr>
          <a:xfrm>
            <a:off x="228600" y="152400"/>
            <a:ext cx="8229600" cy="4709160"/>
          </a:xfrm>
        </p:spPr>
        <p:txBody>
          <a:bodyPr>
            <a:normAutofit fontScale="92500" lnSpcReduction="20000"/>
          </a:bodyPr>
          <a:lstStyle/>
          <a:p>
            <a:pPr>
              <a:buNone/>
            </a:pPr>
            <a:r>
              <a:rPr lang="ru-RU" dirty="0" smtClean="0"/>
              <a:t>Образование и научные звания: </a:t>
            </a:r>
          </a:p>
          <a:p>
            <a:r>
              <a:rPr lang="ru-RU" dirty="0" smtClean="0"/>
              <a:t>В 1953 году окончила 7 классов средней школы №32 города Ярославля.</a:t>
            </a:r>
          </a:p>
          <a:p>
            <a:r>
              <a:rPr lang="ru-RU" dirty="0" smtClean="0"/>
              <a:t>В 1955 году окончила 8 и 9-й классы школы рабочей молодежи №10 города Ярославля.</a:t>
            </a:r>
          </a:p>
          <a:p>
            <a:r>
              <a:rPr lang="ru-RU" dirty="0" smtClean="0"/>
              <a:t>С 1955 по 1960 год училась в Ярославском заочном техникуме легкой промышленности по специальности техника-технолога по хлопкопрядению.</a:t>
            </a:r>
          </a:p>
          <a:p>
            <a:r>
              <a:rPr lang="ru-RU" dirty="0" smtClean="0"/>
              <a:t>С сентября 1964 по май 1969 года прошла обучение на инженерном факультете ВВИА им.Н.Е.Жуковского. Получила квалификацию «летчик-космонавт-инженер».</a:t>
            </a:r>
          </a:p>
          <a:p>
            <a:r>
              <a:rPr lang="ru-RU" dirty="0" smtClean="0"/>
              <a:t>6 апреля 1977 года получила ученую степень кандидата технических наук.</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Семья\Desktop\презентация\0_dd1b_dfa55e22_XL.jpeg"/>
          <p:cNvPicPr>
            <a:picLocks noChangeAspect="1" noChangeArrowheads="1"/>
          </p:cNvPicPr>
          <p:nvPr/>
        </p:nvPicPr>
        <p:blipFill>
          <a:blip r:embed="rId3">
            <a:lum bright="-37000"/>
          </a:blip>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381000" y="533400"/>
            <a:ext cx="8229600" cy="1143000"/>
          </a:xfrm>
        </p:spPr>
        <p:txBody>
          <a:bodyPr/>
          <a:lstStyle/>
          <a:p>
            <a:pPr>
              <a:buNone/>
            </a:pPr>
            <a:r>
              <a:rPr lang="ru-RU" dirty="0" smtClean="0"/>
              <a:t>Из выступления Героя Советского Союза В.В.Терешковой :</a:t>
            </a:r>
            <a:endParaRPr lang="ru-RU" dirty="0"/>
          </a:p>
        </p:txBody>
      </p:sp>
      <p:sp>
        <p:nvSpPr>
          <p:cNvPr id="4" name="Прямоугольник 3"/>
          <p:cNvSpPr/>
          <p:nvPr/>
        </p:nvSpPr>
        <p:spPr>
          <a:xfrm>
            <a:off x="381000" y="2209800"/>
            <a:ext cx="7620000" cy="3816429"/>
          </a:xfrm>
          <a:prstGeom prst="rect">
            <a:avLst/>
          </a:prstGeom>
        </p:spPr>
        <p:txBody>
          <a:bodyPr wrap="square">
            <a:spAutoFit/>
          </a:bodyPr>
          <a:lstStyle/>
          <a:p>
            <a:r>
              <a:rPr lang="ru-RU" sz="2800" dirty="0" smtClean="0"/>
              <a:t>Незабываемое зрелище, даже сейчас стоит перед глазами: вначале очень плавный переход - такая светло-голубая полоса, потом горизонт имеет ярко-оранжевую окраску, полоса такая идет на темном фоне ярко-оранжевая, затем светло-желтая полоса, потом зеленоватая с желтизной, далее уже светло-голубая полоса горизонта и черный небосвод. Это очень красивое зрелище. </a:t>
            </a:r>
          </a:p>
          <a:p>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Семья\Desktop\презентация\space8.jpg"/>
          <p:cNvPicPr>
            <a:picLocks noChangeAspect="1" noChangeArrowheads="1"/>
          </p:cNvPicPr>
          <p:nvPr/>
        </p:nvPicPr>
        <p:blipFill>
          <a:blip r:embed="rId2">
            <a:lum bright="-33000"/>
          </a:blip>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p:txBody>
          <a:bodyPr/>
          <a:lstStyle/>
          <a:p>
            <a:r>
              <a:rPr lang="ru-RU" dirty="0" smtClean="0"/>
              <a:t>Я смотрела на нашу прекрасную Землю и думала: нельзя, чтобы ее, голубую и сияющую, засыпал черный атомный пепел. Летела и думала: хорошо бы, если бы мой "Восток-6", так сказать, "женский" космический корабль, перекинул незримый, но крепкий мостик от сердца к сердцу всех женщин Земли</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2" name="Заголовок 1"/>
          <p:cNvSpPr>
            <a:spLocks noGrp="1"/>
          </p:cNvSpPr>
          <p:nvPr>
            <p:ph type="title"/>
          </p:nvPr>
        </p:nvSpPr>
        <p:spPr>
          <a:xfrm>
            <a:off x="381000" y="76200"/>
            <a:ext cx="8229600" cy="1219200"/>
          </a:xfrm>
        </p:spPr>
        <p:txBody>
          <a:bodyPr>
            <a:noAutofit/>
          </a:bodyPr>
          <a:lstStyle/>
          <a:p>
            <a:r>
              <a:rPr lang="ru-RU" sz="8800" dirty="0" smtClean="0">
                <a:solidFill>
                  <a:srgbClr val="0070C0"/>
                </a:solidFill>
              </a:rPr>
              <a:t>		Молодцы!</a:t>
            </a:r>
            <a:endParaRPr lang="ru-RU" sz="8800" dirty="0">
              <a:solidFill>
                <a:srgbClr val="0070C0"/>
              </a:solidFill>
            </a:endParaRPr>
          </a:p>
        </p:txBody>
      </p:sp>
      <p:pic>
        <p:nvPicPr>
          <p:cNvPr id="4" name="Объект 5" descr="12-aprelya-den-kosmonavtiki"/>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752599"/>
            <a:ext cx="5181600" cy="4272975"/>
          </a:xfrm>
          <a:prstGeom prst="rect">
            <a:avLst/>
          </a:prstGeom>
          <a:noFill/>
          <a:ln w="9525">
            <a:noFill/>
            <a:miter lim="800000"/>
            <a:headEnd/>
            <a:tailEnd/>
          </a:ln>
          <a:effectLst/>
        </p:spPr>
      </p:pic>
    </p:spTree>
    <p:extLst>
      <p:ext uri="{BB962C8B-B14F-4D97-AF65-F5344CB8AC3E}">
        <p14:creationId xmlns:p14="http://schemas.microsoft.com/office/powerpoint/2010/main" val="21800574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Семья\Desktop\презентация\0_1fe37_3ef09d47_XL.jpeg"/>
          <p:cNvPicPr>
            <a:picLocks noChangeAspect="1" noChangeArrowheads="1"/>
          </p:cNvPicPr>
          <p:nvPr/>
        </p:nvPicPr>
        <p:blipFill>
          <a:blip r:embed="rId2"/>
          <a:srcRect/>
          <a:stretch>
            <a:fillRect/>
          </a:stretch>
        </p:blipFill>
        <p:spPr bwMode="auto">
          <a:xfrm>
            <a:off x="1" y="0"/>
            <a:ext cx="9143999" cy="6897016"/>
          </a:xfrm>
          <a:prstGeom prst="rect">
            <a:avLst/>
          </a:prstGeom>
          <a:noFill/>
        </p:spPr>
      </p:pic>
      <p:sp>
        <p:nvSpPr>
          <p:cNvPr id="2" name="Заголовок 1"/>
          <p:cNvSpPr>
            <a:spLocks noGrp="1"/>
          </p:cNvSpPr>
          <p:nvPr>
            <p:ph type="ctrTitle"/>
          </p:nvPr>
        </p:nvSpPr>
        <p:spPr>
          <a:xfrm>
            <a:off x="685800" y="2130425"/>
            <a:ext cx="7772400" cy="536575"/>
          </a:xfrm>
        </p:spPr>
        <p:txBody>
          <a:bodyPr>
            <a:normAutofit fontScale="90000"/>
          </a:bodyPr>
          <a:lstStyle/>
          <a:p>
            <a:r>
              <a:rPr lang="ru-RU" dirty="0" smtClean="0"/>
              <a:t>Валентина Терешкова </a:t>
            </a:r>
            <a:br>
              <a:rPr lang="ru-RU" dirty="0" smtClean="0"/>
            </a:br>
            <a:r>
              <a:rPr lang="ru-RU" dirty="0" smtClean="0"/>
              <a:t/>
            </a:r>
            <a:br>
              <a:rPr lang="ru-RU" dirty="0" smtClean="0"/>
            </a:br>
            <a:r>
              <a:rPr lang="ru-RU" sz="4000" dirty="0" smtClean="0"/>
              <a:t>первая женщина-космонавт</a:t>
            </a:r>
            <a:endParaRPr lang="ru-RU" dirty="0"/>
          </a:p>
        </p:txBody>
      </p:sp>
      <p:pic>
        <p:nvPicPr>
          <p:cNvPr id="5" name="Picture 6"/>
          <p:cNvPicPr>
            <a:picLocks noChangeAspect="1" noChangeArrowheads="1"/>
          </p:cNvPicPr>
          <p:nvPr/>
        </p:nvPicPr>
        <p:blipFill>
          <a:blip r:embed="rId3" cstate="print"/>
          <a:srcRect/>
          <a:stretch>
            <a:fillRect/>
          </a:stretch>
        </p:blipFill>
        <p:spPr bwMode="auto">
          <a:xfrm>
            <a:off x="5791200" y="3105727"/>
            <a:ext cx="2755151" cy="3218873"/>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Семья\Desktop\презентация\2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609600"/>
            <a:ext cx="3505200" cy="6019800"/>
          </a:xfrm>
        </p:spPr>
        <p:txBody>
          <a:bodyPr>
            <a:normAutofit fontScale="92500"/>
          </a:bodyPr>
          <a:lstStyle/>
          <a:p>
            <a:pPr>
              <a:buNone/>
            </a:pPr>
            <a:r>
              <a:rPr lang="ru-RU" dirty="0" smtClean="0">
                <a:solidFill>
                  <a:schemeClr val="tx1">
                    <a:lumMod val="95000"/>
                  </a:schemeClr>
                </a:solidFill>
              </a:rPr>
              <a:t>     Валентина Владимировна Терешкова (родилась в 1937 году ) - российский космонавт. Летчик-космонавт СССР (1963), первая в мире женщина-космонавт, кандидат технических наук, полковник (1970), общественный деятель, Герой Советского Союза (1963).</a:t>
            </a:r>
          </a:p>
          <a:p>
            <a:endParaRPr lang="ru-RU" dirty="0" smtClean="0"/>
          </a:p>
          <a:p>
            <a:endParaRPr lang="ru-RU" dirty="0"/>
          </a:p>
        </p:txBody>
      </p:sp>
      <p:pic>
        <p:nvPicPr>
          <p:cNvPr id="2051" name="Picture 3" descr="C:\Users\Семья\Desktop\презентация\tereshkova-valentina-vladimirovna.jpg"/>
          <p:cNvPicPr>
            <a:picLocks noChangeAspect="1" noChangeArrowheads="1"/>
          </p:cNvPicPr>
          <p:nvPr/>
        </p:nvPicPr>
        <p:blipFill>
          <a:blip r:embed="rId3"/>
          <a:srcRect/>
          <a:stretch>
            <a:fillRect/>
          </a:stretch>
        </p:blipFill>
        <p:spPr bwMode="auto">
          <a:xfrm>
            <a:off x="5715000" y="1905000"/>
            <a:ext cx="2428875" cy="273414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grpId="0" nodeType="clickEffect">
                                  <p:stCondLst>
                                    <p:cond delay="0"/>
                                  </p:stCondLst>
                                  <p:childTnLst>
                                    <p:animClr clrSpc="rgb" dir="cw">
                                      <p:cBhvr>
                                        <p:cTn id="6" dur="2000" fill="hold"/>
                                        <p:tgtEl>
                                          <p:spTgt spid="3">
                                            <p:txEl>
                                              <p:pRg st="0" end="0"/>
                                            </p:txEl>
                                          </p:spTgt>
                                        </p:tgtEl>
                                        <p:attrNameLst>
                                          <p:attrName>stroke.color</p:attrName>
                                        </p:attrNameLst>
                                      </p:cBhvr>
                                      <p:to>
                                        <a:srgbClr val="002060"/>
                                      </p:to>
                                    </p:animClr>
                                    <p:set>
                                      <p:cBhvr>
                                        <p:cTn id="7" dur="2000" fill="hold"/>
                                        <p:tgtEl>
                                          <p:spTgt spid="3">
                                            <p:txEl>
                                              <p:pRg st="0" end="0"/>
                                            </p:txEl>
                                          </p:spTgt>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1"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Семья\Desktop\презентация\706154_a36cc3ed6bb0.jpg"/>
          <p:cNvPicPr>
            <a:picLocks noChangeAspect="1" noChangeArrowheads="1"/>
          </p:cNvPicPr>
          <p:nvPr/>
        </p:nvPicPr>
        <p:blipFill>
          <a:blip r:embed="rId2"/>
          <a:srcRect/>
          <a:stretch>
            <a:fillRect/>
          </a:stretch>
        </p:blipFill>
        <p:spPr bwMode="auto">
          <a:xfrm>
            <a:off x="9237" y="-1"/>
            <a:ext cx="9143999" cy="6857999"/>
          </a:xfrm>
          <a:prstGeom prst="rect">
            <a:avLst/>
          </a:prstGeom>
          <a:noFill/>
        </p:spPr>
      </p:pic>
      <p:sp>
        <p:nvSpPr>
          <p:cNvPr id="3" name="Содержимое 2"/>
          <p:cNvSpPr>
            <a:spLocks noGrp="1"/>
          </p:cNvSpPr>
          <p:nvPr>
            <p:ph idx="1"/>
          </p:nvPr>
        </p:nvSpPr>
        <p:spPr>
          <a:xfrm>
            <a:off x="0" y="533400"/>
            <a:ext cx="4953000" cy="6096000"/>
          </a:xfrm>
        </p:spPr>
        <p:txBody>
          <a:bodyPr>
            <a:normAutofit fontScale="92500"/>
          </a:bodyPr>
          <a:lstStyle/>
          <a:p>
            <a:pPr>
              <a:buNone/>
            </a:pPr>
            <a:r>
              <a:rPr lang="ru-RU" dirty="0" smtClean="0"/>
              <a:t>     Официальная биография Валентины выглядела так-  девчонка из деревни Масленниково Ярославской области. Отец погиб на фронте. Мать сама поднимала  троих детей. В семнадцать Валя пришла на шинный завод рабочей - нужно было деньги зарабатывать. В выходные бегала в аэроклуб прыгать с парашютом. В 1962-м ее, двадцатипятилетнюю работницу, отобрали для подготовки к космическому полету.</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iterate type="lt">
                                    <p:tmPct val="0"/>
                                  </p:iterate>
                                  <p:childTnLst>
                                    <p:anim calcmode="lin" valueType="num">
                                      <p:cBhvr>
                                        <p:cTn id="13" dur="500"/>
                                        <p:tgtEl>
                                          <p:spTgt spid="3">
                                            <p:txEl>
                                              <p:pRg st="0" end="0"/>
                                            </p:txEl>
                                          </p:spTgt>
                                        </p:tgtEl>
                                        <p:attrNameLst>
                                          <p:attrName>ppt_w</p:attrName>
                                        </p:attrNameLst>
                                      </p:cBhvr>
                                      <p:tavLst>
                                        <p:tav tm="0">
                                          <p:val>
                                            <p:strVal val="ppt_w"/>
                                          </p:val>
                                        </p:tav>
                                        <p:tav tm="100000">
                                          <p:val>
                                            <p:fltVal val="0"/>
                                          </p:val>
                                        </p:tav>
                                      </p:tavLst>
                                    </p:anim>
                                    <p:anim calcmode="lin" valueType="num">
                                      <p:cBhvr>
                                        <p:cTn id="14"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15" dur="500"/>
                                        <p:tgtEl>
                                          <p:spTgt spid="3">
                                            <p:txEl>
                                              <p:pRg st="0" end="0"/>
                                            </p:txEl>
                                          </p:spTgt>
                                        </p:tgtEl>
                                      </p:cBhvr>
                                    </p:animEffect>
                                    <p:set>
                                      <p:cBhvr>
                                        <p:cTn id="1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Семья\Desktop\презентация\336.jpg"/>
          <p:cNvPicPr>
            <a:picLocks noChangeAspect="1" noChangeArrowheads="1"/>
          </p:cNvPicPr>
          <p:nvPr/>
        </p:nvPicPr>
        <p:blipFill>
          <a:blip r:embed="rId2"/>
          <a:srcRect/>
          <a:stretch>
            <a:fillRect/>
          </a:stretch>
        </p:blipFill>
        <p:spPr bwMode="auto">
          <a:xfrm>
            <a:off x="-228600" y="-457200"/>
            <a:ext cx="9753600" cy="7315200"/>
          </a:xfrm>
          <a:prstGeom prst="rect">
            <a:avLst/>
          </a:prstGeom>
          <a:noFill/>
        </p:spPr>
      </p:pic>
      <p:sp>
        <p:nvSpPr>
          <p:cNvPr id="3" name="Содержимое 2"/>
          <p:cNvSpPr>
            <a:spLocks noGrp="1"/>
          </p:cNvSpPr>
          <p:nvPr>
            <p:ph idx="1"/>
          </p:nvPr>
        </p:nvSpPr>
        <p:spPr>
          <a:xfrm>
            <a:off x="-228600" y="457200"/>
            <a:ext cx="4800600" cy="5562600"/>
          </a:xfrm>
        </p:spPr>
        <p:txBody>
          <a:bodyPr>
            <a:normAutofit/>
          </a:bodyPr>
          <a:lstStyle/>
          <a:p>
            <a:pPr>
              <a:buNone/>
            </a:pPr>
            <a:r>
              <a:rPr lang="ru-RU" dirty="0" smtClean="0"/>
              <a:t>    16 июня 1963 года на корабле «Восток-6» совершила первый в мире космический полет женщины-космонавта, проведя на орбите почти трое суток. Свою подготовку к полету Валентина Терешкова скрывала от  родных, чтобы не беспокоить. О новости они узнали по радио.</a:t>
            </a:r>
            <a:endParaRPr lang="ru-RU" dirty="0"/>
          </a:p>
        </p:txBody>
      </p:sp>
      <p:pic>
        <p:nvPicPr>
          <p:cNvPr id="4099" name="Picture 3" descr="C:\Users\Семья\Desktop\презентация\t_1.jpg"/>
          <p:cNvPicPr>
            <a:picLocks noChangeAspect="1" noChangeArrowheads="1"/>
          </p:cNvPicPr>
          <p:nvPr/>
        </p:nvPicPr>
        <p:blipFill>
          <a:blip r:embed="rId3"/>
          <a:srcRect/>
          <a:stretch>
            <a:fillRect/>
          </a:stretch>
        </p:blipFill>
        <p:spPr bwMode="auto">
          <a:xfrm>
            <a:off x="4724400" y="533400"/>
            <a:ext cx="4138422" cy="51161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fade">
                                      <p:cBhvr>
                                        <p:cTn id="14"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1000" y="381000"/>
            <a:ext cx="8229600" cy="2895600"/>
          </a:xfrm>
        </p:spPr>
        <p:txBody>
          <a:bodyPr/>
          <a:lstStyle/>
          <a:p>
            <a:pPr>
              <a:buNone/>
            </a:pPr>
            <a:r>
              <a:rPr lang="ru-RU" dirty="0" smtClean="0"/>
              <a:t>   В 1995 году Валентине Терешковой присвоено звание генерал-майор. Она единственная женщина в России, имеющая звание генерала. До выхода в отставку в 1997 году работала на разных должностях в отряде космонавтов.</a:t>
            </a:r>
            <a:endParaRPr lang="ru-RU" dirty="0"/>
          </a:p>
        </p:txBody>
      </p:sp>
      <p:pic>
        <p:nvPicPr>
          <p:cNvPr id="5122" name="Picture 2" descr="C:\Users\Семья\Desktop\презентация\вв.jpeg"/>
          <p:cNvPicPr>
            <a:picLocks noChangeAspect="1" noChangeArrowheads="1"/>
          </p:cNvPicPr>
          <p:nvPr/>
        </p:nvPicPr>
        <p:blipFill>
          <a:blip r:embed="rId2"/>
          <a:srcRect/>
          <a:stretch>
            <a:fillRect/>
          </a:stretch>
        </p:blipFill>
        <p:spPr bwMode="auto">
          <a:xfrm>
            <a:off x="2743200" y="2895600"/>
            <a:ext cx="3324225" cy="36083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blinds(horizontal)">
                                      <p:cBhvr>
                                        <p:cTn id="1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Семья\Desktop\презентация\space8.jpg"/>
          <p:cNvPicPr>
            <a:picLocks noChangeAspect="1" noChangeArrowheads="1"/>
          </p:cNvPicPr>
          <p:nvPr/>
        </p:nvPicPr>
        <p:blipFill>
          <a:blip r:embed="rId2">
            <a:lum bright="-18000" contrast="7000"/>
          </a:blip>
          <a:srcRect/>
          <a:stretch>
            <a:fillRect/>
          </a:stretch>
        </p:blipFill>
        <p:spPr bwMode="auto">
          <a:xfrm>
            <a:off x="0" y="967"/>
            <a:ext cx="9144000" cy="6857033"/>
          </a:xfrm>
          <a:prstGeom prst="rect">
            <a:avLst/>
          </a:prstGeom>
          <a:noFill/>
        </p:spPr>
      </p:pic>
      <p:sp>
        <p:nvSpPr>
          <p:cNvPr id="3" name="Содержимое 2"/>
          <p:cNvSpPr>
            <a:spLocks noGrp="1"/>
          </p:cNvSpPr>
          <p:nvPr>
            <p:ph idx="1"/>
          </p:nvPr>
        </p:nvSpPr>
        <p:spPr>
          <a:xfrm>
            <a:off x="457200" y="762000"/>
            <a:ext cx="3962400" cy="5334000"/>
          </a:xfrm>
        </p:spPr>
        <p:txBody>
          <a:bodyPr>
            <a:normAutofit/>
          </a:bodyPr>
          <a:lstStyle/>
          <a:p>
            <a:pPr>
              <a:buNone/>
            </a:pPr>
            <a:r>
              <a:rPr lang="ru-RU" dirty="0" smtClean="0">
                <a:solidFill>
                  <a:srgbClr val="FFFF00"/>
                </a:solidFill>
              </a:rPr>
              <a:t> </a:t>
            </a:r>
            <a:r>
              <a:rPr lang="ru-RU" dirty="0" smtClean="0">
                <a:solidFill>
                  <a:srgbClr val="FF9900"/>
                </a:solidFill>
              </a:rPr>
              <a:t>    </a:t>
            </a:r>
            <a:r>
              <a:rPr lang="ru-RU" dirty="0" smtClean="0">
                <a:solidFill>
                  <a:schemeClr val="tx1">
                    <a:lumMod val="95000"/>
                  </a:schemeClr>
                </a:solidFill>
              </a:rPr>
              <a:t>Активно занималась в отряде космонавтов до 1968 года, когда женская группа была распущена. Однако продолжала числиться в отряде космонавтов до 1987 года, а в 1985 году даже рассматривался вопрос о возможности ее повторного полета в космос.</a:t>
            </a:r>
            <a:endParaRPr lang="ru-RU" dirty="0">
              <a:solidFill>
                <a:schemeClr val="tx1">
                  <a:lumMod val="95000"/>
                </a:schemeClr>
              </a:solidFill>
            </a:endParaRPr>
          </a:p>
        </p:txBody>
      </p:sp>
      <p:pic>
        <p:nvPicPr>
          <p:cNvPr id="6146" name="Picture 2" descr="C:\Users\Семья\Desktop\презентация\мь.jpeg"/>
          <p:cNvPicPr>
            <a:picLocks noChangeAspect="1" noChangeArrowheads="1"/>
          </p:cNvPicPr>
          <p:nvPr/>
        </p:nvPicPr>
        <p:blipFill>
          <a:blip r:embed="rId3"/>
          <a:srcRect/>
          <a:stretch>
            <a:fillRect/>
          </a:stretch>
        </p:blipFill>
        <p:spPr bwMode="auto">
          <a:xfrm>
            <a:off x="5638800" y="1295400"/>
            <a:ext cx="2819400"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blinds(horizontal)">
                                      <p:cBhvr>
                                        <p:cTn id="14"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Семья\Desktop\презентация\1257440664_kos06.jpg"/>
          <p:cNvPicPr>
            <a:picLocks noChangeAspect="1" noChangeArrowheads="1"/>
          </p:cNvPicPr>
          <p:nvPr/>
        </p:nvPicPr>
        <p:blipFill>
          <a:blip r:embed="rId2">
            <a:lum bright="-61000" contrast="-26000"/>
          </a:blip>
          <a:srcRect/>
          <a:stretch>
            <a:fillRect/>
          </a:stretch>
        </p:blipFill>
        <p:spPr bwMode="auto">
          <a:xfrm>
            <a:off x="0" y="0"/>
            <a:ext cx="9144000" cy="6866467"/>
          </a:xfrm>
          <a:prstGeom prst="rect">
            <a:avLst/>
          </a:prstGeom>
          <a:noFill/>
        </p:spPr>
      </p:pic>
      <p:sp>
        <p:nvSpPr>
          <p:cNvPr id="3" name="Содержимое 2"/>
          <p:cNvSpPr>
            <a:spLocks noGrp="1"/>
          </p:cNvSpPr>
          <p:nvPr>
            <p:ph idx="1"/>
          </p:nvPr>
        </p:nvSpPr>
        <p:spPr>
          <a:xfrm>
            <a:off x="228600" y="533400"/>
            <a:ext cx="6629400" cy="4709160"/>
          </a:xfrm>
        </p:spPr>
        <p:txBody>
          <a:bodyPr>
            <a:normAutofit lnSpcReduction="10000"/>
          </a:bodyPr>
          <a:lstStyle/>
          <a:p>
            <a:pPr>
              <a:buNone/>
            </a:pPr>
            <a:r>
              <a:rPr lang="ru-RU" dirty="0" smtClean="0"/>
              <a:t>    Герой Советского Союза. Награждена двумя орденами Ленина, орденом Октябрьской Революции, орденом Трудового Красного Знамени, орденом Дружбы народов, медалями. Терешковой присвоены звания Герой Социалистического Труда Чехословакии, Герой Народной Республики Болгарии, Герой Труда Демократической Республики Вьетнам, Герой Монгольской Народной Республики. </a:t>
            </a:r>
            <a:endParaRPr lang="ru-RU" dirty="0"/>
          </a:p>
        </p:txBody>
      </p:sp>
      <p:pic>
        <p:nvPicPr>
          <p:cNvPr id="7171" name="Picture 3" descr="C:\Users\Семья\Desktop\презентация\i.jpeg"/>
          <p:cNvPicPr>
            <a:picLocks noChangeAspect="1" noChangeArrowheads="1"/>
          </p:cNvPicPr>
          <p:nvPr/>
        </p:nvPicPr>
        <p:blipFill>
          <a:blip r:embed="rId3"/>
          <a:srcRect/>
          <a:stretch>
            <a:fillRect/>
          </a:stretch>
        </p:blipFill>
        <p:spPr bwMode="auto">
          <a:xfrm>
            <a:off x="6477000" y="3094384"/>
            <a:ext cx="2057400" cy="30016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7171"/>
                                        </p:tgtEl>
                                        <p:attrNameLst>
                                          <p:attrName>style.visibility</p:attrName>
                                        </p:attrNameLst>
                                      </p:cBhvr>
                                      <p:to>
                                        <p:strVal val="visible"/>
                                      </p:to>
                                    </p:set>
                                    <p:animEffect transition="in" filter="blinds(horizontal)">
                                      <p:cBhvr>
                                        <p:cTn id="14"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Семья\Desktop\презентация\21623533_8207720061.jpg"/>
          <p:cNvPicPr>
            <a:picLocks noChangeAspect="1" noChangeArrowheads="1"/>
          </p:cNvPicPr>
          <p:nvPr/>
        </p:nvPicPr>
        <p:blipFill>
          <a:blip r:embed="rId2">
            <a:lum bright="-23000" contrast="-35000"/>
          </a:blip>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685800"/>
            <a:ext cx="8001000" cy="5623560"/>
          </a:xfrm>
        </p:spPr>
        <p:txBody>
          <a:bodyPr>
            <a:normAutofit/>
          </a:bodyPr>
          <a:lstStyle/>
          <a:p>
            <a:pPr>
              <a:buNone/>
            </a:pPr>
            <a:r>
              <a:rPr lang="ru-RU" dirty="0" smtClean="0"/>
              <a:t>     Была награждена также: Золотой медалью имени    К. Э. Циолковского АН СССР, золотой медалью Британского общества межпланетных сообщений "За успехи в освоении космоса", Золотой медалью "Космос" (FAI), орденом "Роза ветров" с бриллиантом Международного комитета по аэронавтике и космическим полетам, орденами Карла Маркса (ГДР), Георгия Димитрова (Болгария), Крестом </a:t>
            </a:r>
            <a:r>
              <a:rPr lang="ru-RU" dirty="0" err="1" smtClean="0"/>
              <a:t>Грюнвальда</a:t>
            </a:r>
            <a:r>
              <a:rPr lang="ru-RU" dirty="0" smtClean="0"/>
              <a:t> первой степени (Польша), орденом Знамени первой степени с бриллиантами (Венгрия), орденом </a:t>
            </a:r>
            <a:r>
              <a:rPr lang="ru-RU" dirty="0" err="1" smtClean="0"/>
              <a:t>Сухэ-Батора</a:t>
            </a:r>
            <a:r>
              <a:rPr lang="ru-RU" dirty="0" smtClean="0"/>
              <a:t> (Монголия), орденом </a:t>
            </a:r>
            <a:r>
              <a:rPr lang="ru-RU" dirty="0" err="1" smtClean="0"/>
              <a:t>Плайя</a:t>
            </a:r>
            <a:r>
              <a:rPr lang="ru-RU" dirty="0" smtClean="0"/>
              <a:t> </a:t>
            </a:r>
            <a:r>
              <a:rPr lang="ru-RU" dirty="0" err="1" smtClean="0"/>
              <a:t>Хирон</a:t>
            </a:r>
            <a:r>
              <a:rPr lang="ru-RU" dirty="0" smtClean="0"/>
              <a:t> (Куба) и многими другими.</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163</TotalTime>
  <Words>804</Words>
  <Application>Microsoft Office PowerPoint</Application>
  <PresentationFormat>Экран (4:3)</PresentationFormat>
  <Paragraphs>39</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Бумажная</vt:lpstr>
      <vt:lpstr>Вся жизнь - полёт!</vt:lpstr>
      <vt:lpstr>Валентина Терешкова   первая женщина-космонавт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Молодцы!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Валентина Терешкова   </dc:title>
  <dc:creator>Семья</dc:creator>
  <cp:lastModifiedBy>Андрей</cp:lastModifiedBy>
  <cp:revision>21</cp:revision>
  <dcterms:created xsi:type="dcterms:W3CDTF">2010-04-20T18:00:24Z</dcterms:created>
  <dcterms:modified xsi:type="dcterms:W3CDTF">2013-09-10T15:05:24Z</dcterms:modified>
</cp:coreProperties>
</file>