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73" r:id="rId4"/>
    <p:sldId id="278" r:id="rId5"/>
    <p:sldId id="279" r:id="rId6"/>
    <p:sldId id="277" r:id="rId7"/>
    <p:sldId id="280" r:id="rId8"/>
    <p:sldId id="291" r:id="rId9"/>
    <p:sldId id="289" r:id="rId10"/>
    <p:sldId id="283" r:id="rId11"/>
    <p:sldId id="284" r:id="rId12"/>
    <p:sldId id="285" r:id="rId13"/>
    <p:sldId id="286" r:id="rId14"/>
    <p:sldId id="287" r:id="rId15"/>
    <p:sldId id="288" r:id="rId16"/>
    <p:sldId id="263" r:id="rId17"/>
    <p:sldId id="264" r:id="rId18"/>
    <p:sldId id="265" r:id="rId19"/>
    <p:sldId id="266" r:id="rId20"/>
    <p:sldId id="268" r:id="rId21"/>
    <p:sldId id="267" r:id="rId22"/>
    <p:sldId id="293" r:id="rId23"/>
    <p:sldId id="276" r:id="rId24"/>
    <p:sldId id="292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84" d="100"/>
          <a:sy n="84" d="100"/>
        </p:scale>
        <p:origin x="-114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1%80%D0%B5%D0%B9%D0%B3%D0%B5%D0%BB%D1%8C,_%D0%9F%D0%B8%D1%82%D0%B5%D1%80_(%D0%A1%D1%82%D0%B0%D1%80%D1%88%D0%B8%D0%B9)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D%D0%B8%D0%B4%D0%B5%D1%80%D0%BB%D0%B0%D0%BD%D0%B4%D1%81%D0%BA%D0%B8%D0%B9_%D1%8F%D0%B7%D1%8B%D0%BA" TargetMode="External"/><Relationship Id="rId4" Type="http://schemas.openxmlformats.org/officeDocument/2006/relationships/hyperlink" Target="http://ru.wikipedia.org/wiki/%D0%A4%D0%BB%D0%B0%D0%BC%D0%B0%D0%BD%D0%B4%D1%81%D0%BA%D0%B8%D0%B5_%D0%BF%D0%BE%D1%81%D0%BB%D0%BE%D0%B2%D0%B8%D1%86%D1%8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19" y="214291"/>
            <a:ext cx="8024631" cy="28575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Познакомимся с  ФРАЗЕОЛОГИЗМАМИ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929066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Презентацию подготовила учитель начальных </a:t>
            </a:r>
            <a:r>
              <a:rPr lang="ru-RU" sz="2400" dirty="0" smtClean="0"/>
              <a:t>классов Осипова </a:t>
            </a:r>
            <a:r>
              <a:rPr lang="ru-RU" sz="2400" dirty="0" smtClean="0"/>
              <a:t>Евгения </a:t>
            </a:r>
            <a:r>
              <a:rPr lang="ru-RU" sz="2400" dirty="0" smtClean="0"/>
              <a:t>Юрьевна</a:t>
            </a:r>
          </a:p>
          <a:p>
            <a:r>
              <a:rPr lang="ru-RU" sz="2400" dirty="0" smtClean="0"/>
              <a:t>гимназия  </a:t>
            </a:r>
            <a:r>
              <a:rPr lang="ru-RU" sz="2400" dirty="0" smtClean="0"/>
              <a:t>«</a:t>
            </a:r>
            <a:r>
              <a:rPr lang="ru-RU" sz="2400" dirty="0" err="1" smtClean="0"/>
              <a:t>Тарасовка</a:t>
            </a:r>
            <a:r>
              <a:rPr lang="ru-RU" sz="2400" dirty="0" smtClean="0"/>
              <a:t>»  пос. Черкизово Пушкинский район Московская область              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572000"/>
          </a:xfrm>
        </p:spPr>
        <p:txBody>
          <a:bodyPr>
            <a:normAutofit/>
          </a:bodyPr>
          <a:lstStyle/>
          <a:p>
            <a:endParaRPr lang="ru-RU" sz="2600" dirty="0" smtClean="0"/>
          </a:p>
          <a:p>
            <a:r>
              <a:rPr lang="ru-RU" sz="2600" dirty="0" smtClean="0"/>
              <a:t>Уже с конца 18 века эти устойчивые сочетания слов  объяснялись в специальных сборниках и толковых словарях под различными названиями (крылатые выражения, афоризмы, пословицы и поговорки). </a:t>
            </a:r>
            <a:endParaRPr lang="ru-RU" dirty="0"/>
          </a:p>
        </p:txBody>
      </p:sp>
      <p:pic>
        <p:nvPicPr>
          <p:cNvPr id="33794" name="Picture 2" descr="http://rudocs.exdat.com/pars_docs/tw_refs/126/125184/125184_html_10f36b1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071810"/>
            <a:ext cx="2714644" cy="3643314"/>
          </a:xfrm>
          <a:prstGeom prst="rect">
            <a:avLst/>
          </a:prstGeom>
          <a:noFill/>
        </p:spPr>
      </p:pic>
      <p:pic>
        <p:nvPicPr>
          <p:cNvPr id="33796" name="Picture 4" descr="http://rudocs.exdat.com/pars_docs/tw_refs/126/125184/125184_html_m78bcdf7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2571768" cy="3643338"/>
          </a:xfrm>
          <a:prstGeom prst="rect">
            <a:avLst/>
          </a:prstGeom>
          <a:noFill/>
        </p:spPr>
      </p:pic>
      <p:pic>
        <p:nvPicPr>
          <p:cNvPr id="33800" name="Picture 8" descr="http://rudocs.exdat.com/pars_docs/tw_refs/126/125184/125184_html_2ff2bdc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143248"/>
            <a:ext cx="2500330" cy="3524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 </a:t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2700" b="1" i="1" dirty="0" smtClean="0"/>
              <a:t>БЕЗ ЦАРЯ В ГОЛОВЕ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Глупый, несообразительный, несмышленый человек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rudocs.exdat.com/pars_docs/tw_refs/126/125184/125184_html_m5d247e5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64"/>
            <a:ext cx="9144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2700" dirty="0" smtClean="0"/>
              <a:t>А вот </a:t>
            </a:r>
            <a:r>
              <a:rPr lang="ru-RU" sz="2700" b="1" u="sng" dirty="0" smtClean="0"/>
              <a:t>исторические</a:t>
            </a:r>
            <a:r>
              <a:rPr lang="ru-RU" sz="2700" b="1" dirty="0" smtClean="0"/>
              <a:t> фразеологизмы </a:t>
            </a:r>
            <a:r>
              <a:rPr lang="ru-RU" sz="2200" b="1" dirty="0" smtClean="0"/>
              <a:t>пришли к нам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Из старославянского языка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4291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b="1" i="1" dirty="0" smtClean="0"/>
          </a:p>
          <a:p>
            <a:r>
              <a:rPr lang="ru-RU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Соль земли</a:t>
            </a:r>
            <a:r>
              <a:rPr lang="ru-RU" b="1" i="1" dirty="0" smtClean="0"/>
              <a:t> </a:t>
            </a:r>
            <a:r>
              <a:rPr lang="ru-RU" i="1" dirty="0" smtClean="0"/>
              <a:t>(наиболее выдающиеся представители народа, цвет общества), </a:t>
            </a:r>
          </a:p>
          <a:p>
            <a:r>
              <a:rPr lang="ru-RU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 от мира сего</a:t>
            </a:r>
            <a:r>
              <a:rPr lang="ru-RU" i="1" dirty="0" smtClean="0"/>
              <a:t> (не приспособленный к жизни, далёкий от её забот)</a:t>
            </a:r>
          </a:p>
          <a:p>
            <a:r>
              <a:rPr lang="ru-RU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сон грядущий</a:t>
            </a:r>
            <a:r>
              <a:rPr lang="ru-RU" i="1" dirty="0" smtClean="0"/>
              <a:t> (перед сном)</a:t>
            </a:r>
          </a:p>
          <a:p>
            <a:r>
              <a:rPr lang="ru-RU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Как зеницу ока </a:t>
            </a:r>
            <a:r>
              <a:rPr lang="ru-RU" i="1" dirty="0" smtClean="0"/>
              <a:t>(очень заботливо, тщательно беречь).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://rudocs.exdat.com/pars_docs/tw_refs/126/125184/125184_html_m3d5046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571612"/>
            <a:ext cx="2747960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французского языка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не в своей тарелке</a:t>
            </a:r>
            <a:r>
              <a:rPr lang="ru-RU" i="1" dirty="0" smtClean="0"/>
              <a:t> (чувствовать себя неудобно, скованно, не на месте)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://rudocs.exdat.com/pars_docs/tw_refs/126/125184/125184_html_m239481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8286808" cy="33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немецкого языка</a:t>
            </a:r>
            <a:endParaRPr lang="ru-RU" dirty="0"/>
          </a:p>
        </p:txBody>
      </p:sp>
      <p:sp>
        <p:nvSpPr>
          <p:cNvPr id="41986" name="AutoShape 2" descr="data:image/jpeg;base64,/9j/4AAQSkZJRgABAQAAAQABAAD/2wCEAAkGBxQSEhUUEhQVFhQWFxcVGBUVFRQaFxUSFhQXFxgcFBgZHCggHRolHRUXITEhJikrLjAuGB8zODMsNygtLisBCgoKBQUFDgUFDisZExkrKysrKysrKysrKysrKysrKysrKysrKysrKysrKysrKysrKysrKysrKysrKysrKysrK//AABEIAK0BJAMBIgACEQEDEQH/xAAcAAEAAQUBAQAAAAAAAAAAAAAABwIEBQYIAwH/xABOEAABAwICBwQECQcJCAMAAAABAAIDBBESIQUGBzFBUWETInGBMkJSkQgUI2JykqGxwSQzNENzgrMVFmN0g6Ky0fAlNVOTwuHi8URUtf/EABQBAQAAAAAAAAAAAAAAAAAAAAD/xAAUEQEAAAAAAAAAAAAAAAAAAAAA/9oADAMBAAIRAxEAPwCcEREBEul0BEuiAiIgIiICIiAiIgIiICIiAiIgIiICIiAiIgIiICIiAiIgIvmJYjT2s9JRNxVM7IuQJu829lgu4+QQZhFGDduOju0LcNRg4SdmMJ8sWIe5bZqxrxRaQcWUs2N7W43MLJGuDbgXOJoG9w3E70GxoiICs9K6TiponzTPDI2C7nO3AfiTkAOqvFz5t91ifLVsoWE4Ig1z2tzLp3i7QQN9muFhzcgp1t231Eji2haIY8wJHtDpHDnY91vhmtQG0vSl7/HZb/uW92Gy3PRWweeSEPnqWRSOAPZiMvw3zs52IZ+CsNTNmDzpV1LXDuQs7YhpymYTZljvwk3vxyIQZTU/bfK17Y9IND2E2M0YAezq5gycOdrHxU60VWyVjZI3B7HgOa5puHNOYIK17SGoOj5ojEaSFrbWDo42New82uAuCtG2M6SfS1dZomR2IQvkdETya+z7eOJrrdXIJhREQEREBERAREQEREBERAREQEREBERAREQERUlwQVL5dabrJtO0fR3DphJIL/JwWkdccHEd1p8Sor1j25VMl20kTIG8Hv78lum5o9xQT/W10cLC+V7Y2NzLnuDWgdSclHGse2qip7tgD6l44s7sV+rzmf3QVz5pbTM9U/HUSvlfwL3E23ZNG5oy3BWYbffuQb/rJtd0hVXbG8U8Z9WHJ1ush73ustCmmc9xc9xc4m5c4kknqTmVRcDcvhzQLqWPg5fp8/8AVj/GiWg6qarz6QmENO253ueb4I2n1nu4dBxXTOz/AFEg0XFZnfmcPlJiLOdxs0eqy/D33QbaiIgLl7Xms7DWKSaQXbHUwyEb+40Ruy/dtbyXUKgj4QWqrhI2vjF2ENjmt6rhkxx6EENv0HNBLmkNJvkonz6P7OeR0eKG7hge47rm457iRnlkoc1h2lyU+kKSZzGOmip+yq2RuBYXvfiexjgSMTbA7yASRdRNBpCWMFrJJGtO9rXuaD4gGxVqSgmnXDadRVLqapidWNmp3F7YBhZG9xsbTOucsrZXuCRxWC2N1klRpwTPN3vE8jz9IEnwFyBbwUZqe/g+6qOiY+ulbYyt7OEEWPZXBc7wcQLdB1QTMiIgIiICIiAiIgIiICIiAiIgIiICK10hpCKBhkmkZGwb3PcGgeZUb6x7baKG7aZr6l44juRX+m7M+TUEo3WF1g1spKEXqZ44zvwXvIc7d2Nt3H3LnXWPa1pGquGy9hGfUg7pt1k9L3ELRpZXOJc4lzjmS4kknqTvQTjrJt3aLtooC7+knyHiGNN/eQou1i14rq24qKh5Yf1be5Hblhbv87rXCq44if8APggpuqmR3VVwOp67lQ55KD7cDdn4qkuJXxfQEHyy3LZ9s+n0m+4vHTtIxzEe9sY9Z32Dj12HZlsofWYaisDo6be1mYfMOfNrOu88Oa6FoaKOFjY4mNYxoAaxoADQN1gEFjq1q7BQwthp2BrBmT6z3cXPPErLoiAiIgLyqqZsjXMe0OY4FrmuAIc07wQeC9V8eckEC7RNk1NT3mhq4qdjjlFUus3FvtE8XcfCx8VoehdRZquTs6eeke/kKgAkcw0jER4Be2vOnnVczqiQ43SPkEQObYaeN5a0NG65tcnp1WpxTFrg5pLXAhwc02LXA3BBG4goJ61N2IRxObJXSNmIz7FgPZ3HtuObh0sB4qYIow0AAWAFgBkABuAHJRHs42vMnwU9eRHL6LZtzJTwx+w489x6KXWuugqXwlfViNZHYo2xA2M0jIt5BLCcUtrEG/Zsk3IMuiw/8iFtuxnmi+bjEjPqyhxt4EL5jrGbxDMObS6J9vouxNPH1ggzKLEN0+xv55ksOVyZGXY22/FLHijG/i4LKseCLjMHMHmOiCpERAREQEXwlYHWHXOioR+U1DGH2AcUh8GNu7ztZBn1S94AucgOJ4KENY9u+9tDT/2k/wB4jafvPkou1h1yra6/xmoe5v8AwwcMY/cbYHzQdFay7VNHUlx23bSC/wAnT2fmOBcDhHvuor1i24Vct20sbKduYxH5SS3A3IDQfIqKkQXmk9KzVL8dRK+V/N7i61+V9w6BWaL1hgc70Rf7h4ncEHkvRkBIuN3E8B4lejsLfnHpk3/MrzkmLt/u3D3IK+635x+z/uvN8hP+sh4BUIgIivtD6ImqpWw07DJI45Nb9pJ3ADiTkgtIoy4gNBJJAAAuSSbAADeSp32ZbIxHhqdINBkycynObWHgZubvm7hxud2ybNtmcWjwJZbS1ZGb/VivvEXXhi3+CkNB8a2y+oiAiIgIiICsdOVPZU00nsRSP+qwn8FfLWdpc+DRVa7+ge3zeMI/xIOUW9+C3GI3/s35H3Ot9ZWYV5oqoDJBj/Nuux+/828WJy5b/JeFXTmN7mO9JpLTyuDw6IPk8ZaemRHUEXH+ui3jU7atWUEfZd2eIDutlLrs6NcM8PQ/YqtQtX6fSsL6V8ghq4+/BIbWkjd6Ubm372E3IIzGLkvGt2S6VjeWtpu0A9eOSPCfDE4H3hBtI2/VH/1IfryK60VtYq6upgLaDG1rsNojIbOlszFfDYENxb8sytDdsw0qP/hSeToj9zlvWzePTGjQ6FujMbJH4nOe8RkGwbm+5FgBy5oJU0y6aOQOiNRhOZ7NsEkYtzicRJwHoHjuX3Q+mzJJ2cj4C6xsPlYpiR/QStvbfmCd25edeGyhvxyicS0Eh8VpsBNr9m5lpRfmGDcvPR0URe0U9a8lpBMEj2yG18wWy/KtJFxe+V0GGpdVZqR9bI+pdMa6RkbGi7ezE0pDyG3Iu1jibjgxSDG2wsNwyA6LEVnylXAzhE1856OIMLL+IfL7llpJA0EkgAbyTkB1KCtCVoese1nR1JcCXt5B6kFnC/V/oj3lRZrJttrZ7tpmspmHiO/J9Yiw8gg6D0npSGnYXzysiYPWe4NH2qM9Y9uNJDdtKx9Q4ese5FfxPeP1fNQBpDSMs7y+eR8jz60jnOPkSclaoN41j2q6Rq7jtuxjP6uDu5dX+kfetJc8kkkkk5kk3JPVUogIi9IIXPNmgk8hyQea9IYHONmi/wCHjyVwYmM9I4z7LT3R4vG/wHvXlNUk5ZBvsgWH/c9Sg+4WN3nEeTT3fN3Hy96omqC7LcOQyA8l5FEBERAQBFvezvZxNpNwebxUwPelIzfY5thHE/O3DruQYXU7VGo0lN2UDMhbHK70I2ni48+TRmftXTOo+pNPoyLBC3FI63aTOAxvI+5vJoWV0BoOCjhbDTxhjG8BvceLnHi48yskgWREQEREBERAREQFou22bDoapt63ZN988f8Akt6Ue7dz/seb9pD/ABAg5gWRr3dq1sg9INDJOPeYLNcfFtvNpWOV7oZ9p4hc5yMBtxBcLhBaxvLSCLgg3BGRBG4gjipY1G2zzQYYq8GeLcJRbtWfS4PFvPxW1a77GYZ8UtARBKczEb9k89OLD9nRQXp3Qc9HKYqmJ0bxwO5w5tcMnDqEHX+hdNQVcYlp5WyRn1mnceThvaehsVkbLkTUDWWSgrI5ml/Z4h2zG3IfB69xxIFyOoU8aG2u0M5scbOuTh9Ud+/g0jqgkKywWtWkKOCPFXGIMzwiRocXEAEiNtiXO6ALEaxbQ4YI8VPFLVutfDCPRy/WX7zfqnyUG627SaysfhlZC2NpuIDCx4BI9YvBdfwsg2rS+1+KAvGjKY3dYdrUOe4WbfDgjxZDMm1wM9yjfWDW2srj+UzveL3wXsweDG2CoFdSv/OU7oz7VPIbf8uXELdAQn8kwyfmKqO9r4JwYX35YjeLzLwgwyLI12g54ReSJ4bvxizmfXbdv2rHWQERVxRFxAaCSdwAuT5BBQvSGFzzZoLjyAJPuCu/ijI/zrru/wCGwgn9925vgLnoF5y1xILWgMZ7LeP0nb3eZQV/F2M9N2J3sMINvpP3eQv4heU1Y4jCLNZ7LcgfHiT4q2uiAiIgIiICWXrS0zpHNYxpc9xDWtaLuc4mwAHEqftmOyRsGCpr2h84s5kO9kR4F/B7x7h1tdBrOzHZI6ow1Ne1zIPSZCbh8vIv4tZ03noFP1NTtja1jGhrWgBrWiwaBuAA4L1AX1AREQEREBERAREQEREBR7t4/wB0S/tIfP5QKQlGXwhJ8Oiw32542+5r3f8ASg5rV7oVt6iEXteWMX5d8ZqyVTHEG43jMHkQg7eCxun9AU9bGYqmJsjOFx3mnmxwzaeoXvoerE0EUo3SRsf9ZoP4q8QRhp/Z5Q6P0dXS08R7Q00oD3uLy0FpybfILm66682k/wC6q3+ryf4VyEgvaXS00ZGCRwA3Am7RbdZpuAsyzXB7haoijnHzgCfIvDreVlr1I1pe0SEtYXAOcBctbfMgcbDOyvp9BTDNrRK0ZY4XCVuXPBcjzAQZhrtGz7xJTOJ3guLBfp37/wB3yVf8yjIL0tRFMOV8JBy3lpcxv7zmnotV7E2vY2BsTY5Hl45KlryCCMiMwRkQehQZh9FWUd3gSxNyHaRuOA8vlIzhPvVdPpSSdwY+njqHu4CLDK7wdFYk+N1k9XNMzPZOHyOcOymacRuSw0NW4gu9K12NO/gFgZtNylhjaRHGRYsiGAO+nbN3mSgzU+hqQAdrK6mlLrdiC2oIv7eEtMfg4k9FhK6Z0TpIW2aGucx2He7CSLOdYEjpkOitKY99v0m/errWEflVR+2l/iOQWBK+IiAiIgIiBAWS0BoSasmbBTxl8juA3NaN7nHg0cyspqTqTUaTlwQjDG0/KTOHcjH4u5NH2DNdNaoaoU+joRFA3M2xyG2OR3Nx5chuCDCbOdm8OjW43WlqiO9KRky+9sIO4czvP2LfAERAREQEREBERAREQEREBERAUQfCRl/I6ZvOcu+rG4f9Sl9Qh8JWfKjZ1ld7sA/FBBoCLNamUQnrqaJ3oyTMYfBxsViJoyxxa4Wc0lpHIg2P2hB1dsire20RSO4tYYz/AGb3MH2NC3BRZ8Hiux6OkjP6qdwH0Xta77y5SmgtNK6OZURPhlF45GljwCQS1wscxmFFOmdg1O65pqiSI8GyASNHmLO+9TCiDmHTWxzSUFyxjJ255wvF7dWvwn3XWl1VBUUz/lY5YXj2mvYfImy7RIXOO1yprIdJ1EkZmbAcGdi6Ens2g3aQWe8II6rNJSygCSR7wN2JxPn1PU5qyWaGmI3/AJ+lid86K8LvPB3P7qNpKOT0J3wu9mdmJl8v1sVz59mEFxqp6E/0Jv8A8+uWvBq3PQejmwNlfNLCYcLwXxTRvc7FS1MVmMuHF95W5EDffdmsR/LrIsqSFsX9K+0k/K4eRhYbeyBv3oPlDq7L3ZJcEDCQWmZ2F0hxCwZHm839q2HmQrTWT9Lqf28v8Ry86Sdz6hjnuc5xkYS5xJcTiG8nMr11m/TKn9vN/EcgxqIiAiL6AgAKQtmuzKbSJEs2KKlGePc+XpEDw5u3cr8Nj2ZbIjLgqdINLWekynOTn8QZuTfm7zxtuU7wxBrQ1oAAFgALAAbgAOCC10NomKlibDAxrI2Cwa37yd5PU5q+REBERAREQEREBERAREQEREBERAXOvwitIY6+KIfqobn6UjifuDfeuiSuSNqGkfjGlKt4NwJezHhEBHl5tPvQXex2iMul6W25jnSHwYwn77LE6+03Z6SrGDcKiX7Xk/ipB+Djo7FVVE5GUcQjB6yPufsj+1aftciw6XrBzeHfWjYfxQSB8Guf9MZ+yfb64U5Ln74N0tqqqb7ULT9WT/yXQKAiIgFcv7XK+WHTNS6GR8ZIjuWOIv8AJN323+a6gXK+2of7XqP7P+G1Br/84XP/AD8UM2ebnswv/wCZGWn33X0Cik3manJPzZowP7jxw9pYVXWkKB0LsLuQIcL4XNcAQWniLEIMl/N5z86eWCe97NZIGyG190Uoa8mw3AFYusopIjaWN7DyexzT7nAK3WSpNPVEQwsldh9h1ns+o+7fsQW2jfz0X02f4grnWb9Mqf2838Ryyugq+Kepgjlpow580be0hLonAukAuW5sNid2EbuCxOsv6ZU/t5f4jkGORFltW9XaiumENMwved53NY3i6R3Bo/8AVygsaCjfNI2OJrnyPOFrGi5c48guhdmOyllHhqKwCSp3tZvjhP3Of13DhzWwbP8AZ7T6NZcfKVDhZ8zhn1bGPVb9p4rdAEHwBfURAREQEREBERAREQEREBERAREQEREFppetEEEszt0Ub5D4MYXH7lxbPMXvc929xLj4uNz966r2wVLo9EVZYCSWNYbcGPkaxx8LErlEBB0b8HrR3Z6OfLxmmcf3YwGD7cSjDbnDh0vN85kTv7gH4LoDZ5o74vo2kjIsRCxzhye8Y3A9buKg74QkJGk2m2TqeM3tvIdID9yCr4PM1tJvb7VO8e58ZXSK5h2DuI0tHYGxjlB6DBfPzt7108gIiIBUNbUdlktVPPWxVEY7oc6ORrwGtjYLkOYHE5Am2FTKqZGAgg8cj4IOOnar1JBdCwTsbmXU7hKAPnNZ3m/vAK1g0rNGMGM4Rl2bwHNH7jwQPcuu9C6t0tJj+LQRxYzd2BoF7bvIcl90vq3S1X6RTxS9XsaXDwdvCDkd+lW2P5PCJCLYwHWAI3iMnCHdbZLFrpDTOw+glzgdLA7P0XY2X+i/P3EKOda9j1RRxul+MU74mkAue7siMRsL4rtGZHrINL1S/TqT+swfxWrz1j/TKn9vL/Ecsrq/oOohraR0kTwz4zBaQDFGflW7pG3afIrdNVNl79IVc9RUXjpfjEtrenNaV2TOTebvdzAahqHqHUaTkswYIWm0kzh3W/NaPWf099l0xqpqtT6PhEVOyw3uec3yO9p54npuHBZPRuj44I2xQsayNgs1jRYAf64q6QEREBERAREQEREBERAREQEREBERAREQEREHhXUjJmOjkaHMe0tc1wuHNIsQVolFsd0bFOJgyR1jiEb33jBG7K1yOhKkJEHxoWt656kU2k2tbUNcHMvgkYQHsvvtcEEdCCtlRBqWpWz6l0ZidBjfI7J0spBdhvewAAAHgM7LbURAREQEREBERAVjpvREVXC+CdgfFILOaSRexBBBGYIIBB5gK+RBh9XNWqehh7GmZgjuXG5Li5x4uJzJ3e5ZZkYGQAA5DcqkQEREBERAREQEREBERAREQWuktIRwMxykht7ZNc47iTk0E2ABJO4AEnILAT67xboo3vJdIxt2ubjdDH2kow4S9pABAxNFzkN4Wd0to2OojwSAlt75EjeC07t4LXOBByIJWKfqhTkgjtmkYjds0oOJzMDnEg7yD9gO8BBT/PejsDjksXOYPyeo7z248Qb8nmR2bt3Icxfxl13hNxEx7zjMbbtewGVrWPe03aXNs197ltiRa9yFcwapwxxuZEXtxOa/EXF5a5kvajBi3d4nd+AR+qcBwZygxgAFssjbutYudhObjvJ4kA7wCA8zrpTFvybi592tDDHM2z3SCMB7izu94gZ8xzCri1ypcGJ7nMs1pf8AJzOawubizeGWIAucQysL7l5N1KpWg27UXcHn5Z9y/HHJe98u9DGSBYHAL8b0VWodHIwsex5Y6129q+xwtLW2ANm2aSO7bJBcRa4U75ezZjJD2RvPZvb2b5Q7AHNcA43w52Bw3BdYZiur1vpYiQ97xbHuhndlG7C4jCw3AOVxkvKXVCmc3Ce1tcH89ICbBrQDY7gGgW5Fw3E39Gap0wi7Kz8IdiHfdfc4W+j33d05Z9AgzVLUNkYHtvhcLi4IPmCAR5ovlJTiNjWNvZuQuST5k7yv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data:image/jpeg;base64,/9j/4AAQSkZJRgABAQAAAQABAAD/2wCEAAkGBxQSEhUUEhQVFhQWFxcVGBUVFRQaFxUSFhQXFxgcFBgZHCggHRolHRUXITEhJikrLjAuGB8zODMsNygtLisBCgoKBQUFDgUFDisZExkrKysrKysrKysrKysrKysrKysrKysrKysrKysrKysrKysrKysrKysrKysrKysrKysrK//AABEIAK0BJAMBIgACEQEDEQH/xAAcAAEAAQUBAQAAAAAAAAAAAAAABwIEBQYIAwH/xABOEAABAwICBwQECQcJCAMAAAABAAIDBBESIQUGBzFBUWETInGBMkJSkQgUI2JykqGxwSQzNENzgrMVFmN0g6Ky0fAlNVOTwuHi8URUtf/EABQBAQAAAAAAAAAAAAAAAAAAAAD/xAAUEQEAAAAAAAAAAAAAAAAAAAAA/9oADAMBAAIRAxEAPwCcEREBEul0BEuiAiIgIiICIiAiIgIiICIiAiIgIiICIiAiIgIiICIiAiIgIvmJYjT2s9JRNxVM7IuQJu829lgu4+QQZhFGDduOju0LcNRg4SdmMJ8sWIe5bZqxrxRaQcWUs2N7W43MLJGuDbgXOJoG9w3E70GxoiICs9K6TiponzTPDI2C7nO3AfiTkAOqvFz5t91ifLVsoWE4Ig1z2tzLp3i7QQN9muFhzcgp1t231Eji2haIY8wJHtDpHDnY91vhmtQG0vSl7/HZb/uW92Gy3PRWweeSEPnqWRSOAPZiMvw3zs52IZ+CsNTNmDzpV1LXDuQs7YhpymYTZljvwk3vxyIQZTU/bfK17Y9IND2E2M0YAezq5gycOdrHxU60VWyVjZI3B7HgOa5puHNOYIK17SGoOj5ojEaSFrbWDo42New82uAuCtG2M6SfS1dZomR2IQvkdETya+z7eOJrrdXIJhREQEREBERAREQEREBERAREQEREBERAREQERUlwQVL5dabrJtO0fR3DphJIL/JwWkdccHEd1p8Sor1j25VMl20kTIG8Hv78lum5o9xQT/W10cLC+V7Y2NzLnuDWgdSclHGse2qip7tgD6l44s7sV+rzmf3QVz5pbTM9U/HUSvlfwL3E23ZNG5oy3BWYbffuQb/rJtd0hVXbG8U8Z9WHJ1ush73ustCmmc9xc9xc4m5c4kknqTmVRcDcvhzQLqWPg5fp8/8AVj/GiWg6qarz6QmENO253ueb4I2n1nu4dBxXTOz/AFEg0XFZnfmcPlJiLOdxs0eqy/D33QbaiIgLl7Xms7DWKSaQXbHUwyEb+40Ruy/dtbyXUKgj4QWqrhI2vjF2ENjmt6rhkxx6EENv0HNBLmkNJvkonz6P7OeR0eKG7hge47rm457iRnlkoc1h2lyU+kKSZzGOmip+yq2RuBYXvfiexjgSMTbA7yASRdRNBpCWMFrJJGtO9rXuaD4gGxVqSgmnXDadRVLqapidWNmp3F7YBhZG9xsbTOucsrZXuCRxWC2N1klRpwTPN3vE8jz9IEnwFyBbwUZqe/g+6qOiY+ulbYyt7OEEWPZXBc7wcQLdB1QTMiIgIiICIiAiIgIiICIiAiIgIiICK10hpCKBhkmkZGwb3PcGgeZUb6x7baKG7aZr6l44juRX+m7M+TUEo3WF1g1spKEXqZ44zvwXvIc7d2Nt3H3LnXWPa1pGquGy9hGfUg7pt1k9L3ELRpZXOJc4lzjmS4kknqTvQTjrJt3aLtooC7+knyHiGNN/eQou1i14rq24qKh5Yf1be5Hblhbv87rXCq44if8APggpuqmR3VVwOp67lQ55KD7cDdn4qkuJXxfQEHyy3LZ9s+n0m+4vHTtIxzEe9sY9Z32Dj12HZlsofWYaisDo6be1mYfMOfNrOu88Oa6FoaKOFjY4mNYxoAaxoADQN1gEFjq1q7BQwthp2BrBmT6z3cXPPErLoiAiIgLyqqZsjXMe0OY4FrmuAIc07wQeC9V8eckEC7RNk1NT3mhq4qdjjlFUus3FvtE8XcfCx8VoehdRZquTs6eeke/kKgAkcw0jER4Be2vOnnVczqiQ43SPkEQObYaeN5a0NG65tcnp1WpxTFrg5pLXAhwc02LXA3BBG4goJ61N2IRxObJXSNmIz7FgPZ3HtuObh0sB4qYIow0AAWAFgBkABuAHJRHs42vMnwU9eRHL6LZtzJTwx+w489x6KXWuugqXwlfViNZHYo2xA2M0jIt5BLCcUtrEG/Zsk3IMuiw/8iFtuxnmi+bjEjPqyhxt4EL5jrGbxDMObS6J9vouxNPH1ggzKLEN0+xv55ksOVyZGXY22/FLHijG/i4LKseCLjMHMHmOiCpERAREQEXwlYHWHXOioR+U1DGH2AcUh8GNu7ztZBn1S94AucgOJ4KENY9u+9tDT/2k/wB4jafvPkou1h1yra6/xmoe5v8AwwcMY/cbYHzQdFay7VNHUlx23bSC/wAnT2fmOBcDhHvuor1i24Vct20sbKduYxH5SS3A3IDQfIqKkQXmk9KzVL8dRK+V/N7i61+V9w6BWaL1hgc70Rf7h4ncEHkvRkBIuN3E8B4lejsLfnHpk3/MrzkmLt/u3D3IK+635x+z/uvN8hP+sh4BUIgIivtD6ImqpWw07DJI45Nb9pJ3ADiTkgtIoy4gNBJJAAAuSSbAADeSp32ZbIxHhqdINBkycynObWHgZubvm7hxud2ybNtmcWjwJZbS1ZGb/VivvEXXhi3+CkNB8a2y+oiAiIgIiICsdOVPZU00nsRSP+qwn8FfLWdpc+DRVa7+ge3zeMI/xIOUW9+C3GI3/s35H3Ot9ZWYV5oqoDJBj/Nuux+/828WJy5b/JeFXTmN7mO9JpLTyuDw6IPk8ZaemRHUEXH+ui3jU7atWUEfZd2eIDutlLrs6NcM8PQ/YqtQtX6fSsL6V8ghq4+/BIbWkjd6Ubm372E3IIzGLkvGt2S6VjeWtpu0A9eOSPCfDE4H3hBtI2/VH/1IfryK60VtYq6upgLaDG1rsNojIbOlszFfDYENxb8sytDdsw0qP/hSeToj9zlvWzePTGjQ6FujMbJH4nOe8RkGwbm+5FgBy5oJU0y6aOQOiNRhOZ7NsEkYtzicRJwHoHjuX3Q+mzJJ2cj4C6xsPlYpiR/QStvbfmCd25edeGyhvxyicS0Eh8VpsBNr9m5lpRfmGDcvPR0URe0U9a8lpBMEj2yG18wWy/KtJFxe+V0GGpdVZqR9bI+pdMa6RkbGi7ezE0pDyG3Iu1jibjgxSDG2wsNwyA6LEVnylXAzhE1856OIMLL+IfL7llpJA0EkgAbyTkB1KCtCVoese1nR1JcCXt5B6kFnC/V/oj3lRZrJttrZ7tpmspmHiO/J9Yiw8gg6D0npSGnYXzysiYPWe4NH2qM9Y9uNJDdtKx9Q4ese5FfxPeP1fNQBpDSMs7y+eR8jz60jnOPkSclaoN41j2q6Rq7jtuxjP6uDu5dX+kfetJc8kkkkk5kk3JPVUogIi9IIXPNmgk8hyQea9IYHONmi/wCHjyVwYmM9I4z7LT3R4vG/wHvXlNUk5ZBvsgWH/c9Sg+4WN3nEeTT3fN3Hy96omqC7LcOQyA8l5FEBERAQBFvezvZxNpNwebxUwPelIzfY5thHE/O3DruQYXU7VGo0lN2UDMhbHK70I2ni48+TRmftXTOo+pNPoyLBC3FI63aTOAxvI+5vJoWV0BoOCjhbDTxhjG8BvceLnHi48yskgWREQEREBERAREQFou22bDoapt63ZN988f8Akt6Ue7dz/seb9pD/ABAg5gWRr3dq1sg9INDJOPeYLNcfFtvNpWOV7oZ9p4hc5yMBtxBcLhBaxvLSCLgg3BGRBG4gjipY1G2zzQYYq8GeLcJRbtWfS4PFvPxW1a77GYZ8UtARBKczEb9k89OLD9nRQXp3Qc9HKYqmJ0bxwO5w5tcMnDqEHX+hdNQVcYlp5WyRn1mnceThvaehsVkbLkTUDWWSgrI5ml/Z4h2zG3IfB69xxIFyOoU8aG2u0M5scbOuTh9Ud+/g0jqgkKywWtWkKOCPFXGIMzwiRocXEAEiNtiXO6ALEaxbQ4YI8VPFLVutfDCPRy/WX7zfqnyUG627SaysfhlZC2NpuIDCx4BI9YvBdfwsg2rS+1+KAvGjKY3dYdrUOe4WbfDgjxZDMm1wM9yjfWDW2srj+UzveL3wXsweDG2CoFdSv/OU7oz7VPIbf8uXELdAQn8kwyfmKqO9r4JwYX35YjeLzLwgwyLI12g54ReSJ4bvxizmfXbdv2rHWQERVxRFxAaCSdwAuT5BBQvSGFzzZoLjyAJPuCu/ijI/zrru/wCGwgn9925vgLnoF5y1xILWgMZ7LeP0nb3eZQV/F2M9N2J3sMINvpP3eQv4heU1Y4jCLNZ7LcgfHiT4q2uiAiIgIiICWXrS0zpHNYxpc9xDWtaLuc4mwAHEqftmOyRsGCpr2h84s5kO9kR4F/B7x7h1tdBrOzHZI6ow1Ne1zIPSZCbh8vIv4tZ03noFP1NTtja1jGhrWgBrWiwaBuAA4L1AX1AREQEREBERAREQEREBR7t4/wB0S/tIfP5QKQlGXwhJ8Oiw32542+5r3f8ASg5rV7oVt6iEXteWMX5d8ZqyVTHEG43jMHkQg7eCxun9AU9bGYqmJsjOFx3mnmxwzaeoXvoerE0EUo3SRsf9ZoP4q8QRhp/Z5Q6P0dXS08R7Q00oD3uLy0FpybfILm66682k/wC6q3+ryf4VyEgvaXS00ZGCRwA3Am7RbdZpuAsyzXB7haoijnHzgCfIvDreVlr1I1pe0SEtYXAOcBctbfMgcbDOyvp9BTDNrRK0ZY4XCVuXPBcjzAQZhrtGz7xJTOJ3guLBfp37/wB3yVf8yjIL0tRFMOV8JBy3lpcxv7zmnotV7E2vY2BsTY5Hl45KlryCCMiMwRkQehQZh9FWUd3gSxNyHaRuOA8vlIzhPvVdPpSSdwY+njqHu4CLDK7wdFYk+N1k9XNMzPZOHyOcOymacRuSw0NW4gu9K12NO/gFgZtNylhjaRHGRYsiGAO+nbN3mSgzU+hqQAdrK6mlLrdiC2oIv7eEtMfg4k9FhK6Z0TpIW2aGucx2He7CSLOdYEjpkOitKY99v0m/errWEflVR+2l/iOQWBK+IiAiIgIiBAWS0BoSasmbBTxl8juA3NaN7nHg0cyspqTqTUaTlwQjDG0/KTOHcjH4u5NH2DNdNaoaoU+joRFA3M2xyG2OR3Nx5chuCDCbOdm8OjW43WlqiO9KRky+9sIO4czvP2LfAERAREQEREBERAREQEREBERAUQfCRl/I6ZvOcu+rG4f9Sl9Qh8JWfKjZ1ld7sA/FBBoCLNamUQnrqaJ3oyTMYfBxsViJoyxxa4Wc0lpHIg2P2hB1dsire20RSO4tYYz/AGb3MH2NC3BRZ8Hiux6OkjP6qdwH0Xta77y5SmgtNK6OZURPhlF45GljwCQS1wscxmFFOmdg1O65pqiSI8GyASNHmLO+9TCiDmHTWxzSUFyxjJ255wvF7dWvwn3XWl1VBUUz/lY5YXj2mvYfImy7RIXOO1yprIdJ1EkZmbAcGdi6Ens2g3aQWe8II6rNJSygCSR7wN2JxPn1PU5qyWaGmI3/AJ+lid86K8LvPB3P7qNpKOT0J3wu9mdmJl8v1sVz59mEFxqp6E/0Jv8A8+uWvBq3PQejmwNlfNLCYcLwXxTRvc7FS1MVmMuHF95W5EDffdmsR/LrIsqSFsX9K+0k/K4eRhYbeyBv3oPlDq7L3ZJcEDCQWmZ2F0hxCwZHm839q2HmQrTWT9Lqf28v8Ry86Sdz6hjnuc5xkYS5xJcTiG8nMr11m/TKn9vN/EcgxqIiAiL6AgAKQtmuzKbSJEs2KKlGePc+XpEDw5u3cr8Nj2ZbIjLgqdINLWekynOTn8QZuTfm7zxtuU7wxBrQ1oAAFgALAAbgAOCC10NomKlibDAxrI2Cwa37yd5PU5q+REBERAREQEREBERAREQEREBERAXOvwitIY6+KIfqobn6UjifuDfeuiSuSNqGkfjGlKt4NwJezHhEBHl5tPvQXex2iMul6W25jnSHwYwn77LE6+03Z6SrGDcKiX7Xk/ipB+Djo7FVVE5GUcQjB6yPufsj+1aftciw6XrBzeHfWjYfxQSB8Guf9MZ+yfb64U5Ln74N0tqqqb7ULT9WT/yXQKAiIgFcv7XK+WHTNS6GR8ZIjuWOIv8AJN323+a6gXK+2of7XqP7P+G1Br/84XP/AD8UM2ebnswv/wCZGWn33X0Cik3manJPzZowP7jxw9pYVXWkKB0LsLuQIcL4XNcAQWniLEIMl/N5z86eWCe97NZIGyG190Uoa8mw3AFYusopIjaWN7DyexzT7nAK3WSpNPVEQwsldh9h1ns+o+7fsQW2jfz0X02f4grnWb9Mqf2838Ryyugq+Kepgjlpow580be0hLonAukAuW5sNid2EbuCxOsv6ZU/t5f4jkGORFltW9XaiumENMwved53NY3i6R3Bo/8AVygsaCjfNI2OJrnyPOFrGi5c48guhdmOyllHhqKwCSp3tZvjhP3Of13DhzWwbP8AZ7T6NZcfKVDhZ8zhn1bGPVb9p4rdAEHwBfURAREQEREBERAREQEREBERAREQEREFppetEEEszt0Ub5D4MYXH7lxbPMXvc929xLj4uNz966r2wVLo9EVZYCSWNYbcGPkaxx8LErlEBB0b8HrR3Z6OfLxmmcf3YwGD7cSjDbnDh0vN85kTv7gH4LoDZ5o74vo2kjIsRCxzhye8Y3A9buKg74QkJGk2m2TqeM3tvIdID9yCr4PM1tJvb7VO8e58ZXSK5h2DuI0tHYGxjlB6DBfPzt7108gIiIBUNbUdlktVPPWxVEY7oc6ORrwGtjYLkOYHE5Am2FTKqZGAgg8cj4IOOnar1JBdCwTsbmXU7hKAPnNZ3m/vAK1g0rNGMGM4Rl2bwHNH7jwQPcuu9C6t0tJj+LQRxYzd2BoF7bvIcl90vq3S1X6RTxS9XsaXDwdvCDkd+lW2P5PCJCLYwHWAI3iMnCHdbZLFrpDTOw+glzgdLA7P0XY2X+i/P3EKOda9j1RRxul+MU74mkAue7siMRsL4rtGZHrINL1S/TqT+swfxWrz1j/TKn9vL/Ecsrq/oOohraR0kTwz4zBaQDFGflW7pG3afIrdNVNl79IVc9RUXjpfjEtrenNaV2TOTebvdzAahqHqHUaTkswYIWm0kzh3W/NaPWf099l0xqpqtT6PhEVOyw3uec3yO9p54npuHBZPRuj44I2xQsayNgs1jRYAf64q6QEREBERAREQEREBERAREQEREBERAREQEREHhXUjJmOjkaHMe0tc1wuHNIsQVolFsd0bFOJgyR1jiEb33jBG7K1yOhKkJEHxoWt656kU2k2tbUNcHMvgkYQHsvvtcEEdCCtlRBqWpWz6l0ZidBjfI7J0spBdhvewAAAHgM7LbURAREQEREBERAVjpvREVXC+CdgfFILOaSRexBBBGYIIBB5gK+RBh9XNWqehh7GmZgjuXG5Li5x4uJzJ3e5ZZkYGQAA5DcqkQEREBERAREQEREBERAREQWuktIRwMxykht7ZNc47iTk0E2ABJO4AEnILAT67xboo3vJdIxt2ubjdDH2kow4S9pABAxNFzkN4Wd0to2OojwSAlt75EjeC07t4LXOBByIJWKfqhTkgjtmkYjds0oOJzMDnEg7yD9gO8BBT/PejsDjksXOYPyeo7z248Qb8nmR2bt3Icxfxl13hNxEx7zjMbbtewGVrWPe03aXNs197ltiRa9yFcwapwxxuZEXtxOa/EXF5a5kvajBi3d4nd+AR+qcBwZygxgAFssjbutYudhObjvJ4kA7wCA8zrpTFvybi592tDDHM2z3SCMB7izu94gZ8xzCri1ypcGJ7nMs1pf8AJzOawubizeGWIAucQysL7l5N1KpWg27UXcHn5Z9y/HHJe98u9DGSBYHAL8b0VWodHIwsex5Y6129q+xwtLW2ANm2aSO7bJBcRa4U75ezZjJD2RvPZvb2b5Q7AHNcA43w52Bw3BdYZiur1vpYiQ97xbHuhndlG7C4jCw3AOVxkvKXVCmc3Ce1tcH89ICbBrQDY7gGgW5Fw3E39Gap0wi7Kz8IdiHfdfc4W+j33d05Z9AgzVLUNkYHtvhcLi4IPmCAR5ovlJTiNjWNvZuQuST5k7yv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90" name="AutoShape 6" descr="data:image/jpeg;base64,/9j/4AAQSkZJRgABAQAAAQABAAD/2wCEAAkGBxQSEhUUEhQVFhQWFxcVGBUVFRQaFxUSFhQXFxgcFBgZHCggHRolHRUXITEhJikrLjAuGB8zODMsNygtLisBCgoKBQUFDgUFDisZExkrKysrKysrKysrKysrKysrKysrKysrKysrKysrKysrKysrKysrKysrKysrKysrKysrK//AABEIAK0BJAMBIgACEQEDEQH/xAAcAAEAAQUBAQAAAAAAAAAAAAAABwIEBQYIAwH/xABOEAABAwICBwQECQcJCAMAAAABAAIDBBESIQUGBzFBUWETInGBMkJSkQgUI2JykqGxwSQzNENzgrMVFmN0g6Ky0fAlNVOTwuHi8URUtf/EABQBAQAAAAAAAAAAAAAAAAAAAAD/xAAUEQEAAAAAAAAAAAAAAAAAAAAA/9oADAMBAAIRAxEAPwCcEREBEul0BEuiAiIgIiICIiAiIgIiICIiAiIgIiICIiAiIgIiICIiAiIgIvmJYjT2s9JRNxVM7IuQJu829lgu4+QQZhFGDduOju0LcNRg4SdmMJ8sWIe5bZqxrxRaQcWUs2N7W43MLJGuDbgXOJoG9w3E70GxoiICs9K6TiponzTPDI2C7nO3AfiTkAOqvFz5t91ifLVsoWE4Ig1z2tzLp3i7QQN9muFhzcgp1t231Eji2haIY8wJHtDpHDnY91vhmtQG0vSl7/HZb/uW92Gy3PRWweeSEPnqWRSOAPZiMvw3zs52IZ+CsNTNmDzpV1LXDuQs7YhpymYTZljvwk3vxyIQZTU/bfK17Y9IND2E2M0YAezq5gycOdrHxU60VWyVjZI3B7HgOa5puHNOYIK17SGoOj5ojEaSFrbWDo42New82uAuCtG2M6SfS1dZomR2IQvkdETya+z7eOJrrdXIJhREQEREBERAREQEREBERAREQEREBERAREQERUlwQVL5dabrJtO0fR3DphJIL/JwWkdccHEd1p8Sor1j25VMl20kTIG8Hv78lum5o9xQT/W10cLC+V7Y2NzLnuDWgdSclHGse2qip7tgD6l44s7sV+rzmf3QVz5pbTM9U/HUSvlfwL3E23ZNG5oy3BWYbffuQb/rJtd0hVXbG8U8Z9WHJ1ush73ustCmmc9xc9xc4m5c4kknqTmVRcDcvhzQLqWPg5fp8/8AVj/GiWg6qarz6QmENO253ueb4I2n1nu4dBxXTOz/AFEg0XFZnfmcPlJiLOdxs0eqy/D33QbaiIgLl7Xms7DWKSaQXbHUwyEb+40Ruy/dtbyXUKgj4QWqrhI2vjF2ENjmt6rhkxx6EENv0HNBLmkNJvkonz6P7OeR0eKG7hge47rm457iRnlkoc1h2lyU+kKSZzGOmip+yq2RuBYXvfiexjgSMTbA7yASRdRNBpCWMFrJJGtO9rXuaD4gGxVqSgmnXDadRVLqapidWNmp3F7YBhZG9xsbTOucsrZXuCRxWC2N1klRpwTPN3vE8jz9IEnwFyBbwUZqe/g+6qOiY+ulbYyt7OEEWPZXBc7wcQLdB1QTMiIgIiICIiAiIgIiICIiAiIgIiICK10hpCKBhkmkZGwb3PcGgeZUb6x7baKG7aZr6l44juRX+m7M+TUEo3WF1g1spKEXqZ44zvwXvIc7d2Nt3H3LnXWPa1pGquGy9hGfUg7pt1k9L3ELRpZXOJc4lzjmS4kknqTvQTjrJt3aLtooC7+knyHiGNN/eQou1i14rq24qKh5Yf1be5Hblhbv87rXCq44if8APggpuqmR3VVwOp67lQ55KD7cDdn4qkuJXxfQEHyy3LZ9s+n0m+4vHTtIxzEe9sY9Z32Dj12HZlsofWYaisDo6be1mYfMOfNrOu88Oa6FoaKOFjY4mNYxoAaxoADQN1gEFjq1q7BQwthp2BrBmT6z3cXPPErLoiAiIgLyqqZsjXMe0OY4FrmuAIc07wQeC9V8eckEC7RNk1NT3mhq4qdjjlFUus3FvtE8XcfCx8VoehdRZquTs6eeke/kKgAkcw0jER4Be2vOnnVczqiQ43SPkEQObYaeN5a0NG65tcnp1WpxTFrg5pLXAhwc02LXA3BBG4goJ61N2IRxObJXSNmIz7FgPZ3HtuObh0sB4qYIow0AAWAFgBkABuAHJRHs42vMnwU9eRHL6LZtzJTwx+w489x6KXWuugqXwlfViNZHYo2xA2M0jIt5BLCcUtrEG/Zsk3IMuiw/8iFtuxnmi+bjEjPqyhxt4EL5jrGbxDMObS6J9vouxNPH1ggzKLEN0+xv55ksOVyZGXY22/FLHijG/i4LKseCLjMHMHmOiCpERAREQEXwlYHWHXOioR+U1DGH2AcUh8GNu7ztZBn1S94AucgOJ4KENY9u+9tDT/2k/wB4jafvPkou1h1yra6/xmoe5v8AwwcMY/cbYHzQdFay7VNHUlx23bSC/wAnT2fmOBcDhHvuor1i24Vct20sbKduYxH5SS3A3IDQfIqKkQXmk9KzVL8dRK+V/N7i61+V9w6BWaL1hgc70Rf7h4ncEHkvRkBIuN3E8B4lejsLfnHpk3/MrzkmLt/u3D3IK+635x+z/uvN8hP+sh4BUIgIivtD6ImqpWw07DJI45Nb9pJ3ADiTkgtIoy4gNBJJAAAuSSbAADeSp32ZbIxHhqdINBkycynObWHgZubvm7hxud2ybNtmcWjwJZbS1ZGb/VivvEXXhi3+CkNB8a2y+oiAiIgIiICsdOVPZU00nsRSP+qwn8FfLWdpc+DRVa7+ge3zeMI/xIOUW9+C3GI3/s35H3Ot9ZWYV5oqoDJBj/Nuux+/828WJy5b/JeFXTmN7mO9JpLTyuDw6IPk8ZaemRHUEXH+ui3jU7atWUEfZd2eIDutlLrs6NcM8PQ/YqtQtX6fSsL6V8ghq4+/BIbWkjd6Ubm372E3IIzGLkvGt2S6VjeWtpu0A9eOSPCfDE4H3hBtI2/VH/1IfryK60VtYq6upgLaDG1rsNojIbOlszFfDYENxb8sytDdsw0qP/hSeToj9zlvWzePTGjQ6FujMbJH4nOe8RkGwbm+5FgBy5oJU0y6aOQOiNRhOZ7NsEkYtzicRJwHoHjuX3Q+mzJJ2cj4C6xsPlYpiR/QStvbfmCd25edeGyhvxyicS0Eh8VpsBNr9m5lpRfmGDcvPR0URe0U9a8lpBMEj2yG18wWy/KtJFxe+V0GGpdVZqR9bI+pdMa6RkbGi7ezE0pDyG3Iu1jibjgxSDG2wsNwyA6LEVnylXAzhE1856OIMLL+IfL7llpJA0EkgAbyTkB1KCtCVoese1nR1JcCXt5B6kFnC/V/oj3lRZrJttrZ7tpmspmHiO/J9Yiw8gg6D0npSGnYXzysiYPWe4NH2qM9Y9uNJDdtKx9Q4ese5FfxPeP1fNQBpDSMs7y+eR8jz60jnOPkSclaoN41j2q6Rq7jtuxjP6uDu5dX+kfetJc8kkkkk5kk3JPVUogIi9IIXPNmgk8hyQea9IYHONmi/wCHjyVwYmM9I4z7LT3R4vG/wHvXlNUk5ZBvsgWH/c9Sg+4WN3nEeTT3fN3Hy96omqC7LcOQyA8l5FEBERAQBFvezvZxNpNwebxUwPelIzfY5thHE/O3DruQYXU7VGo0lN2UDMhbHK70I2ni48+TRmftXTOo+pNPoyLBC3FI63aTOAxvI+5vJoWV0BoOCjhbDTxhjG8BvceLnHi48yskgWREQEREBERAREQFou22bDoapt63ZN988f8Akt6Ue7dz/seb9pD/ABAg5gWRr3dq1sg9INDJOPeYLNcfFtvNpWOV7oZ9p4hc5yMBtxBcLhBaxvLSCLgg3BGRBG4gjipY1G2zzQYYq8GeLcJRbtWfS4PFvPxW1a77GYZ8UtARBKczEb9k89OLD9nRQXp3Qc9HKYqmJ0bxwO5w5tcMnDqEHX+hdNQVcYlp5WyRn1mnceThvaehsVkbLkTUDWWSgrI5ml/Z4h2zG3IfB69xxIFyOoU8aG2u0M5scbOuTh9Ud+/g0jqgkKywWtWkKOCPFXGIMzwiRocXEAEiNtiXO6ALEaxbQ4YI8VPFLVutfDCPRy/WX7zfqnyUG627SaysfhlZC2NpuIDCx4BI9YvBdfwsg2rS+1+KAvGjKY3dYdrUOe4WbfDgjxZDMm1wM9yjfWDW2srj+UzveL3wXsweDG2CoFdSv/OU7oz7VPIbf8uXELdAQn8kwyfmKqO9r4JwYX35YjeLzLwgwyLI12g54ReSJ4bvxizmfXbdv2rHWQERVxRFxAaCSdwAuT5BBQvSGFzzZoLjyAJPuCu/ijI/zrru/wCGwgn9925vgLnoF5y1xILWgMZ7LeP0nb3eZQV/F2M9N2J3sMINvpP3eQv4heU1Y4jCLNZ7LcgfHiT4q2uiAiIgIiICWXrS0zpHNYxpc9xDWtaLuc4mwAHEqftmOyRsGCpr2h84s5kO9kR4F/B7x7h1tdBrOzHZI6ow1Ne1zIPSZCbh8vIv4tZ03noFP1NTtja1jGhrWgBrWiwaBuAA4L1AX1AREQEREBERAREQEREBR7t4/wB0S/tIfP5QKQlGXwhJ8Oiw32542+5r3f8ASg5rV7oVt6iEXteWMX5d8ZqyVTHEG43jMHkQg7eCxun9AU9bGYqmJsjOFx3mnmxwzaeoXvoerE0EUo3SRsf9ZoP4q8QRhp/Z5Q6P0dXS08R7Q00oD3uLy0FpybfILm66682k/wC6q3+ryf4VyEgvaXS00ZGCRwA3Am7RbdZpuAsyzXB7haoijnHzgCfIvDreVlr1I1pe0SEtYXAOcBctbfMgcbDOyvp9BTDNrRK0ZY4XCVuXPBcjzAQZhrtGz7xJTOJ3guLBfp37/wB3yVf8yjIL0tRFMOV8JBy3lpcxv7zmnotV7E2vY2BsTY5Hl45KlryCCMiMwRkQehQZh9FWUd3gSxNyHaRuOA8vlIzhPvVdPpSSdwY+njqHu4CLDK7wdFYk+N1k9XNMzPZOHyOcOymacRuSw0NW4gu9K12NO/gFgZtNylhjaRHGRYsiGAO+nbN3mSgzU+hqQAdrK6mlLrdiC2oIv7eEtMfg4k9FhK6Z0TpIW2aGucx2He7CSLOdYEjpkOitKY99v0m/errWEflVR+2l/iOQWBK+IiAiIgIiBAWS0BoSasmbBTxl8juA3NaN7nHg0cyspqTqTUaTlwQjDG0/KTOHcjH4u5NH2DNdNaoaoU+joRFA3M2xyG2OR3Nx5chuCDCbOdm8OjW43WlqiO9KRky+9sIO4czvP2LfAERAREQEREBERAREQEREBERAUQfCRl/I6ZvOcu+rG4f9Sl9Qh8JWfKjZ1ld7sA/FBBoCLNamUQnrqaJ3oyTMYfBxsViJoyxxa4Wc0lpHIg2P2hB1dsire20RSO4tYYz/AGb3MH2NC3BRZ8Hiux6OkjP6qdwH0Xta77y5SmgtNK6OZURPhlF45GljwCQS1wscxmFFOmdg1O65pqiSI8GyASNHmLO+9TCiDmHTWxzSUFyxjJ255wvF7dWvwn3XWl1VBUUz/lY5YXj2mvYfImy7RIXOO1yprIdJ1EkZmbAcGdi6Ens2g3aQWe8II6rNJSygCSR7wN2JxPn1PU5qyWaGmI3/AJ+lid86K8LvPB3P7qNpKOT0J3wu9mdmJl8v1sVz59mEFxqp6E/0Jv8A8+uWvBq3PQejmwNlfNLCYcLwXxTRvc7FS1MVmMuHF95W5EDffdmsR/LrIsqSFsX9K+0k/K4eRhYbeyBv3oPlDq7L3ZJcEDCQWmZ2F0hxCwZHm839q2HmQrTWT9Lqf28v8Ry86Sdz6hjnuc5xkYS5xJcTiG8nMr11m/TKn9vN/EcgxqIiAiL6AgAKQtmuzKbSJEs2KKlGePc+XpEDw5u3cr8Nj2ZbIjLgqdINLWekynOTn8QZuTfm7zxtuU7wxBrQ1oAAFgALAAbgAOCC10NomKlibDAxrI2Cwa37yd5PU5q+REBERAREQEREBERAREQEREBERAXOvwitIY6+KIfqobn6UjifuDfeuiSuSNqGkfjGlKt4NwJezHhEBHl5tPvQXex2iMul6W25jnSHwYwn77LE6+03Z6SrGDcKiX7Xk/ipB+Djo7FVVE5GUcQjB6yPufsj+1aftciw6XrBzeHfWjYfxQSB8Guf9MZ+yfb64U5Ln74N0tqqqb7ULT9WT/yXQKAiIgFcv7XK+WHTNS6GR8ZIjuWOIv8AJN323+a6gXK+2of7XqP7P+G1Br/84XP/AD8UM2ebnswv/wCZGWn33X0Cik3manJPzZowP7jxw9pYVXWkKB0LsLuQIcL4XNcAQWniLEIMl/N5z86eWCe97NZIGyG190Uoa8mw3AFYusopIjaWN7DyexzT7nAK3WSpNPVEQwsldh9h1ns+o+7fsQW2jfz0X02f4grnWb9Mqf2838Ryyugq+Kepgjlpow580be0hLonAukAuW5sNid2EbuCxOsv6ZU/t5f4jkGORFltW9XaiumENMwved53NY3i6R3Bo/8AVygsaCjfNI2OJrnyPOFrGi5c48guhdmOyllHhqKwCSp3tZvjhP3Of13DhzWwbP8AZ7T6NZcfKVDhZ8zhn1bGPVb9p4rdAEHwBfURAREQEREBERAREQEREBERAREQEREFppetEEEszt0Ub5D4MYXH7lxbPMXvc929xLj4uNz966r2wVLo9EVZYCSWNYbcGPkaxx8LErlEBB0b8HrR3Z6OfLxmmcf3YwGD7cSjDbnDh0vN85kTv7gH4LoDZ5o74vo2kjIsRCxzhye8Y3A9buKg74QkJGk2m2TqeM3tvIdID9yCr4PM1tJvb7VO8e58ZXSK5h2DuI0tHYGxjlB6DBfPzt7108gIiIBUNbUdlktVPPWxVEY7oc6ORrwGtjYLkOYHE5Am2FTKqZGAgg8cj4IOOnar1JBdCwTsbmXU7hKAPnNZ3m/vAK1g0rNGMGM4Rl2bwHNH7jwQPcuu9C6t0tJj+LQRxYzd2BoF7bvIcl90vq3S1X6RTxS9XsaXDwdvCDkd+lW2P5PCJCLYwHWAI3iMnCHdbZLFrpDTOw+glzgdLA7P0XY2X+i/P3EKOda9j1RRxul+MU74mkAue7siMRsL4rtGZHrINL1S/TqT+swfxWrz1j/TKn9vL/Ecsrq/oOohraR0kTwz4zBaQDFGflW7pG3afIrdNVNl79IVc9RUXjpfjEtrenNaV2TOTebvdzAahqHqHUaTkswYIWm0kzh3W/NaPWf099l0xqpqtT6PhEVOyw3uec3yO9p54npuHBZPRuj44I2xQsayNgs1jRYAf64q6QEREBERAREQEREBERAREQEREBERAREQEREHhXUjJmOjkaHMe0tc1wuHNIsQVolFsd0bFOJgyR1jiEb33jBG7K1yOhKkJEHxoWt656kU2k2tbUNcHMvgkYQHsvvtcEEdCCtlRBqWpWz6l0ZidBjfI7J0spBdhvewAAAHgM7LbURAREQEREBERAVjpvREVXC+CdgfFILOaSRexBBBGYIIBB5gK+RBh9XNWqehh7GmZgjuXG5Li5x4uJzJ3e5ZZkYGQAA5DcqkQEREBERAREQEREBERAREQWuktIRwMxykht7ZNc47iTk0E2ABJO4AEnILAT67xboo3vJdIxt2ubjdDH2kow4S9pABAxNFzkN4Wd0to2OojwSAlt75EjeC07t4LXOBByIJWKfqhTkgjtmkYjds0oOJzMDnEg7yD9gO8BBT/PejsDjksXOYPyeo7z248Qb8nmR2bt3Icxfxl13hNxEx7zjMbbtewGVrWPe03aXNs197ltiRa9yFcwapwxxuZEXtxOa/EXF5a5kvajBi3d4nd+AR+qcBwZygxgAFssjbutYudhObjvJ4kA7wCA8zrpTFvybi592tDDHM2z3SCMB7izu94gZ8xzCri1ypcGJ7nMs1pf8AJzOawubizeGWIAucQysL7l5N1KpWg27UXcHn5Z9y/HHJe98u9DGSBYHAL8b0VWodHIwsex5Y6129q+xwtLW2ANm2aSO7bJBcRa4U75ezZjJD2RvPZvb2b5Q7AHNcA43w52Bw3BdYZiur1vpYiQ97xbHuhndlG7C4jCw3AOVxkvKXVCmc3Ce1tcH89ICbBrQDY7gGgW5Fw3E39Gap0wi7Kz8IdiHfdfc4W+j33d05Z9AgzVLUNkYHtvhcLi4IPmCAR5ovlJTiNjWNvZuQuST5k7yv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91" name="Picture 7" descr="C:\Users\Владимир\Downloads\4127410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8358246" cy="285751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1785927"/>
            <a:ext cx="7715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400" b="1" i="1" dirty="0" smtClean="0"/>
              <a:t> </a:t>
            </a:r>
            <a:r>
              <a:rPr lang="ru-RU" sz="3000" b="1" i="1" dirty="0" smtClean="0"/>
              <a:t>Откладывать в долгий ящик</a:t>
            </a:r>
            <a:r>
              <a:rPr lang="ru-RU" sz="3000" i="1" dirty="0" smtClean="0"/>
              <a:t> (откладывать дела на неопределённое время</a:t>
            </a:r>
            <a:r>
              <a:rPr lang="ru-RU" sz="2400" i="1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немецкого языка</a:t>
            </a:r>
            <a:endParaRPr lang="ru-RU" dirty="0"/>
          </a:p>
        </p:txBody>
      </p:sp>
      <p:sp>
        <p:nvSpPr>
          <p:cNvPr id="43010" name="AutoShape 2" descr="data:image/jpeg;base64,/9j/4AAQSkZJRgABAQAAAQABAAD/2wCEAAkGBxQTEhQUExQVFBUWFxQYFxgYFRUXGBcUFxcaFxUYGBUYHCggGBolHRgUITEhJSkrLi4uGB8zODMsNygtLiwBCgoKDg0OGhAQGi8kHyQtLCwsLCwsLCwsLCwsLC0sLCwsLCwsLCwsLCwsLCwsLCwsLDYsLCwsLCwsLCwsLCwsLP/AABEIAMIBAwMBIgACEQEDEQH/xAAbAAACAwEBAQAAAAAAAAAAAAAABQIDBAEGB//EAEEQAAIBAgQCBwYFAwEHBQEAAAECEQADBBIhMQVBEyIyUWFxcgYUgZGhsSNCYsLwM1LBFSU0Y4KS0eFDU3Oi8Qf/xAAZAQADAQEBAAAAAAAAAAAAAAAAAQIDBAX/xAArEQEAAQIGAgEDAwUAAAAAAAAAAQIREiExMkFRAwQTYYGRobHwBSJx0fH/2gAMAwEAAhEDEQA/APtOG3f1n7CtFZ8Nu/rP2FaKVOiqtRRRRTSKKKKAKKKKAKKKKAKKKKAKKKKAKKKKAKKKKAKKKKAKKKKAKKKKAKKKKAKKKKAKKKKAjc2PkaRYztL6F+y09ubHyNIsZ2l9C/trDz6On1dyuiiisHad4bd/WfsK0Vnw27+s/YVK/eynauy9oeXMXkg4SqPbU3TF8X2zf+4HF0kL35MoGm2WD3GqcPxO4TZQ3CfxVl+r+JbuIzWxMRvmUxr+H46v1v8APKJ28Y86DiP0is4mO3VPlvMzNOv6f4J8FirtxcP1yHuoxvAZfwiILACOrlabevfJkiqUxdyMO3TMwu3mtlZQSFW+YBj9Nr/p8TT4Yj9I13rhxP6RRl2Xyxn/AGR+n1/3H4JPe7qXsl28Blt4YuQVgOzXZhSstnKW1jTeQBNQxF66lvFH3hi1jKoJyCSbNppPV0OcsfiR3R6AX/0iuNf/AEj+fCi8dnHlzvgjjr6fTnP8/mlOIFrd4opZ7WZQJkO4thxlYdoHMB5yOVK8djGWylxL5Ys2DB7P/qX0RzMdXMrMI5RIiDToYnw+tc94H9o3+tOaonlFExTO3mP+Er49iUy3TLXMQrozIgRrakZAcvZDLIJmc07GKhhuK3WtO5Y51GH6NcoTpc9u2xJTUjO7XE30yabE0+N/9IoOI55RU3jtfyRpg/bu/X2IuNY57S3Mt4/0MU4PVMXEAZJWOpl1Gsg7HWKc4DGBw680ygsGBBlQ0hu/XXQRUvet+qNfr9K4cXH5R86qKovqiqrFREYc+yTg/FWyYZ7l0nPg+mcEqJufha7CNWYRtrWmxxEkNZuXMl8XVVdUDMrEXBlWTICFl/5CaYnF/oH8+Fc9+/SPn/4pRP1VV5KZm+D9u7xx9ijD8RebZ6TMDexikF1UFLTuEExyAH+TXL3Fiy3HW4yAtgiqtlDKt1kzgqRoYYzO1Ofe/wBI/nwqNzEKwIZAQQQQdZB3BkUrxbU48lOK+D9u79fYnxnGGRcWM5JD3VtsCpNsphxdErHZkNqZ1IFelwx6q6zoNe/TesiYsRoq/OhuIQOzt4/+KcV0xyjyf3RERTYwopf/AKj+n61IY4931qvlpZfFV03UVi99Pd9aPfT3fWj5aR8VTbRWP30931o99Pd9aPlpHxVNlFYvfvD61F8eR+X60fLSPiq6b6KowV/OivEZhMVfWjNG5sfI0ixnaX0L+2ntzY+RpFjO0voX9tYefR0+ruV0UUVg7TvDbv6z9hVeNOo8qsw27+s/YVXjFkjyrqq2vNjcoV6JmuxtXIrGGjlcNdigimSQaqlWCfGp5a4BUqQtirBVYEVNaRuE61GZFdI1muqsU7kio7+/6cq7zoVYrjc40qVB+6oOI/gqxhUHUmmVnRXM1BWgp40BwVAtppWbiWOSyuZyYiYG5jU1TguJ2roOVtgZBBB0330PmJFEQIb7ewqwVVZYFQRtpHlVoqZaJiigV2KQcrk12uA0gKi40NTrj7UBt4UsWkHhWus3Dh+EnkK013UbYcU6o3Nj5GkWM7S+hf209ubHyNIsZ2l9C/trLz6Oj1dyuiiisHad4bd/WfsKjizqKlht39Z+wqnH77Tp/muqra82NyGYUVBRrRFY2aOmo0A6VFKciFhNRmh+VRU99QqEjUQ1V3CZEba0I2gNOBdaGoLUuu4m4xy202MF3kLPOFHWb6Dxqi5YxYYEXbRXWU6IqCY0GbMxj/t8nYsRtmoL1g4djTczhlysjFGAMiQA0g7wQQdQD4VrA2pWGJKfGug0Lt8K5yok3Q9Eiok0u43i3tWi9tQz5kADGB1nC7jzpWgrlJwHvZuXC5FsM62jMtAdQ86QFz2gRzgmYqWF9myput0mpM22EgprO23IDY/QVl4ZiTbgswI6wQBzkIYC7mII0nprZ1kgDc83fBcYWtJ0j5rhBJ6uQsAdwncJAkaVc3i9hTEK+F4i4jixfIZspZHH51BAIb9YnyiOc04FIr1xRfsF8ykSAchALvpbtl16ugLc4+NPlrOrPNcJCpVEVIVKpEVxq6TXDQUAVF9qnUW2pSZjgf6a+Qq+qMD/AE18hV9d1O2HFOqNzY+RpFjO0voX9tPbmx8jSLGdpfQv7ay8+jo9XcrooorB2neG3f1n7Co4rceX+alht39Z+wqOKOo8v81017HmxuUUCiaJrBqqmha4x1NdqpKNUiagxrp/70i4qlq/d6K6A1tFDFdZa62i5QDMquY7fnXuqYzVJyDSL2nMq0ZnyIzdGFfVhDo2dRCkFOc9rbYHzdnEXLV9mdnuNaDguudmW3JWyr5gBmOYt1tOqN9q9XgLrrdNt3Z/w7bGVWQWZhqUUA9k66bba1c04U6wWYNL+IvM5e6qW1tqoXqi6D13KNoDIyqGnbXQ16i5c0bLDMAYBMaxoCRMfKvPezog4i0xc2kZlQ6C2qqSHRWHWTKTlhj+XTStvB2w9yyegAFqXTQFcxmGIJ3G8GiYuIRwaOmIZc2YNbD3OqixekKuoEnMoOhJMINadJXnfZbHJlSySxuhWLswbrXLZCXJc9ph1Z8Ir0M0q1QkKgy610mok1NjlEmvOcQxl5rnQnJaLNNolWKsFuAj8UP24XNly+HjT7EX1RSzkKBuT/N+VeTxuPve8np7V33cZHt5FzQy6qWPfJJI3GVe4y4i7OT3EcNspaZQCgAY5h1mEgKYJkzAC+QArGX6ISJbEXoCqzaqvPsjQLJJjSdBAAim7izdugMj5UZQbRIUqSA1u4TMHn+YRpAJmrcXh2a+otno3W0xJADAAsCoYnckqdBrE607W1VyYrg2YpnIyoS8ZmYs+uUyYhVkwNeXdqypZguJywt3UNq6RopMq+mptuNGAjUbjnylnWcrhMCu1Fa6KRuODBjeha7RQYiotsanUGpAywX9NfIVfVOC7C+Qq6u+nRxTqjc2PkaRYztL6F/bT25sfI0ixnaX0L+2sfPo6PV3K6KKKwdp3ht39Z+wqGM3+FTw27+s/YVXjdx5V1VbXmxuUV0VyaK52qu4tTNRJ1rNxawblm6ikqXR1BBIglSAZGo+FEiFOK4vZtvkdwDlZpPZhTlILbAyDoTyPdW0Eb7z9a8ebFtksQjuZFxnGUC30yl3tszEaEXLhG5EjmRTPinFotBTbKlylth1TkW4SqyAdyJgeU9xuYjgXIuM4BhiOgREvZrT3WLLJ1dpJDHIHJMZ8pJkaALUeDcSW1eC9VldbSvcnVbqkqqkEghZuIgJjWYnWo4nBXsC9y5bvq6kWzdLrnugHMFLCVCqTmEyOXdWnhOOtXiwKr0eJCl9BC4kqM9lmGskFWU8zmgzV8JjJv45w22QYhmusItsuZWeRqCvWTSSTJA1JB53iwbIQC2SEnIqKzW1LSM7GM7Nq2wPaPnWmxat4dRLMzEZAWZrlxo/Ku5J5wO6T30kbi7WLt9nKoM6P0bXbclTbCmZMqerMIGEg7zpIN8FwcN1ro16xXkwZzNy4Sp6rsYGh6oUCd6vv4W6utm7MHVLvXUj1jrqfHreVZsLxFsVJsPktjL+JlBLMRmZQraLlEAyNz4ay4VxIG5etNdDFLpRM2UO0IrMNIDQSw0HLzqbSposcTDP0VwdFdjRSeq/jbubOPDRhzArVfvKil2MKoJJPIDUmsnEba3fwnViG/NBgMASCHHZbQ6//hQ45b2IwVy0OvdtXejucjcS24JIjmyZSQN9R4UW5K5vgFa9F66IXQ2rZjqryuN/xDv+kGN5NDYsMOmYkWlMpE9fWA5HMExlHke6JDiIuJpZvNmBBRrTJodCCbmVY+NLeP4i6Dat5FFtn2Es8WvxogCFEW40nenGc2DDfRMTi74gqllRmIJGe4sgMYgdU5xIM9Wp+xnFWuXGQ5usgYlpJ00BW5uyRtJJmfGuezHDxeVrzMYdyDGouW1UKQ0jssRJ8QeRiqv/AOb4H+re8BbB0I3zaR4ZPmKVU5W6LO9noPauyTh86khrLJdU66ZDLbakZc2ngKZ4bEK6K6EFWEgjUQajfxKl+iO7IzaxBUEKw/8AsPnSb2Wfo+lwjHWw3Vnc2X61szz3IPdoKm2TTSXoQ1TFVrUwKhbsURXYrlAcNcY0UHakZlguwvkKvqnB9hfIVdXfTpDhnVG5sfI0ixnaX0L+2ntzY+RpFjO0voX9tY+fR0eruV0UUVg7TvDbv6z9hVeOGvwqzDbv6z9hUMZv8K6qtrzo3s5rgrs1xqwayglJ+L45zdTDWWCuwL3HgN0VpeeU6ZmMATI3PdTsCvJ8DtjE2sZcDxcvvdtkxrbVVKW179AQfM04tyiWzg+GUWzdKhwv9CVWRZRAEy8gWhmkQSGG2gEcLxBBeSwvbZOlcgGCWhidRDBpPWB0iPKVviFywltLttBoqDJczAkCNMyCNBMHyE0qwHEBZe4pIW3ZChbZtu1wBxmFu0xCsV2gFTGg2GlW5I6vqzYbL0RDXAwZM4OQ3JJJfXQEz1Z8BXjfZ/huOglLiIru/SEtbMujMpKjoyBqv8ivY4G0t9ReNxmFxRolx1QL/aoUidZljqfAdWtuHw4RVVVChQAAIAAGwova52vN3ncD7L3Cc17F32aIOU5BBglfIkDumsfFuDJYc3RaXoFCq7B3e6q657oDA9YZokHQSYnb2gNRNTik7QSWeC2wiHDu1tchUEMzAo7KxKktKkx2lM6z3ViT2XYYhLiumXpeleFZWLACF0YhlmdT1hmMlsxq2wr4ElcrXMKWlSoLPh5OqlRq1uToV1ApwccBDkqbLBcrjYE6yxmMpEQdAOe4qpkNF+605VSdJzEgIPPXMfIDmNRyV4MPY6QXELBmLm8gzZi2+a2OshACiBIgb707DCKycQuNGS3o7aA6HIDu5B3A7uZgeNRfgJ4TEJcUNbYMp2I/mlYrxLYu2v5UtXHbY9ZmVEkeQufWqvZa7OFQkAAZhmGzgEgXN/zb699a+FW5Ny8RBuEZe8WlEW/n1mj9dE5TKkb9sW8PcFlAMtu5lRANwDsBzzV32c4aMPh7dobgS205jqZ+3wrTw8DLOmrXDI7muMRy56E+NaCaUzwcRyT47EhMVZBk57dwCAu+e33mTvsKpuWv9oWypH+7vn03XOMnlqT9aWe1PFxaxdmSwAtt2RbzA3GgH8QEfkj41v4JxO0zhFS5mfM3SMUbOF3OdWOgJA0GWTAqp0iS5ehFTFQAqdZLSFQLVy41cUUGCa6akBUglIXMMH2F8hV1VYUdRfIVbXfTpDinVG5sfI0ixnaX0L+2ntzY+RpFjO0voX9tY+fR0eruV0UUVg7TvDbv6z9hUMZuPKp4bd/WfsKhi9x5V017HnRuZyK5QWrlYtHTXm+IWFs3H93cpduTcdeobfcbtwMCVXSOqRJnQ6mtmO4tOZLEM4OXMdUDwTlUT+I4GpUaDmwrLh8H0bAAl7rnOS0GI0NxyIzETlURA0AA6xqoiSldw7iaEBWchwcrZwqNn03UaAnMpC7ww0qd/hiBbkm46uWYoHjMWEEAjKYMaAtH+KMQqkBcocBitsOM2a7BzXWndVljPPXvWs1i0UCrZuFQQUtgwVLkdJJXkIVmMRpcgDQUJbOE3nRugvRmgtbYfntj8pMaugKg7TIMamGwrz/vhxFosi5MRh3k2ydVuKCMhMao6EgGNQ004w2KFxFddVdQw8iJFFWarrHbc7CsZxZYfhLnmIZjlT4GCW+AIPfS5rwxOIa2GBtWCOkWdXumSqsP7BqY1k+VNbuICnL2mIkKImO/XQDxJApWtqWqBsXD2ruX/wCNQv1bMT8Iowdi1hrQUHKgMSxJOa48b+LNHxqRtu3abIO5YLfFyI+Q+NYcNgRdvZ5cpabKJuXGV7giWyE5YQyBp2p7hTgzO1gUVi6rlOswSFM7koDlJ03iaV40G65w9tjAg4i5pOU7WgYjOw7uypncimPFMWbaDKMzsQqL3uf8ASx8AanwzBCymUEkklnY7s57THzqYnlVleLwWaybSkICAB1ZAWdsumhAj41Lh7OEPSFDlZxK6DKp0kSYMcqjxLFlAAkZ3OVfDmzkT2VGp+A5123hctnJabKYkMVzak5mLAxJYlp8WNHAl3hX9G139Gkzv2Rua0saXXExAgA2yI3AIIj1MZ5cqhiHNm0127dchFLMPw4PgIQeQ+FTOeZxLyntJhTfx2XXKOhSetswzch4tzEETrTT2Vw6C/iGQaRbA5gDrFADvGQWz8a83b4tce8xlwbrO3Rrc0YhQLSggToyASOXnFeo9iOtauXOT3rhAmQEEBAO4RWtV4j7Jph6cVJjyFcG1ArBoFWp1HLUqSkhXTUZrhNBWM8N2F8hVtVYXsL5Cra76dIcU6o3Nj5GkWM7S+hf209ubHyNIsZ2l9C/trHz6Oj1dyuiiisHad4bd/WfsKrxh1HlVmG3f1n7CqMeesvlXVVsebG5Q+sUTVY3roP+awmGt3ncXhFtYlGw6EtF1r1q2wEq/wCfI5yKS4nSGbLzANXWsR0gKrIuO2W6D1WtKATETPZ0UrOr5hVfA3NuxdxF3Rna7duj8yhSVVJnTKiBY76o4lbQjDWr+UXL7HM2gYELncI8SpzdGoI1A5yKuJzS0PcXrtGkNbRQJ/BtkC4ABrLt1PglT4TaZmZ31yZkQ6wzTN5wO4v1R3BPGsmNF1UvQ9uLeVGusGV1tgLcZ+rKl1zEwFGYgbRVf+sKUsiyMthSoZZK3RbPVtNlIlbc5SXmY+NGsZE2NZHvwuIYiyy3+7cGzPLN/U/5d9xMuFHo7DudLee/cUf8IuziPAjUeBFUcP6K8bnQibIJ6RjnJvXSBoWfVkCnXeS0bKZ38TVOhfpRNvL1lEye4CNZOgEcyKXAsVeyS5MM1+4ApuZ7rmZlTLTPdqSPPxp1w1DlzsId4Zu8f2p5KDGnOTzpH0rXMMVE3XS5bF1FK58q3Az29YDQoyE84avRYO8LiI6nRlDDvhhIn50676qiLMPtBjujVEVou3SVQ6So/OwB0JAIAH9zLymmOCsi2ioNABA2geGgE+cV5voum4kxbawiBR1e0RnMcx2lk6bAc4pzxm6cq21JDXnFsEbqsFrjDyUH4kVMxpEHfl3Bg3Xa8eysrZGkZfzXNP7th4L4mtmKvhFLMQAoJJOgCgSxnuFStWwohRAGgA2AGgFJfaRyxtWQ2UO2Zzz6G3qwA3MsbYjx+FLULuD2S7NiLh1ZYReVu2YaDP5zoT8ByrdYulnaIyrA8S4nNr3DqjzmqsZd6K3CRmJyIORdtie/mT4AmrsJZFtFUawN+ZPMnxJJPxpWNcTXn/aHDnEn3ZHyQouMYnWfw1Ikcxm+A+GzFcXtwxS4kJOdpDBYBmAN2202E/A5/ZnB5LZuEda8xuGSScpJKCT4EnzY04jkc2Ib3s3ftXLZt/ijQEi4bRUiYmZPR66gT5d/ofZrA3bNhUusGYE6hi3VnqiSBsKZ0Upqmx0xZbNSUVFanULBoigiikbtRaukURQDPB9hfIVdVWE7C+Qq2u+nSHDOqNzY+RpFjO0voX9tPbmx8jSLGdpfQv7ax8+jo9XcrooorB2neG3f1n7CqceesPKrsNu/rP2FUY/tDy/zXVVtebG5lUzr/JouWwQQdQQZHhzoFef4z7QXFvixZt5nABbSTBBIyJmGZeqQXmBtrWMRM6NcrFGDvseGtb6jKha0z9IZAN2BAyn8rDUkd+tPsQA2OSRIXD3CNARma7b1HcRlHzrBwXhubD3Xd1U4pdQoyqrsGEr1jmkmRrtEb1ZYstffC3XWCbL9IuqkM/RlSVmQujiD3itLcfzRLHxPiAH4OXOz377ZObi0c6jugsLQM6BcxO1YExqLbGZWOiXLaK5Vw1wvHuxJzKIQnoyWUSADyp1iuCpde6hCZ0uLes5lMZWRVYOPzKWVwY8PCq+F+zOTENffo5ljbRRIthv1EDaTAAG53OtTGUFmZez2Fe3ZAudtmd27My7FtcumbaY0kms/H7RuvbsAgZhcuNIkEW4CBtRpnZTpr1fCnJNLcXw92vJet3AjZTbcOhYFCcwgSIYHnt31PN1M2HwZRLOFDnOOtcZJU9GsjMTuC7QOf5uQ0f2LQRQqgAKAAANAAIArNgcEtsGCSzGXc6s7bSx8tABoBAFZ8FxB7j3VUIBbuMhDOc/V5lQugOhGpkGaKjiWHhoI4jixlGqWWnn2QojwMPPpFb7y5sYggRbs3G5yGuOqiOWysPj41gwhvtixcaybfVe1cGbMrW1Oe3dRgN8zZYOsMf7TW/BvOLug8rViPItdkj+cqM/xANYry3ELv+0rakgfgCBqTrdacq7HlJ5ATyr04NIOIf7+g1h8Oy6EgkqzMQDsNDvvSiM4t/Mjnhrx5m/YXuF258QoQE/9ZraKWY/TF2D32rwOuwBRte8VutXQyyNuWkT4+RonQrvO3gcReFljKK2chS6p0ak5RsA5JiTJUbDUTXph3Uk4CC1/GXTPWuC2szotoQQCeROunjTpOdEilOKCK6DXaiWkOg12ahNSpKSFdqINSFIhXGrtRcaUA0wnYXyFXVThOwvkKurvp0cU6o3Nj5GkWM7S+hf209ubHyNIsZ2l9C/trHz6Oj1dyuiiisHad4bd/WfsKp4gNR5Vdht39Z+wqvG7jyrpq2POjeyRWfF8PtXYLorFey0QyzvlYar8K1RXQKwazBXf4WvRstslXjquzNcZT6mbMBy0I3pDgvZ+8rrmW0VBlity7bLNBAJYSdySRznevYOQBJgACSdtO+s2HxttwejZXjeDMfKriZTMRdhwXBxbutdJBdlyiFiE0MSSWYyBJJPhFbxUm2qBNEzfUOKKkoqtJ5xvU9Ttv5UgkLig5ZE7xImO+N4rFj+Fh2Fy27WbwEB1AIZf7XRtHGg8RyIrS2HQuHKqXWcrFRmEiDB3FaKQYkfEDQrZJ/uDuAfHo8hjnpmPnVGAwFw3GuYjJma2tqLTPlygsxOsEE5vhG9bcUrkfhuFbXtLmBMaAiZjyIq0E6fCaAVYdHssFe4bpJc20XdkAWS/SEwQTuGA1GnKsftCjs9p1sv0qByjJdQESVDIQyEGRr5K0Gd3GPwecowYo9tpVh3HRlYc1Ij5A8qwY9sX0bZOhza6jPMeCMCJ23aKf1OUuJYbpOhdsqujBiCR2DAurm7tRPIxB3rfasROpJJkk/YDkAI++5JpFgsbhoXprgF0ZgRd6S2YbtArdPWH000A0o47xlDbuJauTdKxbC6FmYhRkYiGMnWJ2M0p6EWWeyYHR3Y1Bv3e/wDSP/Hwp+BWbCWciKoCrA1CqFGb8xCjaTNaE2mlVOZ0u0TXYoioaQ4tdFFApG7XQ1UYvFJaXM7ZRMbHfyHkflVP+pW+64B3mzeC+ZYpAHjRmV4bprlAFSpAwssFtgnQBZPkBrXjcf7S3XY9GejXkAASR3kma9fcs57JTbMhX5iK+cXrRRirCGGhBrL+oeXyUU0xTNodP9M8PirqqmqLz9XqeA8fa43R3YJIOVoiSBMEDStOM7S+hf215/2bwjPeDAdVJZj8DA8ya9BjO0voX9tP1vJXX4b19q9jx+Ojz2o6zV0UUVug7w27+s/YVZcsht6rw27+s/YVorsiLw8uqbSp91X+Gj3Zf4auoow09DFPbHjOGW7qFHBKmJEkSAQYMbgxqOddv8PRonMIM6MR8DG48K10UYYLFLL7gvj8/pR7gncfma1UUYY6GKWX/T07j8677incfnWmijDHQvLMMEncfnXfc17vrWiijDHQxSz+5r3H50HBJ3H51ooowx0MUs/ui931rnuKdx+daaKMFPQxT2y+4J3H5mj3BO4/M1qoowx0eKe2b3FO760DAp3H5mtNFGCnoYp7Z/c18fnR7kvd9a0UUYKehjq7Zxg18fnQMGvj860UUYKehjq7IvaPhIuW1gZgjozIQDnUEBhqQB1S1eawOD6XEWzktheqciW1WAPdnLFiZMBnPfF1dK+gssiDqDUVsqDIUA98DuA+wA+AowU9FMzPLzeP4Lcb3jKTlcyFzasVtplymeqCwIPflHeajicEbouB8zC3dASFW4rMMzS6aZlyuikaQyk6bj1NcAowU9DFPbymEsYq3mdbbLmYTZVreUKMEgGViDBF1QvMabEa1y7gsTcRy65mVepmW0SZvPJ1ElhaykAxrE6zXraKc0xMWkomYm8S8tbwl8NaU5iisjDKiIsZrmbON8wHRjx3jeNWM7S+hf209ubHyNIsZ2l9C/trHzRal1etulXRRRWDsO8Nu/rP2FaKKK7adHl1aiiiimkUUUUAUUUUAUUUUAUUUUAUUUUAUUUUAUUUUAUUUUAUUUUAUUUUAUUUUAUUUUAUUUUBG5sfI0ixnaX0L+2iisPPo6fV3K6KKKwd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1" name="Picture 3" descr="C:\Users\Владимир\Downloads\slide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9144000" cy="36433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5750610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prstClr val="white"/>
                </a:solidFill>
              </a:rPr>
              <a:t>сознательно не</a:t>
            </a:r>
            <a:r>
              <a:rPr lang="ru-RU" sz="2400" b="1" i="1" dirty="0" smtClean="0">
                <a:solidFill>
                  <a:prstClr val="white"/>
                </a:solidFill>
              </a:rPr>
              <a:t> </a:t>
            </a:r>
            <a:r>
              <a:rPr lang="ru-RU" sz="2400" i="1" dirty="0" smtClean="0">
                <a:solidFill>
                  <a:prstClr val="white"/>
                </a:solidFill>
              </a:rPr>
              <a:t>замечать  что-либо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представить себе фразеологизмы буквально, то получится забавно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Игра с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Игра с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Игра слов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pic>
        <p:nvPicPr>
          <p:cNvPr id="47106" name="Picture 2" descr="Игра сл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ЧТО ТАКОЕ ФРАЗЕОЛОГИЗМ</a:t>
            </a:r>
            <a:r>
              <a:rPr lang="en-US" sz="4000" b="1" dirty="0" smtClean="0">
                <a:solidFill>
                  <a:srgbClr val="FF0000"/>
                </a:solidFill>
              </a:rPr>
              <a:t>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ФРАЗЕОЛОГИ́ЗМ (фразеологический оборот)</a:t>
            </a:r>
            <a:r>
              <a:rPr lang="ru-RU" sz="2400" dirty="0" smtClean="0"/>
              <a:t> — устойчивое словосочетание, имеющее определённое лексическое значение, постоянный состав слов. Фразеологизм возникает и развивается в языке путем </a:t>
            </a:r>
            <a:r>
              <a:rPr lang="ru-RU" sz="2400" b="1" dirty="0" smtClean="0"/>
              <a:t>переосмысления</a:t>
            </a:r>
            <a:r>
              <a:rPr lang="ru-RU" sz="2400" dirty="0" smtClean="0"/>
              <a:t> конкретных словосочетаний.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ru-RU" sz="2000" b="1" dirty="0" smtClean="0">
                <a:solidFill>
                  <a:srgbClr val="002060"/>
                </a:solidFill>
              </a:rPr>
              <a:t>Гоняться за двумя зайцами                   заткнуть за пояс </a:t>
            </a:r>
          </a:p>
          <a:p>
            <a:endParaRPr lang="ru-RU" sz="2000" dirty="0"/>
          </a:p>
        </p:txBody>
      </p:sp>
      <p:pic>
        <p:nvPicPr>
          <p:cNvPr id="5" name="Picture 2" descr="http://900igr.net/datai/russkij-jazyk/Slovar-russkogo-jazyka/0011-004-Uznaj-frazeologizmy-i-vspomni-ikh-znachenij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3857652" cy="2143140"/>
          </a:xfrm>
          <a:prstGeom prst="rect">
            <a:avLst/>
          </a:prstGeom>
          <a:noFill/>
        </p:spPr>
      </p:pic>
      <p:pic>
        <p:nvPicPr>
          <p:cNvPr id="40962" name="Picture 2" descr="http://rudocs.exdat.com/pars_docs/tw_refs/126/125184/125184_html_41df88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857628"/>
            <a:ext cx="3857652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Конь не валялся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www.equestrian.ru/photos/user_photos/a_7201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715436" cy="5072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Тянуть за язык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http://upload.iranvij.ir/image_mordad91/675981079628165150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Знаете ли вы фразеологизмы?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сейчас поиграем. Попытайтесь объяснить значение фразеологизма по весёлым рисункам художника.</a:t>
            </a:r>
          </a:p>
          <a:p>
            <a:r>
              <a:rPr lang="ru-RU" dirty="0" smtClean="0"/>
              <a:t>И задумайтесь, встречались ли вам  в вашей жизни такие устойчивые сочетания слов, а, может, вы их даже  употребляете в своей речи!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8229600" cy="1399032"/>
          </a:xfrm>
        </p:spPr>
        <p:txBody>
          <a:bodyPr>
            <a:normAutofit/>
          </a:bodyPr>
          <a:lstStyle/>
          <a:p>
            <a:pPr algn="ctr"/>
            <a:endParaRPr lang="ru-RU" sz="4400" dirty="0"/>
          </a:p>
        </p:txBody>
      </p:sp>
      <p:pic>
        <p:nvPicPr>
          <p:cNvPr id="31746" name="Picture 2" descr="http://hippo.narod.ru/images/frazeologizm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вы думаете….?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72000"/>
          </a:xfrm>
        </p:spPr>
        <p:txBody>
          <a:bodyPr/>
          <a:lstStyle/>
          <a:p>
            <a:r>
              <a:rPr lang="ru-RU" dirty="0" smtClean="0"/>
              <a:t>Действительно ли  использование фразеологизмов в речи обогащают и украшают её. </a:t>
            </a:r>
            <a:endParaRPr lang="ru-RU" dirty="0"/>
          </a:p>
        </p:txBody>
      </p:sp>
      <p:pic>
        <p:nvPicPr>
          <p:cNvPr id="2050" name="Picture 2" descr="http://idioms.chat.ru/02/pix/06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4143380"/>
            <a:ext cx="2071702" cy="2095501"/>
          </a:xfrm>
          <a:prstGeom prst="rect">
            <a:avLst/>
          </a:prstGeom>
          <a:noFill/>
        </p:spPr>
      </p:pic>
      <p:pic>
        <p:nvPicPr>
          <p:cNvPr id="2053" name="Picture 5" descr="C:\Users\Владимир\Downloads\image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857628"/>
            <a:ext cx="2495546" cy="2695575"/>
          </a:xfrm>
          <a:prstGeom prst="rect">
            <a:avLst/>
          </a:prstGeom>
          <a:noFill/>
        </p:spPr>
      </p:pic>
      <p:pic>
        <p:nvPicPr>
          <p:cNvPr id="2054" name="Picture 6" descr="C:\Users\Владимир\Downloads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4338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29198"/>
            <a:ext cx="8229600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464347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/>
              <a:t>В подарок внимательным участникам - </a:t>
            </a:r>
          </a:p>
          <a:p>
            <a:pPr algn="ctr">
              <a:buNone/>
            </a:pPr>
            <a:r>
              <a:rPr lang="ru-RU" sz="2800" b="1" dirty="0" smtClean="0"/>
              <a:t>фразеологизм :    «Войти в историю»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800" dirty="0" smtClean="0"/>
              <a:t>Желаю вам войти в историю, проявив  всё самое лучшее в себе.</a:t>
            </a:r>
          </a:p>
        </p:txBody>
      </p:sp>
      <p:pic>
        <p:nvPicPr>
          <p:cNvPr id="1026" name="Picture 2" descr="http://uchitel-slovesnosti.ru/995/15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8143932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 </a:t>
            </a:r>
            <a:r>
              <a:rPr lang="ru-RU" sz="3600" b="1" dirty="0" smtClean="0"/>
              <a:t>Как рождаются фразеологизмы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1571636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/>
              <a:t>Живут себе поживают слова-детали, ими пользуются по отдельности, но, когда возникает необходимость, слова сливаются в неделимые сочетания - фразеологизмы.  </a:t>
            </a:r>
            <a:br>
              <a:rPr lang="ru-RU" sz="9600" dirty="0" smtClean="0"/>
            </a:br>
            <a:r>
              <a:rPr lang="ru-RU" sz="9600" dirty="0" smtClean="0"/>
              <a:t>Существуют слова </a:t>
            </a:r>
            <a:r>
              <a:rPr lang="ru-RU" sz="9600" b="1" dirty="0" smtClean="0"/>
              <a:t>заткнуть, за, пояс, </a:t>
            </a:r>
            <a:r>
              <a:rPr lang="ru-RU" sz="9600" dirty="0" smtClean="0"/>
              <a:t>и фразеологизм </a:t>
            </a:r>
            <a:r>
              <a:rPr lang="ru-RU" sz="9600" b="1" i="1" dirty="0" smtClean="0">
                <a:solidFill>
                  <a:srgbClr val="FF0000"/>
                </a:solidFill>
              </a:rPr>
              <a:t>заткнуть за пояс</a:t>
            </a:r>
            <a:r>
              <a:rPr lang="ru-RU" sz="9600" dirty="0" smtClean="0"/>
              <a:t>, </a:t>
            </a:r>
            <a:r>
              <a:rPr lang="ru-RU" sz="9600" i="1" dirty="0" smtClean="0"/>
              <a:t> то есть </a:t>
            </a:r>
          </a:p>
          <a:p>
            <a:pPr>
              <a:buNone/>
            </a:pPr>
            <a:r>
              <a:rPr lang="ru-RU" sz="9600" b="1" i="1" dirty="0" smtClean="0">
                <a:solidFill>
                  <a:srgbClr val="FFC000"/>
                </a:solidFill>
              </a:rPr>
              <a:t>легко справиться</a:t>
            </a:r>
          </a:p>
          <a:p>
            <a:pPr>
              <a:buNone/>
            </a:pPr>
            <a:r>
              <a:rPr lang="ru-RU" sz="9600" b="1" i="1" dirty="0" smtClean="0">
                <a:solidFill>
                  <a:srgbClr val="FFC000"/>
                </a:solidFill>
              </a:rPr>
              <a:t> с кем-либо.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/>
          </a:p>
        </p:txBody>
      </p:sp>
      <p:pic>
        <p:nvPicPr>
          <p:cNvPr id="105474" name="Picture 2" descr="http://rudocs.exdat.com/pars_docs/tw_refs/126/125184/125184_html_504d5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72560" cy="2143140"/>
          </a:xfrm>
          <a:prstGeom prst="rect">
            <a:avLst/>
          </a:prstGeom>
          <a:noFill/>
        </p:spPr>
      </p:pic>
      <p:pic>
        <p:nvPicPr>
          <p:cNvPr id="5" name="Picture 2" descr="http://rudocs.exdat.com/pars_docs/tw_refs/126/125184/125184_html_41df88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143512"/>
            <a:ext cx="5357850" cy="1714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3429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Происхождение многих фразеологизмов связано с народными и литературными сказками, с баснями И. А. Крылова и другими произведениями. В своей речи мы нередко пользуемся различными меткими выражениями, созданными писателями, поэтами, политическими деятелями и вошедшими в общее употребление.</a:t>
            </a:r>
            <a:br>
              <a:rPr lang="ru-RU" sz="2400" dirty="0" smtClean="0"/>
            </a:b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Слона то я и не приметил</a:t>
            </a:r>
            <a:r>
              <a:rPr lang="ru-RU" sz="2400" i="1" dirty="0" smtClean="0"/>
              <a:t> (не обратил внимание на самое важно).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2772" name="Picture 4" descr="http://sheba.spb.ru/lib/img/krylov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8001056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548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 ларчик просто открывался</a:t>
            </a:r>
            <a:r>
              <a:rPr lang="ru-RU" sz="2400" b="1" i="1" dirty="0" smtClean="0"/>
              <a:t> </a:t>
            </a:r>
            <a:r>
              <a:rPr lang="ru-RU" sz="2400" i="1" dirty="0" smtClean="0"/>
              <a:t>(простой выход из казалось бы затруднительного положения)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Такие выражения называют 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крылатыми</a:t>
            </a:r>
            <a:r>
              <a:rPr lang="ru-RU" sz="2400" dirty="0" smtClean="0"/>
              <a:t>. Они как бы вылетели за пределы произведений, в которых первоначально были созданы, вошли в литературный язык, получив в нём более широкое, обобщённое значение.</a:t>
            </a:r>
            <a:endParaRPr lang="ru-RU" sz="2400" dirty="0"/>
          </a:p>
        </p:txBody>
      </p:sp>
      <p:pic>
        <p:nvPicPr>
          <p:cNvPr id="4" name="Picture 2" descr="http://rudocs.exdat.com/pars_docs/tw_refs/126/125184/125184_html_m753f7c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229600" cy="4000504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Но не все слова поддаются расшифровке. Наиболее древние откроют свои тайны только при изучении их истории.</a:t>
            </a:r>
            <a:br>
              <a:rPr lang="ru-RU" sz="2400" dirty="0" smtClean="0"/>
            </a:br>
            <a:r>
              <a:rPr lang="ru-RU" sz="2400" dirty="0" smtClean="0"/>
              <a:t>Например, </a:t>
            </a:r>
            <a:r>
              <a:rPr lang="ru-RU" sz="2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бить челом</a:t>
            </a:r>
            <a:r>
              <a:rPr lang="ru-RU" sz="2400" b="1" i="1" dirty="0" smtClean="0"/>
              <a:t> </a:t>
            </a:r>
            <a:r>
              <a:rPr lang="ru-RU" sz="2400" i="1" dirty="0" smtClean="0"/>
              <a:t>(почтительно раскланиваясь, приветствовать кого-либо).</a:t>
            </a:r>
            <a:r>
              <a:rPr lang="ru-RU" sz="2400" dirty="0" smtClean="0"/>
              <a:t> </a:t>
            </a:r>
            <a:br>
              <a:rPr lang="ru-RU" sz="2400" dirty="0" smtClean="0"/>
            </a:br>
            <a:r>
              <a:rPr lang="ru-RU" sz="2400" dirty="0" smtClean="0"/>
              <a:t>По установившемуся в Древней Руси обычаю били челом (низко кланялись, доставая челом, то есть </a:t>
            </a:r>
            <a:r>
              <a:rPr lang="ru-RU" sz="2400" b="1" dirty="0" smtClean="0"/>
              <a:t>ЛБОМ</a:t>
            </a:r>
            <a:r>
              <a:rPr lang="ru-RU" sz="2400" dirty="0" smtClean="0"/>
              <a:t> до земли, до пола) при вручении жалобы, прошения.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22" name="Picture 2" descr="http://rudocs.exdat.com/pars_docs/tw_refs/126/125184/125184_html_58031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www.stihi.ru/pics/2006/02/03-10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 воре шапка горит</a:t>
            </a:r>
            <a:br>
              <a:rPr lang="ru-RU" b="1" dirty="0" smtClean="0"/>
            </a:br>
            <a:r>
              <a:rPr lang="ru-RU" sz="2000" b="1" dirty="0" smtClean="0"/>
              <a:t>(сам себя выдал)</a:t>
            </a:r>
            <a:endParaRPr lang="ru-RU" sz="2000" b="1" dirty="0"/>
          </a:p>
        </p:txBody>
      </p:sp>
      <p:pic>
        <p:nvPicPr>
          <p:cNvPr id="1027" name="Picture 3" descr="C:\Users\Владимир\Downloads\загруженное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00174"/>
            <a:ext cx="4276739" cy="50720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714488"/>
            <a:ext cx="4143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Однажды один жулик что-то украл на базаре.</a:t>
            </a:r>
          </a:p>
          <a:p>
            <a:r>
              <a:rPr lang="ru-RU" sz="2400" b="1" dirty="0" smtClean="0"/>
              <a:t>Увидел это прохожий и закричал что есть мочи: “</a:t>
            </a:r>
            <a:r>
              <a:rPr lang="ru-RU" sz="2400" b="1" dirty="0" smtClean="0">
                <a:solidFill>
                  <a:srgbClr val="FF0000"/>
                </a:solidFill>
              </a:rPr>
              <a:t>На воре шапка горит!</a:t>
            </a:r>
            <a:r>
              <a:rPr lang="ru-RU" sz="2400" b="1" dirty="0" smtClean="0"/>
              <a:t>”</a:t>
            </a:r>
          </a:p>
          <a:p>
            <a:r>
              <a:rPr lang="ru-RU" sz="2400" b="1" dirty="0" smtClean="0"/>
              <a:t>Жулик испугался и сорвал с себя шапку. Тем себя и выдал.</a:t>
            </a:r>
          </a:p>
          <a:p>
            <a:r>
              <a:rPr lang="ru-RU" sz="2400" b="1" dirty="0" smtClean="0"/>
              <a:t>Так вот и родилось это выражение.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1026" name="Picture 2" descr="http://upload.wikimedia.org/wikipedia/commons/thumb/b/b3/Pieter_Bruegel_the_Elder_-_The_Dutch_Proverbs_-_Google_Art_Project.jpg/400px-Pieter_Bruegel_the_Elder_-_The_Dutch_Proverbs_-_Google_Art_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50720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929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Фразеологизмы существуют на протяжении всей истории языка. На картине </a:t>
            </a:r>
            <a:r>
              <a:rPr lang="ru-RU" sz="2000" b="1" dirty="0" smtClean="0">
                <a:hlinkClick r:id="rId3" tooltip="Брейгель, Питер (Старший)"/>
              </a:rPr>
              <a:t>Питера Брейгеля Старшего</a:t>
            </a:r>
            <a:r>
              <a:rPr lang="ru-RU" sz="2000" b="1" dirty="0" smtClean="0"/>
              <a:t> </a:t>
            </a:r>
          </a:p>
          <a:p>
            <a:r>
              <a:rPr lang="ru-RU" sz="2000" b="1" dirty="0" smtClean="0"/>
              <a:t>   «</a:t>
            </a:r>
            <a:r>
              <a:rPr lang="ru-RU" sz="2000" b="1" dirty="0" smtClean="0">
                <a:hlinkClick r:id="rId4" tooltip="Фламандские пословицы"/>
              </a:rPr>
              <a:t>Фламандские пословицы</a:t>
            </a:r>
            <a:r>
              <a:rPr lang="ru-RU" sz="2000" b="1" dirty="0" smtClean="0"/>
              <a:t>» (1559) изображены некоторые </a:t>
            </a:r>
            <a:r>
              <a:rPr lang="ru-RU" sz="2000" b="1" dirty="0" smtClean="0">
                <a:hlinkClick r:id="rId5" tooltip="Нидерландский язык"/>
              </a:rPr>
              <a:t>нидерландские</a:t>
            </a:r>
            <a:r>
              <a:rPr lang="ru-RU" sz="2000" b="1" dirty="0" smtClean="0"/>
              <a:t> фразеологизмы в буквальном прочтении</a:t>
            </a:r>
            <a:r>
              <a:rPr lang="ru-RU" sz="2000" b="1" baseline="30000" dirty="0" smtClean="0"/>
              <a:t>: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331</Words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Яркая</vt:lpstr>
      <vt:lpstr>Познакомимся с  ФРАЗЕОЛОГИЗМАМИ</vt:lpstr>
      <vt:lpstr>ЧТО ТАКОЕ ФРАЗЕОЛОГИЗМ?</vt:lpstr>
      <vt:lpstr> Как рождаются фразеологизмы </vt:lpstr>
      <vt:lpstr>Слайд 4</vt:lpstr>
      <vt:lpstr>Слайд 5</vt:lpstr>
      <vt:lpstr>Слайд 6</vt:lpstr>
      <vt:lpstr>Слайд 7</vt:lpstr>
      <vt:lpstr>На воре шапка горит (сам себя выдал)</vt:lpstr>
      <vt:lpstr>Слайд 9</vt:lpstr>
      <vt:lpstr>Слайд 10</vt:lpstr>
      <vt:lpstr>   БЕЗ ЦАРЯ В ГОЛОВЕ  Глупый, несообразительный, несмышленый человек  </vt:lpstr>
      <vt:lpstr>  А вот исторические фразеологизмы пришли к нам Из старославянского языка  </vt:lpstr>
      <vt:lpstr>Из французского языка</vt:lpstr>
      <vt:lpstr>Из немецкого языка</vt:lpstr>
      <vt:lpstr>Из немецкого языка</vt:lpstr>
      <vt:lpstr>Если представить себе фразеологизмы буквально, то получится забавно</vt:lpstr>
      <vt:lpstr>Слайд 17</vt:lpstr>
      <vt:lpstr>Слайд 18</vt:lpstr>
      <vt:lpstr>Слайд 19</vt:lpstr>
      <vt:lpstr>Конь не валялся</vt:lpstr>
      <vt:lpstr>Тянуть за язык</vt:lpstr>
      <vt:lpstr>Знаете ли вы фразеологизмы?</vt:lpstr>
      <vt:lpstr>Слайд 23</vt:lpstr>
      <vt:lpstr>Как вы думаете….?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ФРАЗЕОЛОГИЗМ</dc:title>
  <dc:creator>Владимир</dc:creator>
  <cp:lastModifiedBy>Владимир</cp:lastModifiedBy>
  <cp:revision>44</cp:revision>
  <dcterms:created xsi:type="dcterms:W3CDTF">2014-03-27T07:08:34Z</dcterms:created>
  <dcterms:modified xsi:type="dcterms:W3CDTF">2014-08-04T10:34:34Z</dcterms:modified>
</cp:coreProperties>
</file>