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5" r:id="rId9"/>
    <p:sldId id="264" r:id="rId10"/>
    <p:sldId id="269" r:id="rId11"/>
    <p:sldId id="270" r:id="rId12"/>
    <p:sldId id="272" r:id="rId13"/>
    <p:sldId id="271" r:id="rId14"/>
    <p:sldId id="273" r:id="rId15"/>
    <p:sldId id="275" r:id="rId16"/>
    <p:sldId id="274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3B37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AE0D-4F83-440A-A508-16797C1DB80C}" type="datetimeFigureOut">
              <a:rPr lang="ru-RU" smtClean="0"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2B3C2-D874-44D2-AB1B-D75D924B5B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sskie-tsari.ru/index.php/razdel-ii/ivan-iii-vasilevich-1440-1505/item/17-usilenie-roli-moskvy-pri-ivane-iii" TargetMode="External"/><Relationship Id="rId13" Type="http://schemas.openxmlformats.org/officeDocument/2006/relationships/hyperlink" Target="http://www.liveinternet.ru/users/2503343/post156074256/" TargetMode="External"/><Relationship Id="rId3" Type="http://schemas.openxmlformats.org/officeDocument/2006/relationships/hyperlink" Target="http://prometey-spb.su/svetochi/0/ivan_i_sofya0.html" TargetMode="External"/><Relationship Id="rId7" Type="http://schemas.openxmlformats.org/officeDocument/2006/relationships/hyperlink" Target="http://www.ru-news.ru/art_desc.php?aid=7439" TargetMode="External"/><Relationship Id="rId12" Type="http://schemas.openxmlformats.org/officeDocument/2006/relationships/hyperlink" Target="http://www-2010.rsu.edu.ru/files/e-learning/History_of_Art/Pictures/Pict_35_85.html" TargetMode="External"/><Relationship Id="rId2" Type="http://schemas.openxmlformats.org/officeDocument/2006/relationships/hyperlink" Target="http://www.hrono.ru/biograf/bio_i/ivan3vas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veinternet.ru/users/3561375/post127660397/" TargetMode="External"/><Relationship Id="rId11" Type="http://schemas.openxmlformats.org/officeDocument/2006/relationships/hyperlink" Target="http://sc.tverobr.ru/catalog/rubr/8f5d7210-86a6-11da-a72b-0800200c9a66/22101/?&amp;onpage=20&amp;page=4" TargetMode="External"/><Relationship Id="rId5" Type="http://schemas.openxmlformats.org/officeDocument/2006/relationships/hyperlink" Target="http://fotki.yandex.ru/users/a-ezeev/view/430365/?page=640" TargetMode="External"/><Relationship Id="rId10" Type="http://schemas.openxmlformats.org/officeDocument/2006/relationships/hyperlink" Target="http://www.1salamandra1.ru/index/uspenskij_sobor_moskovskogo_kremlja/0-16" TargetMode="External"/><Relationship Id="rId4" Type="http://schemas.openxmlformats.org/officeDocument/2006/relationships/hyperlink" Target="http://gkaf.narod.ru/rh-book/l-feod7/f07-01.html" TargetMode="External"/><Relationship Id="rId9" Type="http://schemas.openxmlformats.org/officeDocument/2006/relationships/hyperlink" Target="http://artcyclopedia.ru/moskovskij_kreml_pri_ivane_iii_1921-vasnecov_apollinarij_mihajlovich.htm" TargetMode="External"/><Relationship Id="rId14" Type="http://schemas.openxmlformats.org/officeDocument/2006/relationships/hyperlink" Target="http://chehovchess.ru/video/ivan-grozniy-interesnie-fakti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157192"/>
            <a:ext cx="8964488" cy="15407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В Москву были приглашены лучшие русские и иностранные зодчие. Центром Кремля стала 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Соборная площадь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. </a:t>
            </a:r>
            <a:endParaRPr lang="ru-RU" dirty="0">
              <a:solidFill>
                <a:srgbClr val="3B3721"/>
              </a:solidFill>
            </a:endParaRPr>
          </a:p>
        </p:txBody>
      </p:sp>
      <p:pic>
        <p:nvPicPr>
          <p:cNvPr id="10" name="Содержимое 9" descr="0010-012-Ivan-Tretij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2706" y="260648"/>
            <a:ext cx="7807726" cy="4968552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9381" r="6191"/>
          <a:stretch>
            <a:fillRect/>
          </a:stretch>
        </p:blipFill>
        <p:spPr>
          <a:xfrm>
            <a:off x="323528" y="108631"/>
            <a:ext cx="4320480" cy="6560729"/>
          </a:xfrm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476672"/>
            <a:ext cx="4244280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	В августе 1479 года на кремлёвском холме засиял массивный, </a:t>
            </a:r>
            <a:r>
              <a:rPr lang="ru-RU" dirty="0" err="1" smtClean="0">
                <a:solidFill>
                  <a:srgbClr val="3B3721"/>
                </a:solidFill>
                <a:latin typeface="Comic Sans MS" pitchFamily="66" charset="0"/>
              </a:rPr>
              <a:t>изящ-ный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и стройный 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Успенский собор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. </a:t>
            </a:r>
          </a:p>
          <a:p>
            <a:pPr algn="ctr">
              <a:buNone/>
            </a:pPr>
            <a:r>
              <a:rPr lang="ru-RU" dirty="0">
                <a:solidFill>
                  <a:srgbClr val="3B3721"/>
                </a:solidFill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Он стал главным собором государства. Здесь короновали царей, оглашали самые важные сообщения.</a:t>
            </a:r>
            <a:endParaRPr lang="ru-RU" dirty="0" smtClean="0">
              <a:solidFill>
                <a:srgbClr val="3B372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7128792" cy="4346824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4725144"/>
            <a:ext cx="8686800" cy="19008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omic Sans MS" pitchFamily="66" charset="0"/>
              </a:rPr>
              <a:t>В 1491 году итальянские мастера возвели великолепную </a:t>
            </a:r>
            <a:r>
              <a:rPr lang="ru-RU" b="1" u="sng" dirty="0" err="1" smtClean="0">
                <a:solidFill>
                  <a:srgbClr val="FF0000"/>
                </a:solidFill>
                <a:latin typeface="Comic Sans MS" pitchFamily="66" charset="0"/>
              </a:rPr>
              <a:t>Грановитую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 палату</a:t>
            </a:r>
            <a:r>
              <a:rPr lang="ru-RU" dirty="0" smtClean="0">
                <a:latin typeface="Comic Sans MS" pitchFamily="66" charset="0"/>
              </a:rPr>
              <a:t>. Палата вместительна – её пространство почти 500 м, а стены украшены фресками.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052736"/>
            <a:ext cx="4495800" cy="482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В первом десятилетии </a:t>
            </a:r>
            <a:r>
              <a:rPr lang="en-US" dirty="0" smtClean="0">
                <a:solidFill>
                  <a:srgbClr val="3B3721"/>
                </a:solidFill>
                <a:latin typeface="Comic Sans MS" pitchFamily="66" charset="0"/>
              </a:rPr>
              <a:t>XVI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века  итальянский зодчий </a:t>
            </a:r>
            <a:r>
              <a:rPr lang="ru-RU" dirty="0" err="1" smtClean="0">
                <a:solidFill>
                  <a:srgbClr val="3B3721"/>
                </a:solidFill>
                <a:latin typeface="Comic Sans MS" pitchFamily="66" charset="0"/>
              </a:rPr>
              <a:t>Алевиз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3B3721"/>
                </a:solidFill>
                <a:latin typeface="Comic Sans MS" pitchFamily="66" charset="0"/>
              </a:rPr>
              <a:t>Фрязин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построил новый 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Архангельский собор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, ставший некрополем – усыпальницей московских великих князей и царей.</a:t>
            </a:r>
            <a:endParaRPr lang="ru-RU" dirty="0">
              <a:solidFill>
                <a:srgbClr val="3B3721"/>
              </a:solidFill>
            </a:endParaRPr>
          </a:p>
        </p:txBody>
      </p:sp>
      <p:pic>
        <p:nvPicPr>
          <p:cNvPr id="7" name="Содержимое 6" descr="50899711_Arhangelskiy_sobor_Kremly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26641"/>
          <a:stretch>
            <a:fillRect/>
          </a:stretch>
        </p:blipFill>
        <p:spPr>
          <a:xfrm>
            <a:off x="251520" y="476672"/>
            <a:ext cx="4608512" cy="5787842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4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6036385" cy="4680520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80528" y="4869160"/>
            <a:ext cx="9144000" cy="19442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Гордость Соборной площади – 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колокольня «Иван Великий»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высотой около 80 метров. На её башне находилось 34 колокола общим весом свыше 16 тыс. пудов. Их звон любила вся Москва.</a:t>
            </a:r>
            <a:endParaRPr lang="ru-RU" dirty="0">
              <a:solidFill>
                <a:srgbClr val="3B37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 Работа по учебнику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Содержимое 4" descr="Рисунок1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988840"/>
            <a:ext cx="2240500" cy="2952328"/>
          </a:xfrm>
          <a:prstGeom prst="rect">
            <a:avLst/>
          </a:prstGeom>
          <a:ln w="28575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43808" y="1628800"/>
            <a:ext cx="5688632" cy="3960440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 algn="ctr">
              <a:buNone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Прочитайте текст </a:t>
            </a:r>
            <a:endParaRPr lang="ru-RU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на с.79-81 учебника. </a:t>
            </a:r>
            <a:endParaRPr lang="ru-RU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marL="514350" indent="-514350" algn="ctr">
              <a:buNone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 algn="ctr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 ком этот текст?</a:t>
            </a:r>
          </a:p>
          <a:p>
            <a:pPr marL="514350" indent="-514350" algn="ctr">
              <a:buFontTx/>
              <a:buChar char="-"/>
            </a:pP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Что интересного вы о нём узнали?</a:t>
            </a:r>
          </a:p>
          <a:p>
            <a:pPr marL="514350" indent="-514350" algn="ctr"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Почему его прозвали Грозным?</a:t>
            </a:r>
          </a:p>
          <a:p>
            <a:pPr marL="514350" indent="-514350" algn="ctr">
              <a:buFontTx/>
              <a:buChar char="-"/>
            </a:pPr>
            <a:r>
              <a:rPr lang="ru-RU" dirty="0" smtClean="0">
                <a:solidFill>
                  <a:srgbClr val="FF0066"/>
                </a:solidFill>
                <a:latin typeface="Comic Sans MS" pitchFamily="66" charset="0"/>
              </a:rPr>
              <a:t>Какие изменения произошли при его правлении?</a:t>
            </a:r>
            <a:endParaRPr lang="ru-RU" dirty="0" smtClean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4140817" cy="5184576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260648"/>
            <a:ext cx="4402832" cy="64087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Иван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IV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стал первым в истории России царём.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Он был лют и скор  на расправу. Оттого и 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заслужил прозвище </a:t>
            </a:r>
            <a:r>
              <a:rPr lang="ru-RU" u="sng" dirty="0" smtClean="0">
                <a:solidFill>
                  <a:srgbClr val="0000FF"/>
                </a:solidFill>
                <a:latin typeface="Comic Sans MS" pitchFamily="66" charset="0"/>
              </a:rPr>
              <a:t>Грозного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При Иване Грозном Россия продолжала укреплять свои рубежи, вела борьбу с многими противниками. Царю удалось присоединить к России земли </a:t>
            </a:r>
            <a:r>
              <a:rPr lang="ru-RU" dirty="0" err="1" smtClean="0">
                <a:solidFill>
                  <a:srgbClr val="006600"/>
                </a:solidFill>
                <a:latin typeface="Comic Sans MS" pitchFamily="66" charset="0"/>
              </a:rPr>
              <a:t>Казан-ского</a:t>
            </a: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 и Астраханского ханств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Подведём итоги: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347864" y="1844824"/>
            <a:ext cx="5400600" cy="4032448"/>
          </a:xfrm>
          <a:prstGeom prst="roundRect">
            <a:avLst/>
          </a:prstGeom>
          <a:ln w="38100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Какое событие произошло в 1480 году?</a:t>
            </a:r>
            <a:endParaRPr lang="ru-RU" sz="28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6600"/>
                </a:solidFill>
                <a:latin typeface="Comic Sans MS" pitchFamily="66" charset="0"/>
              </a:rPr>
              <a:t>Какое значение оно имело?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Какие изменения в облике Кремля произошли при Иване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III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?</a:t>
            </a:r>
            <a:endParaRPr lang="ru-RU" sz="28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CC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endParaRPr lang="ru-RU" sz="2800" dirty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A50021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251520" y="1556792"/>
            <a:ext cx="3024336" cy="2218754"/>
            <a:chOff x="251520" y="1988840"/>
            <a:chExt cx="3387549" cy="2506786"/>
          </a:xfrm>
        </p:grpSpPr>
        <p:pic>
          <p:nvPicPr>
            <p:cNvPr id="10" name="Рисунок 9" descr="0_80302_a3fba2ca_XL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51520" y="1988840"/>
              <a:ext cx="3387549" cy="2506786"/>
            </a:xfrm>
            <a:prstGeom prst="rect">
              <a:avLst/>
            </a:prstGeom>
          </p:spPr>
        </p:pic>
        <p:pic>
          <p:nvPicPr>
            <p:cNvPr id="11" name="Рисунок 10" descr="окр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403720" y="3359848"/>
              <a:ext cx="648000" cy="8612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Источники: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76064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u="sng" dirty="0">
                <a:hlinkClick r:id="rId2"/>
              </a:rPr>
              <a:t>http://www.hrono.ru/biograf/bio_i/ivan3vas.php</a:t>
            </a:r>
            <a:endParaRPr lang="ru-RU" dirty="0"/>
          </a:p>
          <a:p>
            <a:pPr lvl="0"/>
            <a:r>
              <a:rPr lang="ru-RU" u="sng" dirty="0">
                <a:hlinkClick r:id="rId3"/>
              </a:rPr>
              <a:t>http://prometey-spb.su/svetochi/0/ivan_i_sofya0.html</a:t>
            </a:r>
            <a:endParaRPr lang="ru-RU" dirty="0"/>
          </a:p>
          <a:p>
            <a:pPr lvl="0"/>
            <a:r>
              <a:rPr lang="ru-RU" u="sng" dirty="0">
                <a:hlinkClick r:id="rId4"/>
              </a:rPr>
              <a:t>http://gkaf.narod.ru/rh-book/l-feod7/f07-01.html</a:t>
            </a:r>
            <a:endParaRPr lang="ru-RU" dirty="0"/>
          </a:p>
          <a:p>
            <a:pPr lvl="0"/>
            <a:r>
              <a:rPr lang="ru-RU" u="sng" dirty="0">
                <a:hlinkClick r:id="rId5"/>
              </a:rPr>
              <a:t>http://fotki.yandex.ru/users/a-ezeev/view/430365/?page=640</a:t>
            </a:r>
            <a:endParaRPr lang="ru-RU" dirty="0"/>
          </a:p>
          <a:p>
            <a:pPr lvl="0"/>
            <a:r>
              <a:rPr lang="ru-RU" u="sng" dirty="0">
                <a:hlinkClick r:id="rId6"/>
              </a:rPr>
              <a:t>http://www.liveinternet.ru/users/3561375/post127660397/</a:t>
            </a:r>
            <a:endParaRPr lang="ru-RU" dirty="0"/>
          </a:p>
          <a:p>
            <a:pPr lvl="0"/>
            <a:r>
              <a:rPr lang="ru-RU" u="sng" dirty="0">
                <a:hlinkClick r:id="rId7"/>
              </a:rPr>
              <a:t>http://www.ru-news.ru/art_desc.php?aid=7439</a:t>
            </a:r>
            <a:endParaRPr lang="ru-RU" dirty="0"/>
          </a:p>
          <a:p>
            <a:pPr lvl="0"/>
            <a:r>
              <a:rPr lang="ru-RU" u="sng" dirty="0">
                <a:hlinkClick r:id="rId8"/>
              </a:rPr>
              <a:t>http://russkie-tsari.ru/index.php/razdel-ii/ivan-iii-vasilevich-1440-1505/item/17-usilenie-roli-moskvy-pri-ivane-iii</a:t>
            </a:r>
            <a:endParaRPr lang="ru-RU" dirty="0"/>
          </a:p>
          <a:p>
            <a:pPr lvl="0"/>
            <a:r>
              <a:rPr lang="ru-RU" u="sng" dirty="0">
                <a:hlinkClick r:id="rId9"/>
              </a:rPr>
              <a:t>http://artcyclopedia.ru/moskovskij_kreml_pri_ivane_iii_1921-vasnecov_apollinarij_mihajlovich.htm</a:t>
            </a:r>
            <a:endParaRPr lang="ru-RU" dirty="0"/>
          </a:p>
          <a:p>
            <a:pPr lvl="0"/>
            <a:r>
              <a:rPr lang="ru-RU" u="sng" dirty="0">
                <a:hlinkClick r:id="rId10"/>
              </a:rPr>
              <a:t>http://www.1salamandra1.ru/index/uspenskij_sobor_moskovskogo_kremlja/0-16</a:t>
            </a:r>
            <a:endParaRPr lang="ru-RU" dirty="0"/>
          </a:p>
          <a:p>
            <a:pPr lvl="0"/>
            <a:r>
              <a:rPr lang="ru-RU" u="sng" dirty="0">
                <a:hlinkClick r:id="rId11"/>
              </a:rPr>
              <a:t>http://sc.tverobr.ru/catalog/rubr/8f5d7210-86a6-11da-a72b-0800200c9a66/22101/?&amp;onpage=20&amp;page=4</a:t>
            </a:r>
            <a:endParaRPr lang="ru-RU" dirty="0"/>
          </a:p>
          <a:p>
            <a:pPr lvl="0"/>
            <a:r>
              <a:rPr lang="ru-RU" u="sng" dirty="0">
                <a:hlinkClick r:id="rId12"/>
              </a:rPr>
              <a:t>http://www-2010.rsu.edu.ru/files/e-learning/History_of_Art/Pictures/Pict_35_85.html</a:t>
            </a:r>
            <a:endParaRPr lang="ru-RU" dirty="0"/>
          </a:p>
          <a:p>
            <a:pPr lvl="0"/>
            <a:r>
              <a:rPr lang="ru-RU" u="sng" dirty="0">
                <a:hlinkClick r:id="rId13"/>
              </a:rPr>
              <a:t>http://www.liveinternet.ru/users/2503343/post156074256/</a:t>
            </a:r>
            <a:endParaRPr lang="ru-RU" dirty="0"/>
          </a:p>
          <a:p>
            <a:pPr lvl="0"/>
            <a:r>
              <a:rPr lang="ru-RU" u="sng" dirty="0">
                <a:hlinkClick r:id="rId14"/>
              </a:rPr>
              <a:t>http://chehovchess.ru/video/ivan-grozniy-interesnie-fakti.html</a:t>
            </a:r>
            <a:endParaRPr lang="ru-RU" dirty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872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476672"/>
            <a:ext cx="8947362" cy="5904656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917061"/>
            <a:ext cx="45720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Панова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Оксана Владимировна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учитель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начальных классов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МАОУ «Гимназия №4»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г. Великого Новгорода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20486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Персональный сайт: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  http://www.panowa-ox.narod.ru/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dk1"/>
                </a:solidFill>
              </a:rPr>
              <a:t>          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dk1"/>
                </a:solidFill>
              </a:rPr>
              <a:t>            E-mail</a:t>
            </a:r>
            <a:r>
              <a:rPr lang="ru-RU" sz="2000" dirty="0" smtClean="0">
                <a:solidFill>
                  <a:schemeClr val="dk1"/>
                </a:solidFill>
              </a:rPr>
              <a:t>: </a:t>
            </a:r>
            <a:r>
              <a:rPr lang="en-US" sz="2000" dirty="0" smtClean="0">
                <a:solidFill>
                  <a:schemeClr val="dk1"/>
                </a:solidFill>
              </a:rPr>
              <a:t>panowa.ox@yandex.ru</a:t>
            </a:r>
            <a:endParaRPr lang="ru-RU" sz="2000" dirty="0" smtClean="0">
              <a:solidFill>
                <a:schemeClr val="dk1"/>
              </a:solidFill>
            </a:endParaRPr>
          </a:p>
        </p:txBody>
      </p:sp>
      <p:pic>
        <p:nvPicPr>
          <p:cNvPr id="7" name="Рисунок 6" descr="Рисунок1h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2120" y="3501008"/>
            <a:ext cx="1362645" cy="1267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496" y="3933056"/>
            <a:ext cx="8784976" cy="27649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Прошло 100 лет после Куликовской битвы. Московское княжество ещё более расширилось и усилилось, присоединив к себе большинство Русских  земель.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Важным событием правления Ивана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III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было присоединение  Новгорода к Московскому государству. 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Содержимое 8" descr="69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77542" y="188640"/>
            <a:ext cx="5142930" cy="3816424"/>
          </a:xfrm>
          <a:effectLst>
            <a:softEdge rad="127000"/>
          </a:effectLst>
        </p:spPr>
      </p:pic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46" y="260648"/>
            <a:ext cx="2700005" cy="36720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8640"/>
            <a:ext cx="6120680" cy="4335482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365104"/>
            <a:ext cx="9144000" cy="2332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Через два года после покорения Новгорода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Иван Васильевич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вынужден был выступить против татар. Он был ещё данником Орды, хотя и не очень исправным, чем навлёк на себя ханский гнев. Он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отказался платить дань хану Ахмату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rgbClr val="3B37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36512" y="3933056"/>
            <a:ext cx="8995792" cy="27089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omic Sans MS" pitchFamily="66" charset="0"/>
              </a:rPr>
              <a:t>Изменилось русское войско.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Появились </a:t>
            </a:r>
            <a:r>
              <a:rPr lang="ru-RU" u="sng" dirty="0" smtClean="0">
                <a:solidFill>
                  <a:srgbClr val="FF0066"/>
                </a:solidFill>
                <a:latin typeface="Comic Sans MS" pitchFamily="66" charset="0"/>
              </a:rPr>
              <a:t>пушки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ручное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огне-стрельное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оружие – 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пищали</a:t>
            </a:r>
            <a:r>
              <a:rPr lang="ru-RU" dirty="0" smtClean="0">
                <a:latin typeface="Comic Sans MS" pitchFamily="66" charset="0"/>
              </a:rPr>
              <a:t>. Главной силой была </a:t>
            </a:r>
            <a:r>
              <a:rPr lang="ru-RU" u="sng" dirty="0" smtClean="0">
                <a:solidFill>
                  <a:srgbClr val="0000FF"/>
                </a:solidFill>
                <a:latin typeface="Comic Sans MS" pitchFamily="66" charset="0"/>
              </a:rPr>
              <a:t>кованная рать</a:t>
            </a:r>
            <a:r>
              <a:rPr lang="ru-RU" dirty="0" smtClean="0">
                <a:latin typeface="Comic Sans MS" pitchFamily="66" charset="0"/>
              </a:rPr>
              <a:t> – хорошо вооружённая конница. В походах её </a:t>
            </a:r>
            <a:r>
              <a:rPr lang="ru-RU" dirty="0" err="1" smtClean="0">
                <a:latin typeface="Comic Sans MS" pitchFamily="66" charset="0"/>
              </a:rPr>
              <a:t>поддер-живала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u="sng" dirty="0" smtClean="0">
                <a:solidFill>
                  <a:srgbClr val="006600"/>
                </a:solidFill>
                <a:latin typeface="Comic Sans MS" pitchFamily="66" charset="0"/>
              </a:rPr>
              <a:t>судовая рать</a:t>
            </a:r>
            <a:r>
              <a:rPr lang="ru-RU" dirty="0" smtClean="0">
                <a:latin typeface="Comic Sans MS" pitchFamily="66" charset="0"/>
              </a:rPr>
              <a:t> – пешее войско, которое к месту битвы доставляли на лодках.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 cstate="print"/>
          <a:srcRect l="33995"/>
          <a:stretch>
            <a:fillRect/>
          </a:stretch>
        </p:blipFill>
        <p:spPr>
          <a:xfrm>
            <a:off x="539552" y="188640"/>
            <a:ext cx="4233787" cy="3816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Содержимое 6" descr="4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60648"/>
            <a:ext cx="3384376" cy="38109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80528" y="4077072"/>
            <a:ext cx="9144000" cy="278092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Летом 1480 года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Иван </a:t>
            </a:r>
            <a:r>
              <a:rPr lang="en-US" dirty="0" smtClean="0">
                <a:solidFill>
                  <a:srgbClr val="3B3721"/>
                </a:solidFill>
                <a:latin typeface="Comic Sans MS" pitchFamily="66" charset="0"/>
              </a:rPr>
              <a:t>III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узнал, что на Русь ведёт свои войска ордынский хан Ахмат. Русская рать во главе с Иваном </a:t>
            </a:r>
            <a:r>
              <a:rPr lang="en-US" dirty="0" smtClean="0">
                <a:solidFill>
                  <a:srgbClr val="3B3721"/>
                </a:solidFill>
                <a:latin typeface="Comic Sans MS" pitchFamily="66" charset="0"/>
              </a:rPr>
              <a:t>III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выступила навстречу </a:t>
            </a:r>
            <a:r>
              <a:rPr lang="ru-RU" dirty="0" err="1" smtClean="0">
                <a:solidFill>
                  <a:srgbClr val="3B3721"/>
                </a:solidFill>
                <a:latin typeface="Comic Sans MS" pitchFamily="66" charset="0"/>
              </a:rPr>
              <a:t>неприяте-лю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.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Противники встретились на реке Угре.</a:t>
            </a:r>
            <a:r>
              <a:rPr lang="ru-RU" dirty="0" smtClean="0">
                <a:latin typeface="Comic Sans MS" pitchFamily="66" charset="0"/>
              </a:rPr>
              <a:t> Обе рати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встали друг против друга на противоположных  сторонах реки, и никто не решался первым начать наступление. Так продолжалось до октября. </a:t>
            </a:r>
            <a:endParaRPr lang="ru-RU" dirty="0">
              <a:solidFill>
                <a:srgbClr val="3B372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4994012"/>
            <a:ext cx="263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Стояние на р.Угре 11 ноября 1480 год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188640"/>
            <a:ext cx="8250917" cy="396044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252536" y="3789040"/>
            <a:ext cx="9324528" cy="2952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dirty="0" smtClean="0">
                <a:latin typeface="Comic Sans MS" pitchFamily="66" charset="0"/>
              </a:rPr>
              <a:t>	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Пришли морозы. Татары страдали от холода и </a:t>
            </a:r>
            <a:r>
              <a:rPr lang="ru-RU" sz="2600" dirty="0" err="1" smtClean="0">
                <a:solidFill>
                  <a:srgbClr val="3B3721"/>
                </a:solidFill>
                <a:latin typeface="Comic Sans MS" pitchFamily="66" charset="0"/>
              </a:rPr>
              <a:t>голо-да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, гибли кони. А </a:t>
            </a:r>
            <a:r>
              <a:rPr lang="ru-RU" sz="2600" dirty="0" smtClean="0">
                <a:solidFill>
                  <a:srgbClr val="FF0000"/>
                </a:solidFill>
                <a:latin typeface="Comic Sans MS" pitchFamily="66" charset="0"/>
              </a:rPr>
              <a:t>у русского народа на родной земле был надёжный тыл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, запасы продовольствия, корм для коней. Иван </a:t>
            </a:r>
            <a:r>
              <a:rPr lang="en-US" sz="2600" dirty="0" smtClean="0">
                <a:solidFill>
                  <a:srgbClr val="3B3721"/>
                </a:solidFill>
                <a:latin typeface="Comic Sans MS" pitchFamily="66" charset="0"/>
              </a:rPr>
              <a:t>III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 убедился, что татары не пройдут, </a:t>
            </a:r>
            <a:r>
              <a:rPr lang="ru-RU" sz="2600" dirty="0" err="1" smtClean="0">
                <a:solidFill>
                  <a:srgbClr val="3B3721"/>
                </a:solidFill>
                <a:latin typeface="Comic Sans MS" pitchFamily="66" charset="0"/>
              </a:rPr>
              <a:t>ре-шил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 отвести свои войска на зимние квартиры. </a:t>
            </a:r>
            <a:r>
              <a:rPr lang="ru-RU" sz="2600" dirty="0" err="1" smtClean="0">
                <a:solidFill>
                  <a:srgbClr val="3B3721"/>
                </a:solidFill>
                <a:latin typeface="Comic Sans MS" pitchFamily="66" charset="0"/>
              </a:rPr>
              <a:t>Неожи-данно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Comic Sans MS" pitchFamily="66" charset="0"/>
              </a:rPr>
              <a:t>татары обратились в бегство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, решив, что если Русь отдаёт им берег, значит хочет с ними биться.</a:t>
            </a:r>
            <a:endParaRPr lang="ru-RU" sz="2600" dirty="0">
              <a:solidFill>
                <a:srgbClr val="3B3721"/>
              </a:solidFill>
              <a:latin typeface="Comic Sans MS" pitchFamily="66" charset="0"/>
            </a:endParaRPr>
          </a:p>
        </p:txBody>
      </p:sp>
      <p:pic>
        <p:nvPicPr>
          <p:cNvPr id="9" name="Содержимое 8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5769"/>
          <a:stretch>
            <a:fillRect/>
          </a:stretch>
        </p:blipFill>
        <p:spPr>
          <a:xfrm>
            <a:off x="971600" y="188640"/>
            <a:ext cx="7235997" cy="374441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5272608"/>
            <a:ext cx="8291264" cy="161277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Этот день –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11 ноября 1480 года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– принято считать днём освобождения Руси от монголо-татарского ига.</a:t>
            </a:r>
            <a:endParaRPr lang="ru-RU" dirty="0">
              <a:solidFill>
                <a:srgbClr val="3B3721"/>
              </a:solidFill>
              <a:latin typeface="Comic Sans MS" pitchFamily="66" charset="0"/>
            </a:endParaRPr>
          </a:p>
        </p:txBody>
      </p:sp>
      <p:pic>
        <p:nvPicPr>
          <p:cNvPr id="9" name="Содержимое 8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7236804" cy="482453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 Работа по учебнику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Содержимое 4" descr="Рисунок1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988840"/>
            <a:ext cx="2240500" cy="2952328"/>
          </a:xfrm>
          <a:prstGeom prst="rect">
            <a:avLst/>
          </a:prstGeom>
          <a:ln w="28575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43808" y="1628800"/>
            <a:ext cx="5688632" cy="3960440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Прочитайте текст </a:t>
            </a:r>
            <a:endParaRPr lang="ru-RU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«Путешествие 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в древнюю Москву»</a:t>
            </a: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  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на с.75-78 учебника. </a:t>
            </a:r>
            <a:endParaRPr lang="ru-RU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marL="514350" indent="-514350" algn="ctr">
              <a:buNone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 algn="ctr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Какие изменения 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 облике Кремля 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произошли при Иване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III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ru-RU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216024" y="3933056"/>
            <a:ext cx="9252520" cy="2736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 конце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XV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века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началась перестройка Кремля.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Были возведены  новые стены из красного   кирпича и башни.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Башни располагались одна от другой на расстоянии ружейного выстрела. Вокруг стен были выкопаны рвы, соединённые с Москвой-рекой и рекой Неглинкой.</a:t>
            </a:r>
            <a:endParaRPr lang="ru-RU" dirty="0">
              <a:solidFill>
                <a:srgbClr val="3B372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1034" y="5949280"/>
            <a:ext cx="263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B3721"/>
                </a:solidFill>
              </a:rPr>
              <a:t>ʹ</a:t>
            </a:r>
            <a:endParaRPr lang="ru-RU" sz="2800" b="1" dirty="0">
              <a:solidFill>
                <a:srgbClr val="3B3721"/>
              </a:solidFill>
            </a:endParaRPr>
          </a:p>
        </p:txBody>
      </p:sp>
      <p:pic>
        <p:nvPicPr>
          <p:cNvPr id="8" name="Содержимое 7" descr="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3640"/>
          <a:stretch>
            <a:fillRect/>
          </a:stretch>
        </p:blipFill>
        <p:spPr>
          <a:xfrm>
            <a:off x="971600" y="188640"/>
            <a:ext cx="7223094" cy="3888432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163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Работа по учебнику</vt:lpstr>
      <vt:lpstr>Слайд 9</vt:lpstr>
      <vt:lpstr>Слайд 10</vt:lpstr>
      <vt:lpstr>Слайд 11</vt:lpstr>
      <vt:lpstr>Слайд 12</vt:lpstr>
      <vt:lpstr>Слайд 13</vt:lpstr>
      <vt:lpstr>Слайд 14</vt:lpstr>
      <vt:lpstr>  Работа по учебнику</vt:lpstr>
      <vt:lpstr>Слайд 16</vt:lpstr>
      <vt:lpstr>Подведём итоги:</vt:lpstr>
      <vt:lpstr>Источники:</vt:lpstr>
      <vt:lpstr>Слайд 19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Oksana</cp:lastModifiedBy>
  <cp:revision>30</cp:revision>
  <dcterms:created xsi:type="dcterms:W3CDTF">2012-12-29T06:59:40Z</dcterms:created>
  <dcterms:modified xsi:type="dcterms:W3CDTF">2012-12-29T11:34:34Z</dcterms:modified>
</cp:coreProperties>
</file>