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8" r:id="rId4"/>
    <p:sldId id="259" r:id="rId5"/>
    <p:sldId id="260" r:id="rId6"/>
    <p:sldId id="261" r:id="rId7"/>
    <p:sldId id="257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6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D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84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620" y="2184400"/>
            <a:ext cx="7772400" cy="1819411"/>
          </a:xfrm>
          <a:noFill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none"/>
        </p:style>
        <p:txBody>
          <a:bodyPr anchor="b">
            <a:noAutofit/>
          </a:bodyPr>
          <a:lstStyle>
            <a:lvl1pPr algn="ctr">
              <a:defRPr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38B5E-DAB4-40BF-B233-381A8334A630}" type="datetimeFigureOut">
              <a:rPr lang="ru-RU"/>
              <a:pPr>
                <a:defRPr/>
              </a:pPr>
              <a:t>14.02.2015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60EF5-85A1-4A04-972E-F99C2496BC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9140F-CA85-481F-883E-C013BD3E9305}" type="datetimeFigureOut">
              <a:rPr lang="ru-RU"/>
              <a:pPr>
                <a:defRPr/>
              </a:pPr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C0A99-161D-4182-A6B3-F8EA9F6BF7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E04A1-6D2A-4CA0-AE67-873695A2CC2B}" type="datetimeFigureOut">
              <a:rPr lang="ru-RU"/>
              <a:pPr>
                <a:defRPr/>
              </a:pPr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07466-039D-4DF0-839D-0BC2C7A99B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B13F2-82BC-4899-A030-A01B686E9942}" type="datetimeFigureOut">
              <a:rPr lang="ru-RU"/>
              <a:pPr>
                <a:defRPr/>
              </a:pPr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68271-5342-4F21-A1AC-DB7E5F04F1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22288"/>
            <a:ext cx="78867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47851"/>
            <a:ext cx="78867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4C2D6-27E7-409E-89C6-63F39984C570}" type="datetimeFigureOut">
              <a:rPr lang="ru-RU"/>
              <a:pPr>
                <a:defRPr/>
              </a:pPr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789EA-F8E0-4273-9A81-F01B32BF66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1092200"/>
            <a:ext cx="8154988" cy="165417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3650" y="3497264"/>
            <a:ext cx="548163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C844A-9296-4340-9088-09AF637102D7}" type="datetimeFigureOut">
              <a:rPr lang="ru-RU"/>
              <a:pPr>
                <a:defRPr/>
              </a:pPr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95262-7317-4266-A1D3-D0FCAC2EB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9016D-EC50-4FDB-8B63-B3F83E384121}" type="datetimeFigureOut">
              <a:rPr lang="ru-RU"/>
              <a:pPr>
                <a:defRPr/>
              </a:pPr>
              <a:t>14.02.2015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A64A5-4A4E-47BF-8C58-E7C4E754E1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50202-FDF3-4D1A-A2D2-DD9321AC7251}" type="datetimeFigureOut">
              <a:rPr lang="ru-RU"/>
              <a:pPr>
                <a:defRPr/>
              </a:pPr>
              <a:t>14.02.2015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634A3-75B4-4FB3-A8FC-C5075A5DBF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CC6AD-7779-47DC-9069-62F052307C61}" type="datetimeFigureOut">
              <a:rPr lang="ru-RU"/>
              <a:pPr>
                <a:defRPr/>
              </a:pPr>
              <a:t>14.02.2015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A2955-9539-400E-A5D2-04F32BAC9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99965-DD4B-4D60-A902-C1710CC2775F}" type="datetimeFigureOut">
              <a:rPr lang="ru-RU"/>
              <a:pPr>
                <a:defRPr/>
              </a:pPr>
              <a:t>14.02.2015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F5A0F-3577-4DBA-8497-517AA16593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72C28-CE31-451C-BD23-1E7B2DE3D2FB}" type="datetimeFigureOut">
              <a:rPr lang="ru-RU"/>
              <a:pPr>
                <a:defRPr/>
              </a:pPr>
              <a:t>14.02.2015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58B2A-6C45-4344-A731-B1E919F1F2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77554-F5A0-4771-AB8B-814AC6EB1C18}" type="datetimeFigureOut">
              <a:rPr lang="ru-RU"/>
              <a:pPr>
                <a:defRPr/>
              </a:pPr>
              <a:t>14.02.2015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12B53-B73D-4C1D-9E35-7F571687C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4522FE-4E5F-48E1-BA90-3FC42CDDCECF}" type="datetimeFigureOut">
              <a:rPr lang="ru-RU"/>
              <a:pPr>
                <a:defRPr/>
              </a:pPr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EEF2BB7-3D35-4CB6-89BF-02E2B84F6F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  <p:sldLayoutId id="2147483661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23.png"/><Relationship Id="rId3" Type="http://schemas.openxmlformats.org/officeDocument/2006/relationships/image" Target="../media/image13.jpeg"/><Relationship Id="rId7" Type="http://schemas.openxmlformats.org/officeDocument/2006/relationships/image" Target="../media/image17.wmf"/><Relationship Id="rId12" Type="http://schemas.openxmlformats.org/officeDocument/2006/relationships/image" Target="../media/image2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wmf"/><Relationship Id="rId11" Type="http://schemas.openxmlformats.org/officeDocument/2006/relationships/image" Target="../media/image21.jpeg"/><Relationship Id="rId5" Type="http://schemas.openxmlformats.org/officeDocument/2006/relationships/image" Target="../media/image15.jpeg"/><Relationship Id="rId10" Type="http://schemas.openxmlformats.org/officeDocument/2006/relationships/image" Target="../media/image20.png"/><Relationship Id="rId4" Type="http://schemas.openxmlformats.org/officeDocument/2006/relationships/image" Target="../media/image14.jpeg"/><Relationship Id="rId9" Type="http://schemas.openxmlformats.org/officeDocument/2006/relationships/image" Target="../media/image19.png"/><Relationship Id="rId1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allforchildren.ru/bird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WordArt 8"/>
          <p:cNvSpPr>
            <a:spLocks noChangeArrowheads="1" noChangeShapeType="1" noTextEdit="1"/>
          </p:cNvSpPr>
          <p:nvPr/>
        </p:nvSpPr>
        <p:spPr bwMode="auto">
          <a:xfrm>
            <a:off x="4943475" y="3994150"/>
            <a:ext cx="2860675" cy="145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МБОУ "СОШ № 4"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г.Меленки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учитель начальных классов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Макунина Людмила Борисовна</a:t>
            </a:r>
          </a:p>
        </p:txBody>
      </p:sp>
      <p:pic>
        <p:nvPicPr>
          <p:cNvPr id="14338" name="Picture 10" descr="1407327747_vorobi-sinic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" y="3790950"/>
            <a:ext cx="3178175" cy="233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WordArt 5"/>
          <p:cNvSpPr>
            <a:spLocks noChangeArrowheads="1" noChangeShapeType="1" noTextEdit="1"/>
          </p:cNvSpPr>
          <p:nvPr/>
        </p:nvSpPr>
        <p:spPr bwMode="auto">
          <a:xfrm>
            <a:off x="2295525" y="1006475"/>
            <a:ext cx="5067300" cy="26336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Птицы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нашего края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/>
          </p:cNvSpPr>
          <p:nvPr>
            <p:ph type="body" idx="1"/>
          </p:nvPr>
        </p:nvSpPr>
        <p:spPr>
          <a:xfrm>
            <a:off x="3589338" y="911225"/>
            <a:ext cx="5253037" cy="4776788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ru-RU" sz="1800" smtClean="0">
                <a:solidFill>
                  <a:srgbClr val="FAFD6D"/>
                </a:solidFill>
                <a:latin typeface="Arial Black" pitchFamily="34" charset="0"/>
              </a:rPr>
              <a:t>Сороку-белобоку трудно не узнать. Это птица чуть больше галки, однако совсем на нее не похожа. Хвост сороки гораздо длинней, чем туловище, ступенчатый. Кроме того, она выделяется контрастным оперением: на спине, шее и голове перья чёрного цвета с металлическим отливом, а на животе и частично на крыльях - белые. Длина тела сороки около 50 см, размах крыльев – 90 сантиметров. Самцы и самки не различаются окрасом оперения, но мужская половина больше размерами. </a:t>
            </a:r>
          </a:p>
          <a:p>
            <a:pPr>
              <a:lnSpc>
                <a:spcPct val="70000"/>
              </a:lnSpc>
            </a:pPr>
            <a:endParaRPr lang="ru-RU" sz="1800" smtClean="0">
              <a:solidFill>
                <a:srgbClr val="FAFD6D"/>
              </a:solidFill>
              <a:latin typeface="Arial Black" pitchFamily="34" charset="0"/>
            </a:endParaRPr>
          </a:p>
        </p:txBody>
      </p:sp>
      <p:pic>
        <p:nvPicPr>
          <p:cNvPr id="23554" name="Picture 4" descr="сорока"/>
          <p:cNvPicPr>
            <a:picLocks noChangeAspect="1" noChangeArrowheads="1"/>
          </p:cNvPicPr>
          <p:nvPr>
            <p:ph type="title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2000"/>
          </a:blip>
          <a:srcRect/>
          <a:stretch>
            <a:fillRect/>
          </a:stretch>
        </p:blipFill>
        <p:spPr>
          <a:xfrm>
            <a:off x="436563" y="833438"/>
            <a:ext cx="2470150" cy="3348037"/>
          </a:xfrm>
        </p:spPr>
      </p:pic>
      <p:sp>
        <p:nvSpPr>
          <p:cNvPr id="23555" name="WordArt 5"/>
          <p:cNvSpPr>
            <a:spLocks noChangeArrowheads="1" noChangeShapeType="1" noTextEdit="1"/>
          </p:cNvSpPr>
          <p:nvPr/>
        </p:nvSpPr>
        <p:spPr bwMode="auto">
          <a:xfrm>
            <a:off x="352425" y="4324350"/>
            <a:ext cx="2841625" cy="833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сорока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/>
          </p:cNvSpPr>
          <p:nvPr>
            <p:ph type="body" idx="1"/>
          </p:nvPr>
        </p:nvSpPr>
        <p:spPr>
          <a:xfrm>
            <a:off x="411163" y="531813"/>
            <a:ext cx="4797425" cy="5537200"/>
          </a:xfrm>
        </p:spPr>
        <p:txBody>
          <a:bodyPr/>
          <a:lstStyle/>
          <a:p>
            <a:pPr>
              <a:lnSpc>
                <a:spcPct val="70000"/>
              </a:lnSpc>
              <a:buFont typeface="Arial" charset="0"/>
              <a:buNone/>
            </a:pPr>
            <a:endParaRPr lang="ru-RU" sz="1800" smtClean="0">
              <a:solidFill>
                <a:schemeClr val="tx1"/>
              </a:solidFill>
            </a:endParaRPr>
          </a:p>
          <a:p>
            <a:pPr>
              <a:lnSpc>
                <a:spcPct val="70000"/>
              </a:lnSpc>
            </a:pPr>
            <a:r>
              <a:rPr lang="ru-RU" sz="1800" smtClean="0">
                <a:solidFill>
                  <a:srgbClr val="FAFD6D"/>
                </a:solidFill>
                <a:latin typeface="Arial Black" pitchFamily="34" charset="0"/>
              </a:rPr>
              <a:t>Глухарь очень красив. Издалека он кажется черным. Но на самом деле оперение у него темно - бурое, а брюшко светлое, с черными крапинками. Клюв у глухаря светлый, а "брови" красные. Перья под носом растут так, что их можно принять за маленькую бородку. Глухарей можно увидеть сидящими на деревьях. Но они часто спускаются на землю, где ходят быстрой, но неуклюжей походкой. А взлетают в воздух тяжело, громко хлопая крыльями. Долго и высоко летать глухари не любят - трудно поднять в воздух такое крепкое тело! Зимой глухари ночуют в снегу! Упадут с дерева в сугроб, вытопчут под снегом норку и спят сладким сном. Под снегом им тепло. И если снаружи бушует метель, глухари целыми днями остаются в этой снежной "спаленке".</a:t>
            </a:r>
          </a:p>
        </p:txBody>
      </p:sp>
      <p:pic>
        <p:nvPicPr>
          <p:cNvPr id="24578" name="Picture 5" descr="Обыкновенный глухарь, белоклювый глухарь (Tetrao urogallus) фото, шипение голос глухаря токование ток, размножение глухаря, мес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07050" y="1312863"/>
            <a:ext cx="276225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WordArt 6"/>
          <p:cNvSpPr>
            <a:spLocks noChangeArrowheads="1" noChangeShapeType="1" noTextEdit="1"/>
          </p:cNvSpPr>
          <p:nvPr/>
        </p:nvSpPr>
        <p:spPr bwMode="auto">
          <a:xfrm>
            <a:off x="5646738" y="4476750"/>
            <a:ext cx="2987675" cy="896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глухарь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5602" name="Picture 5" descr="кар карыч1 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300" y="3910013"/>
            <a:ext cx="248126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AutoShape 7"/>
          <p:cNvSpPr>
            <a:spLocks noChangeArrowheads="1"/>
          </p:cNvSpPr>
          <p:nvPr/>
        </p:nvSpPr>
        <p:spPr bwMode="auto">
          <a:xfrm>
            <a:off x="890588" y="760413"/>
            <a:ext cx="4146550" cy="2373312"/>
          </a:xfrm>
          <a:prstGeom prst="cloudCallout">
            <a:avLst>
              <a:gd name="adj1" fmla="val -41116"/>
              <a:gd name="adj2" fmla="val 7414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FF"/>
                </a:solidFill>
              </a:rPr>
              <a:t>Подумайте и угадайте, какую зимующую птицу я задумал по первым звукам этих слов:</a:t>
            </a:r>
          </a:p>
          <a:p>
            <a:pPr algn="ctr"/>
            <a:endParaRPr lang="ru-RU"/>
          </a:p>
        </p:txBody>
      </p:sp>
      <p:pic>
        <p:nvPicPr>
          <p:cNvPr id="25604" name="Рисунок 16"/>
          <p:cNvPicPr>
            <a:picLocks noChangeAspect="1" noChangeArrowheads="1"/>
          </p:cNvPicPr>
          <p:nvPr/>
        </p:nvPicPr>
        <p:blipFill>
          <a:blip r:embed="rId3"/>
          <a:srcRect r="20" b="-44"/>
          <a:stretch>
            <a:fillRect/>
          </a:stretch>
        </p:blipFill>
        <p:spPr bwMode="auto">
          <a:xfrm>
            <a:off x="2947988" y="3211513"/>
            <a:ext cx="12192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Рисунок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25925" y="3200400"/>
            <a:ext cx="9890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Рисунок 58" descr="рак"/>
          <p:cNvPicPr>
            <a:picLocks noChangeAspect="1" noChangeArrowheads="1"/>
          </p:cNvPicPr>
          <p:nvPr/>
        </p:nvPicPr>
        <p:blipFill>
          <a:blip r:embed="rId5">
            <a:lum contrast="30000"/>
          </a:blip>
          <a:srcRect b="27"/>
          <a:stretch>
            <a:fillRect/>
          </a:stretch>
        </p:blipFill>
        <p:spPr bwMode="auto">
          <a:xfrm>
            <a:off x="5259388" y="3211513"/>
            <a:ext cx="849312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Рисунок 22" descr="MCj0346897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92838" y="3713163"/>
            <a:ext cx="5905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Рисунок 22" descr="MCj0346897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91250" y="3101975"/>
            <a:ext cx="5905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9" name="Рисунок 5" descr="D:\Библиотека графики\Утварь цветная\HH00845_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46900" y="3222625"/>
            <a:ext cx="69373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0" name="Рисунок 1" descr="D:\Ксюша\инет\ПРЕЗЕНТАЦИИ\БУКВЫ ЧТЕНИЕ\АЛФАВИТ буква - рисунок\Развивающие карточки АЗБУКА\Фрукты и ягоды\[а] арбуз.JPG"/>
          <p:cNvPicPr>
            <a:picLocks noChangeAspect="1" noChangeArrowheads="1"/>
          </p:cNvPicPr>
          <p:nvPr/>
        </p:nvPicPr>
        <p:blipFill>
          <a:blip r:embed="rId8"/>
          <a:srcRect r="-46" b="-29"/>
          <a:stretch>
            <a:fillRect/>
          </a:stretch>
        </p:blipFill>
        <p:spPr bwMode="auto">
          <a:xfrm>
            <a:off x="7726363" y="3222625"/>
            <a:ext cx="769937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1" name="Рисунок 11" descr="D:\Каталог картинок\С\ANIM1376 G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92438" y="4311650"/>
            <a:ext cx="750887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2" name="Рисунок 24" descr="D:\Каталог картинок\О\1DONKEY G 1.gif"/>
          <p:cNvPicPr>
            <a:picLocks noChangeAspect="1" noChangeArrowheads="1"/>
          </p:cNvPicPr>
          <p:nvPr/>
        </p:nvPicPr>
        <p:blipFill>
          <a:blip r:embed="rId10"/>
          <a:srcRect b="143"/>
          <a:stretch>
            <a:fillRect/>
          </a:stretch>
        </p:blipFill>
        <p:spPr bwMode="auto">
          <a:xfrm>
            <a:off x="3832225" y="4135438"/>
            <a:ext cx="985838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3" name="Рисунок 26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854575" y="4419600"/>
            <a:ext cx="98425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4" name="Рисунок 32" descr="D:\Каталог картинок\О\BRACELET п.gif"/>
          <p:cNvPicPr>
            <a:picLocks noChangeAspect="1" noChangeArrowheads="1"/>
          </p:cNvPicPr>
          <p:nvPr/>
        </p:nvPicPr>
        <p:blipFill>
          <a:blip r:embed="rId12"/>
          <a:srcRect b="-165"/>
          <a:stretch>
            <a:fillRect/>
          </a:stretch>
        </p:blipFill>
        <p:spPr bwMode="auto">
          <a:xfrm>
            <a:off x="5910263" y="4430713"/>
            <a:ext cx="10668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5" name="Рисунок 28" descr="farm0007 G"/>
          <p:cNvPicPr>
            <a:picLocks noChangeAspect="1" noChangeArrowheads="1"/>
          </p:cNvPicPr>
          <p:nvPr/>
        </p:nvPicPr>
        <p:blipFill>
          <a:blip r:embed="rId13"/>
          <a:srcRect b="-35"/>
          <a:stretch>
            <a:fillRect/>
          </a:stretch>
        </p:blipFill>
        <p:spPr bwMode="auto">
          <a:xfrm>
            <a:off x="7053263" y="4300538"/>
            <a:ext cx="7683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6" name="Рисунок 1" descr="D:\Ксюша\инет\ПРЕЗЕНТАЦИИ\БУКВЫ ЧТЕНИЕ\АЛФАВИТ буква - рисунок\Развивающие карточки АЗБУКА\Фрукты и ягоды\[а] апельсин.JPG"/>
          <p:cNvPicPr>
            <a:picLocks noChangeAspect="1" noChangeArrowheads="1"/>
          </p:cNvPicPr>
          <p:nvPr/>
        </p:nvPicPr>
        <p:blipFill>
          <a:blip r:embed="rId14"/>
          <a:srcRect r="31" b="-26"/>
          <a:stretch>
            <a:fillRect/>
          </a:stretch>
        </p:blipFill>
        <p:spPr bwMode="auto">
          <a:xfrm>
            <a:off x="7859713" y="4403725"/>
            <a:ext cx="860425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/>
          </p:cNvSpPr>
          <p:nvPr>
            <p:ph type="body" idx="1"/>
          </p:nvPr>
        </p:nvSpPr>
        <p:spPr>
          <a:xfrm>
            <a:off x="4743450" y="3011488"/>
            <a:ext cx="4164013" cy="2674937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i="1" smtClean="0">
                <a:solidFill>
                  <a:srgbClr val="0000FF"/>
                </a:solidFill>
              </a:rPr>
              <a:t>Про что можно сказать: </a:t>
            </a:r>
            <a:endParaRPr lang="ru-RU" sz="2000" smtClean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solidFill>
                  <a:srgbClr val="0000FF"/>
                </a:solidFill>
              </a:rPr>
              <a:t>воробьиный...	   (хвостик, клюв...),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solidFill>
                  <a:srgbClr val="0000FF"/>
                </a:solidFill>
              </a:rPr>
              <a:t>воробьиная...         (спинка, грудка, песенка...),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solidFill>
                  <a:srgbClr val="0000FF"/>
                </a:solidFill>
              </a:rPr>
              <a:t>воробьиное...         (крыло, перо, гнездо...),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solidFill>
                  <a:srgbClr val="0000FF"/>
                </a:solidFill>
              </a:rPr>
              <a:t>воробьиные ...        (глазки, крылья, птенцы...)?</a:t>
            </a:r>
          </a:p>
          <a:p>
            <a:pPr>
              <a:lnSpc>
                <a:spcPct val="80000"/>
              </a:lnSpc>
            </a:pPr>
            <a:endParaRPr lang="ru-RU" smtClean="0">
              <a:solidFill>
                <a:schemeClr val="tx1"/>
              </a:solidFill>
            </a:endParaRPr>
          </a:p>
        </p:txBody>
      </p:sp>
      <p:pic>
        <p:nvPicPr>
          <p:cNvPr id="26626" name="Picture 4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5605463" y="854075"/>
            <a:ext cx="3054350" cy="2032000"/>
          </a:xfrm>
        </p:spPr>
      </p:pic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522288" y="814388"/>
            <a:ext cx="3624262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00FF"/>
                </a:solidFill>
              </a:rPr>
              <a:t>Послушай и повтори скороговорку. Четко произноси звук «р».</a:t>
            </a:r>
            <a:endParaRPr lang="ru-RU" sz="2400" b="1">
              <a:solidFill>
                <a:srgbClr val="0000FF"/>
              </a:solidFill>
            </a:endParaRPr>
          </a:p>
          <a:p>
            <a:r>
              <a:rPr lang="ru-RU" sz="2400" b="1">
                <a:solidFill>
                  <a:srgbClr val="0000FF"/>
                </a:solidFill>
              </a:rPr>
              <a:t>      Расхрабрился воробей. </a:t>
            </a:r>
          </a:p>
          <a:p>
            <a:r>
              <a:rPr lang="ru-RU" sz="2400" b="1">
                <a:solidFill>
                  <a:srgbClr val="0000FF"/>
                </a:solidFill>
              </a:rPr>
              <a:t>      Прыгнул в мартовский ручей. </a:t>
            </a:r>
          </a:p>
          <a:p>
            <a:r>
              <a:rPr lang="ru-RU" sz="2400" b="1">
                <a:solidFill>
                  <a:srgbClr val="0000FF"/>
                </a:solidFill>
              </a:rPr>
              <a:t>      А теперь на бревнышке </a:t>
            </a:r>
          </a:p>
          <a:p>
            <a:r>
              <a:rPr lang="ru-RU" sz="2400" b="1">
                <a:solidFill>
                  <a:srgbClr val="0000FF"/>
                </a:solidFill>
              </a:rPr>
              <a:t>      Сушит свои перышки.</a:t>
            </a:r>
            <a:endParaRPr lang="ru-RU" sz="2400" b="1" i="1">
              <a:solidFill>
                <a:srgbClr val="0000FF"/>
              </a:solidFill>
            </a:endParaRPr>
          </a:p>
          <a:p>
            <a:r>
              <a:rPr lang="ru-RU" sz="2400" b="1" i="1">
                <a:solidFill>
                  <a:srgbClr val="0000FF"/>
                </a:solidFill>
              </a:rPr>
              <a:t>      В каких словах этой скороговорки слышится звук «р»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/>
          </p:cNvSpPr>
          <p:nvPr>
            <p:ph type="body" idx="1"/>
          </p:nvPr>
        </p:nvSpPr>
        <p:spPr>
          <a:xfrm>
            <a:off x="552450" y="1116013"/>
            <a:ext cx="3424238" cy="4351337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i="1" smtClean="0">
                <a:solidFill>
                  <a:srgbClr val="0000FF"/>
                </a:solidFill>
              </a:rPr>
              <a:t>Послушай и повтори скороговорку. Четко произноси звуки «р» и «рь».</a:t>
            </a:r>
            <a:endParaRPr lang="ru-RU" b="1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b="1" smtClean="0">
                <a:solidFill>
                  <a:srgbClr val="0000FF"/>
                </a:solidFill>
              </a:rPr>
              <a:t>Прилетела к нам сорока.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b="1" smtClean="0">
                <a:solidFill>
                  <a:srgbClr val="0000FF"/>
                </a:solidFill>
              </a:rPr>
              <a:t>У нее два белых бока.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b="1" smtClean="0">
                <a:solidFill>
                  <a:srgbClr val="0000FF"/>
                </a:solidFill>
              </a:rPr>
              <a:t>Черный хвостик и спина.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b="1" smtClean="0">
                <a:solidFill>
                  <a:srgbClr val="0000FF"/>
                </a:solidFill>
              </a:rPr>
              <a:t>Голова и та черна.</a:t>
            </a:r>
          </a:p>
          <a:p>
            <a:pPr>
              <a:lnSpc>
                <a:spcPct val="80000"/>
              </a:lnSpc>
            </a:pPr>
            <a:endParaRPr lang="ru-RU" b="1" smtClean="0">
              <a:solidFill>
                <a:schemeClr val="tx1"/>
              </a:solidFill>
            </a:endParaRPr>
          </a:p>
        </p:txBody>
      </p:sp>
      <p:pic>
        <p:nvPicPr>
          <p:cNvPr id="27650" name="Picture 4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5843588" y="735013"/>
            <a:ext cx="2941637" cy="1965325"/>
          </a:xfrm>
        </p:spPr>
      </p:pic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4929188" y="3144838"/>
            <a:ext cx="38766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solidFill>
                  <a:srgbClr val="0000FF"/>
                </a:solidFill>
              </a:rPr>
              <a:t>Подбери слово по образцу:</a:t>
            </a:r>
          </a:p>
          <a:p>
            <a:r>
              <a:rPr lang="ru-RU">
                <a:solidFill>
                  <a:srgbClr val="0000FF"/>
                </a:solidFill>
              </a:rPr>
              <a:t>одна сорока —много сорок, </a:t>
            </a:r>
          </a:p>
          <a:p>
            <a:r>
              <a:rPr lang="ru-RU">
                <a:solidFill>
                  <a:srgbClr val="0000FF"/>
                </a:solidFill>
              </a:rPr>
              <a:t>одно крыло —много ... </a:t>
            </a:r>
          </a:p>
          <a:p>
            <a:r>
              <a:rPr lang="ru-RU">
                <a:solidFill>
                  <a:srgbClr val="0000FF"/>
                </a:solidFill>
              </a:rPr>
              <a:t>одно гнездо —много ... </a:t>
            </a:r>
          </a:p>
          <a:p>
            <a:r>
              <a:rPr lang="ru-RU">
                <a:solidFill>
                  <a:srgbClr val="0000FF"/>
                </a:solidFill>
              </a:rPr>
              <a:t>одно яйцо —много ... </a:t>
            </a:r>
          </a:p>
          <a:p>
            <a:r>
              <a:rPr lang="ru-RU">
                <a:solidFill>
                  <a:srgbClr val="0000FF"/>
                </a:solidFill>
              </a:rPr>
              <a:t>один птенец —много ... </a:t>
            </a:r>
          </a:p>
          <a:p>
            <a:r>
              <a:rPr lang="ru-RU">
                <a:solidFill>
                  <a:srgbClr val="0000FF"/>
                </a:solidFill>
              </a:rPr>
              <a:t>одно перо —много ... </a:t>
            </a:r>
          </a:p>
          <a:p>
            <a:r>
              <a:rPr lang="ru-RU">
                <a:solidFill>
                  <a:srgbClr val="0000FF"/>
                </a:solidFill>
              </a:rPr>
              <a:t>один клюв    —много 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/>
          </p:cNvSpPr>
          <p:nvPr>
            <p:ph type="body" idx="1"/>
          </p:nvPr>
        </p:nvSpPr>
        <p:spPr>
          <a:xfrm>
            <a:off x="574675" y="803275"/>
            <a:ext cx="3336925" cy="4351338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i="1" smtClean="0">
                <a:solidFill>
                  <a:srgbClr val="0000FF"/>
                </a:solidFill>
              </a:rPr>
              <a:t>Послушай и повтори скороговорку. Четко произноси звуки «р» и «рь».</a:t>
            </a:r>
            <a:endParaRPr lang="ru-RU" sz="2400" b="1" smtClean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0000FF"/>
                </a:solidFill>
              </a:rPr>
              <a:t>    В парке драка средь ворон.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0000FF"/>
                </a:solidFill>
              </a:rPr>
              <a:t>    В драке нанесен урон: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0000FF"/>
                </a:solidFill>
              </a:rPr>
              <a:t>    Ровно тридцать три пера.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0000FF"/>
                </a:solidFill>
              </a:rPr>
              <a:t>    Драка длилась до утра.</a:t>
            </a:r>
          </a:p>
          <a:p>
            <a:pPr>
              <a:lnSpc>
                <a:spcPct val="80000"/>
              </a:lnSpc>
            </a:pPr>
            <a:endParaRPr lang="ru-RU" b="1" smtClean="0">
              <a:solidFill>
                <a:schemeClr val="tx1"/>
              </a:solidFill>
            </a:endParaRPr>
          </a:p>
        </p:txBody>
      </p:sp>
      <p:pic>
        <p:nvPicPr>
          <p:cNvPr id="28674" name="Picture 4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6491288" y="582613"/>
            <a:ext cx="2393950" cy="1771650"/>
          </a:xfrm>
        </p:spPr>
      </p:pic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5041900" y="2613025"/>
            <a:ext cx="33845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solidFill>
                  <a:srgbClr val="0000FF"/>
                </a:solidFill>
              </a:rPr>
              <a:t>Подумай, как сказать правильно.</a:t>
            </a:r>
            <a:endParaRPr lang="ru-RU">
              <a:solidFill>
                <a:srgbClr val="0000FF"/>
              </a:solidFill>
            </a:endParaRPr>
          </a:p>
          <a:p>
            <a:r>
              <a:rPr lang="ru-RU">
                <a:solidFill>
                  <a:srgbClr val="0000FF"/>
                </a:solidFill>
              </a:rPr>
              <a:t>У вороны — клюв. </a:t>
            </a:r>
          </a:p>
          <a:p>
            <a:r>
              <a:rPr lang="ru-RU">
                <a:solidFill>
                  <a:srgbClr val="0000FF"/>
                </a:solidFill>
              </a:rPr>
              <a:t>А у вороненка —   </a:t>
            </a:r>
            <a:r>
              <a:rPr lang="ru-RU" i="1">
                <a:solidFill>
                  <a:srgbClr val="0000FF"/>
                </a:solidFill>
              </a:rPr>
              <a:t>клювик.</a:t>
            </a:r>
            <a:endParaRPr lang="ru-RU">
              <a:solidFill>
                <a:srgbClr val="0000FF"/>
              </a:solidFill>
            </a:endParaRPr>
          </a:p>
          <a:p>
            <a:r>
              <a:rPr lang="ru-RU">
                <a:solidFill>
                  <a:srgbClr val="0000FF"/>
                </a:solidFill>
              </a:rPr>
              <a:t>У вороны — хвост. </a:t>
            </a:r>
          </a:p>
          <a:p>
            <a:r>
              <a:rPr lang="ru-RU">
                <a:solidFill>
                  <a:srgbClr val="0000FF"/>
                </a:solidFill>
              </a:rPr>
              <a:t>А у вороненка —</a:t>
            </a:r>
          </a:p>
          <a:p>
            <a:r>
              <a:rPr lang="ru-RU">
                <a:solidFill>
                  <a:srgbClr val="0000FF"/>
                </a:solidFill>
              </a:rPr>
              <a:t>У вороны — крыло. </a:t>
            </a:r>
          </a:p>
          <a:p>
            <a:r>
              <a:rPr lang="ru-RU">
                <a:solidFill>
                  <a:srgbClr val="0000FF"/>
                </a:solidFill>
              </a:rPr>
              <a:t>А у вороненка —</a:t>
            </a:r>
          </a:p>
          <a:p>
            <a:r>
              <a:rPr lang="ru-RU">
                <a:solidFill>
                  <a:srgbClr val="0000FF"/>
                </a:solidFill>
              </a:rPr>
              <a:t>У вороны — перо. </a:t>
            </a:r>
          </a:p>
          <a:p>
            <a:r>
              <a:rPr lang="ru-RU">
                <a:solidFill>
                  <a:srgbClr val="0000FF"/>
                </a:solidFill>
              </a:rPr>
              <a:t>А у вороненка —</a:t>
            </a:r>
          </a:p>
          <a:p>
            <a:r>
              <a:rPr lang="ru-RU">
                <a:solidFill>
                  <a:srgbClr val="0000FF"/>
                </a:solidFill>
              </a:rPr>
              <a:t>У вороны — шея. </a:t>
            </a:r>
          </a:p>
          <a:p>
            <a:r>
              <a:rPr lang="ru-RU">
                <a:solidFill>
                  <a:srgbClr val="0000FF"/>
                </a:solidFill>
              </a:rPr>
              <a:t>А у вороненка —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/>
          </p:cNvSpPr>
          <p:nvPr>
            <p:ph type="body" idx="1"/>
          </p:nvPr>
        </p:nvSpPr>
        <p:spPr>
          <a:xfrm>
            <a:off x="400050" y="1020763"/>
            <a:ext cx="3990975" cy="35448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i="1" smtClean="0">
                <a:solidFill>
                  <a:srgbClr val="0000FF"/>
                </a:solidFill>
              </a:rPr>
              <a:t>Послушай и повтори скороговорку. Четко произноси звук «рь».</a:t>
            </a:r>
            <a:endParaRPr lang="ru-RU" b="1" smtClean="0">
              <a:solidFill>
                <a:srgbClr val="0000FF"/>
              </a:solidFill>
            </a:endParaRP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FF"/>
                </a:solidFill>
              </a:rPr>
              <a:t>Прилетели свиристели 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FF"/>
                </a:solidFill>
              </a:rPr>
              <a:t>И в саду засвиристели. 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FF"/>
                </a:solidFill>
              </a:rPr>
              <a:t>Свиристели, свиристели, 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FF"/>
                </a:solidFill>
              </a:rPr>
              <a:t>Вмиг рябины опустели</a:t>
            </a:r>
          </a:p>
        </p:txBody>
      </p:sp>
      <p:pic>
        <p:nvPicPr>
          <p:cNvPr id="29698" name="Picture 4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6707188" y="593725"/>
            <a:ext cx="2265362" cy="1717675"/>
          </a:xfrm>
        </p:spPr>
      </p:pic>
      <p:sp>
        <p:nvSpPr>
          <p:cNvPr id="29699" name="Rectangle 5"/>
          <p:cNvSpPr>
            <a:spLocks noChangeArrowheads="1"/>
          </p:cNvSpPr>
          <p:nvPr/>
        </p:nvSpPr>
        <p:spPr bwMode="auto">
          <a:xfrm>
            <a:off x="4930775" y="2716213"/>
            <a:ext cx="38639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solidFill>
                  <a:srgbClr val="0000FF"/>
                </a:solidFill>
              </a:rPr>
              <a:t>Составь предложения из слов: </a:t>
            </a:r>
            <a:endParaRPr lang="ru-RU" sz="2400">
              <a:solidFill>
                <a:srgbClr val="0000FF"/>
              </a:solidFill>
            </a:endParaRPr>
          </a:p>
          <a:p>
            <a:r>
              <a:rPr lang="ru-RU" sz="2400">
                <a:solidFill>
                  <a:srgbClr val="0000FF"/>
                </a:solidFill>
              </a:rPr>
              <a:t>     Скакать, ветки, между, свиристель.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/>
          </p:cNvSpPr>
          <p:nvPr>
            <p:ph type="body" idx="1"/>
          </p:nvPr>
        </p:nvSpPr>
        <p:spPr>
          <a:xfrm>
            <a:off x="487363" y="933450"/>
            <a:ext cx="4186237" cy="43513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i="1" smtClean="0">
                <a:solidFill>
                  <a:srgbClr val="0000FF"/>
                </a:solidFill>
              </a:rPr>
              <a:t>Послушай и повтори скороговорку. Четко произноси звук «рь».</a:t>
            </a:r>
            <a:endParaRPr lang="ru-RU" b="1" smtClean="0">
              <a:solidFill>
                <a:srgbClr val="0000FF"/>
              </a:solidFill>
            </a:endParaRP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FF"/>
                </a:solidFill>
              </a:rPr>
              <a:t>От зари и до зари 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FF"/>
                </a:solidFill>
              </a:rPr>
              <a:t>На рябине снегири. 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FF"/>
                </a:solidFill>
              </a:rPr>
              <a:t>Снегири уселись в ряд. 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FF"/>
                </a:solidFill>
              </a:rPr>
              <a:t>И рябину теребят.</a:t>
            </a:r>
          </a:p>
          <a:p>
            <a:endParaRPr lang="ru-RU" b="1" smtClean="0">
              <a:solidFill>
                <a:schemeClr val="tx1"/>
              </a:solidFill>
            </a:endParaRPr>
          </a:p>
        </p:txBody>
      </p:sp>
      <p:pic>
        <p:nvPicPr>
          <p:cNvPr id="30722" name="Picture 4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5803900" y="638175"/>
            <a:ext cx="3163888" cy="1989138"/>
          </a:xfrm>
        </p:spPr>
      </p:pic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5181600" y="3100388"/>
            <a:ext cx="3776663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i="1">
                <a:solidFill>
                  <a:srgbClr val="0000FF"/>
                </a:solidFill>
              </a:rPr>
              <a:t>Почему снегиря называют «красногрудым»? А как можно назвать птицу, у которой:</a:t>
            </a:r>
            <a:endParaRPr lang="ru-RU" sz="2000">
              <a:solidFill>
                <a:srgbClr val="0000FF"/>
              </a:solidFill>
            </a:endParaRPr>
          </a:p>
          <a:p>
            <a:r>
              <a:rPr lang="ru-RU" sz="2000">
                <a:solidFill>
                  <a:srgbClr val="0000FF"/>
                </a:solidFill>
              </a:rPr>
              <a:t>короткий хвост —      короткохвостая</a:t>
            </a:r>
          </a:p>
          <a:p>
            <a:r>
              <a:rPr lang="ru-RU" sz="2000">
                <a:solidFill>
                  <a:srgbClr val="0000FF"/>
                </a:solidFill>
              </a:rPr>
              <a:t>чёрные глаза — </a:t>
            </a:r>
          </a:p>
          <a:p>
            <a:r>
              <a:rPr lang="ru-RU" sz="2000">
                <a:solidFill>
                  <a:srgbClr val="0000FF"/>
                </a:solidFill>
              </a:rPr>
              <a:t>розовые щёки — </a:t>
            </a:r>
          </a:p>
          <a:p>
            <a:r>
              <a:rPr lang="ru-RU" sz="2000">
                <a:solidFill>
                  <a:srgbClr val="0000FF"/>
                </a:solidFill>
              </a:rPr>
              <a:t>кривые лапы — </a:t>
            </a:r>
          </a:p>
          <a:p>
            <a:r>
              <a:rPr lang="ru-RU" sz="2000">
                <a:solidFill>
                  <a:srgbClr val="0000FF"/>
                </a:solidFill>
              </a:rPr>
              <a:t>желтые крылья —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1347788" y="1344613"/>
            <a:ext cx="6884987" cy="574675"/>
          </a:xfrm>
        </p:spPr>
        <p:txBody>
          <a:bodyPr/>
          <a:lstStyle/>
          <a:p>
            <a:r>
              <a:rPr lang="ru-RU" sz="2000" i="1" smtClean="0">
                <a:solidFill>
                  <a:schemeClr val="tx2"/>
                </a:solidFill>
              </a:rPr>
              <a:t>(по величине, месту обитания, способу добывания пищи):</a:t>
            </a:r>
            <a:r>
              <a:rPr lang="ru-RU" sz="2000" smtClean="0">
                <a:solidFill>
                  <a:schemeClr val="tx2"/>
                </a:solidFill>
              </a:rPr>
              <a:t/>
            </a:r>
            <a:br>
              <a:rPr lang="ru-RU" sz="2000" smtClean="0">
                <a:solidFill>
                  <a:schemeClr val="tx2"/>
                </a:solidFill>
              </a:rPr>
            </a:br>
            <a:endParaRPr lang="ru-RU" sz="2000" smtClean="0">
              <a:solidFill>
                <a:schemeClr val="tx2"/>
              </a:solidFill>
            </a:endParaRPr>
          </a:p>
        </p:txBody>
      </p:sp>
      <p:pic>
        <p:nvPicPr>
          <p:cNvPr id="3174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2413" y="1881188"/>
            <a:ext cx="6650037" cy="3543300"/>
          </a:xfrm>
        </p:spPr>
      </p:pic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1370013" y="700088"/>
            <a:ext cx="6567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00FF"/>
                </a:solidFill>
              </a:rPr>
              <a:t>Найди лишнюю птицу в каждом ряду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4"/>
          <p:cNvSpPr>
            <a:spLocks noChangeArrowheads="1"/>
          </p:cNvSpPr>
          <p:nvPr/>
        </p:nvSpPr>
        <p:spPr bwMode="auto">
          <a:xfrm>
            <a:off x="1227138" y="2179638"/>
            <a:ext cx="6472237" cy="366712"/>
          </a:xfrm>
          <a:prstGeom prst="rect">
            <a:avLst/>
          </a:prstGeom>
          <a:solidFill>
            <a:srgbClr val="FAFD6D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  <a:hlinkClick r:id="rId2"/>
              </a:rPr>
              <a:t>http://allforchildren.ru/birds/</a:t>
            </a:r>
            <a:r>
              <a:rPr lang="en-US">
                <a:solidFill>
                  <a:schemeClr val="tx2"/>
                </a:solidFill>
              </a:rPr>
              <a:t> - </a:t>
            </a:r>
            <a:r>
              <a:rPr lang="ru-RU">
                <a:solidFill>
                  <a:schemeClr val="tx2"/>
                </a:solidFill>
              </a:rPr>
              <a:t>сведения о птицах и иллюстрации</a:t>
            </a:r>
          </a:p>
        </p:txBody>
      </p:sp>
      <p:sp>
        <p:nvSpPr>
          <p:cNvPr id="32770" name="WordArt 5"/>
          <p:cNvSpPr>
            <a:spLocks noChangeArrowheads="1" noChangeShapeType="1" noTextEdit="1"/>
          </p:cNvSpPr>
          <p:nvPr/>
        </p:nvSpPr>
        <p:spPr bwMode="auto">
          <a:xfrm>
            <a:off x="1125538" y="1309688"/>
            <a:ext cx="63246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/>
              </a:rPr>
              <a:t>Источники информации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/>
          </p:cNvSpPr>
          <p:nvPr>
            <p:ph type="title" idx="4294967295"/>
          </p:nvPr>
        </p:nvSpPr>
        <p:spPr>
          <a:xfrm>
            <a:off x="541338" y="2597150"/>
            <a:ext cx="7886700" cy="1325563"/>
          </a:xfrm>
        </p:spPr>
        <p:txBody>
          <a:bodyPr/>
          <a:lstStyle/>
          <a:p>
            <a:r>
              <a:rPr lang="ru-RU" sz="2400" smtClean="0">
                <a:solidFill>
                  <a:srgbClr val="FAFD6D"/>
                </a:solidFill>
                <a:latin typeface="Arial Black" pitchFamily="34" charset="0"/>
              </a:rPr>
              <a:t>Высыплю в кормушку старый хлеб да кашу.</a:t>
            </a:r>
            <a:br>
              <a:rPr lang="ru-RU" sz="2400" smtClean="0">
                <a:solidFill>
                  <a:srgbClr val="FAFD6D"/>
                </a:solidFill>
                <a:latin typeface="Arial Black" pitchFamily="34" charset="0"/>
              </a:rPr>
            </a:br>
            <a:r>
              <a:rPr lang="ru-RU" sz="2400" smtClean="0">
                <a:solidFill>
                  <a:srgbClr val="FAFD6D"/>
                </a:solidFill>
                <a:latin typeface="Arial Black" pitchFamily="34" charset="0"/>
              </a:rPr>
              <a:t>Сорок воробьёв и пять синиц</a:t>
            </a:r>
            <a:br>
              <a:rPr lang="ru-RU" sz="2400" smtClean="0">
                <a:solidFill>
                  <a:srgbClr val="FAFD6D"/>
                </a:solidFill>
                <a:latin typeface="Arial Black" pitchFamily="34" charset="0"/>
              </a:rPr>
            </a:br>
            <a:r>
              <a:rPr lang="ru-RU" sz="2400" smtClean="0">
                <a:solidFill>
                  <a:srgbClr val="FAFD6D"/>
                </a:solidFill>
                <a:latin typeface="Arial Black" pitchFamily="34" charset="0"/>
              </a:rPr>
              <a:t>посреди зимы опять докажут,</a:t>
            </a:r>
            <a:br>
              <a:rPr lang="ru-RU" sz="2400" smtClean="0">
                <a:solidFill>
                  <a:srgbClr val="FAFD6D"/>
                </a:solidFill>
                <a:latin typeface="Arial Black" pitchFamily="34" charset="0"/>
              </a:rPr>
            </a:br>
            <a:r>
              <a:rPr lang="ru-RU" sz="2400" smtClean="0">
                <a:solidFill>
                  <a:srgbClr val="FAFD6D"/>
                </a:solidFill>
                <a:latin typeface="Arial Black" pitchFamily="34" charset="0"/>
              </a:rPr>
              <a:t>что на свете нет непевчих птиц.</a:t>
            </a:r>
            <a:br>
              <a:rPr lang="ru-RU" sz="2400" smtClean="0">
                <a:solidFill>
                  <a:srgbClr val="FAFD6D"/>
                </a:solidFill>
                <a:latin typeface="Arial Black" pitchFamily="34" charset="0"/>
              </a:rPr>
            </a:br>
            <a:r>
              <a:rPr lang="ru-RU" sz="2400" smtClean="0">
                <a:solidFill>
                  <a:srgbClr val="FAFD6D"/>
                </a:solidFill>
                <a:latin typeface="Arial Black" pitchFamily="34" charset="0"/>
              </a:rPr>
              <a:t/>
            </a:r>
            <a:br>
              <a:rPr lang="ru-RU" sz="2400" smtClean="0">
                <a:solidFill>
                  <a:srgbClr val="FAFD6D"/>
                </a:solidFill>
                <a:latin typeface="Arial Black" pitchFamily="34" charset="0"/>
              </a:rPr>
            </a:br>
            <a:r>
              <a:rPr lang="ru-RU" sz="2400" smtClean="0">
                <a:solidFill>
                  <a:srgbClr val="FAFD6D"/>
                </a:solidFill>
                <a:latin typeface="Arial Black" pitchFamily="34" charset="0"/>
              </a:rPr>
              <a:t>Ведь своим особым голосом гордится,</a:t>
            </a:r>
            <a:br>
              <a:rPr lang="ru-RU" sz="2400" smtClean="0">
                <a:solidFill>
                  <a:srgbClr val="FAFD6D"/>
                </a:solidFill>
                <a:latin typeface="Arial Black" pitchFamily="34" charset="0"/>
              </a:rPr>
            </a:br>
            <a:r>
              <a:rPr lang="ru-RU" sz="2400" smtClean="0">
                <a:solidFill>
                  <a:srgbClr val="FAFD6D"/>
                </a:solidFill>
                <a:latin typeface="Arial Black" pitchFamily="34" charset="0"/>
              </a:rPr>
              <a:t>будь до хрипа низок он,</a:t>
            </a:r>
            <a:br>
              <a:rPr lang="ru-RU" sz="2400" smtClean="0">
                <a:solidFill>
                  <a:srgbClr val="FAFD6D"/>
                </a:solidFill>
                <a:latin typeface="Arial Black" pitchFamily="34" charset="0"/>
              </a:rPr>
            </a:br>
            <a:r>
              <a:rPr lang="ru-RU" sz="2400" smtClean="0">
                <a:solidFill>
                  <a:srgbClr val="FAFD6D"/>
                </a:solidFill>
                <a:latin typeface="Arial Black" pitchFamily="34" charset="0"/>
              </a:rPr>
              <a:t>будь, как писк высок,</a:t>
            </a:r>
            <a:br>
              <a:rPr lang="ru-RU" sz="2400" smtClean="0">
                <a:solidFill>
                  <a:srgbClr val="FAFD6D"/>
                </a:solidFill>
                <a:latin typeface="Arial Black" pitchFamily="34" charset="0"/>
              </a:rPr>
            </a:br>
            <a:r>
              <a:rPr lang="ru-RU" sz="2400" smtClean="0">
                <a:solidFill>
                  <a:srgbClr val="FAFD6D"/>
                </a:solidFill>
                <a:latin typeface="Arial Black" pitchFamily="34" charset="0"/>
              </a:rPr>
              <a:t>городская птица</a:t>
            </a:r>
            <a:br>
              <a:rPr lang="ru-RU" sz="2400" smtClean="0">
                <a:solidFill>
                  <a:srgbClr val="FAFD6D"/>
                </a:solidFill>
                <a:latin typeface="Arial Black" pitchFamily="34" charset="0"/>
              </a:rPr>
            </a:br>
            <a:r>
              <a:rPr lang="ru-RU" sz="2400" smtClean="0">
                <a:solidFill>
                  <a:srgbClr val="FAFD6D"/>
                </a:solidFill>
                <a:latin typeface="Arial Black" pitchFamily="34" charset="0"/>
              </a:rPr>
              <a:t>и лесная птица,</a:t>
            </a:r>
            <a:br>
              <a:rPr lang="ru-RU" sz="2400" smtClean="0">
                <a:solidFill>
                  <a:srgbClr val="FAFD6D"/>
                </a:solidFill>
                <a:latin typeface="Arial Black" pitchFamily="34" charset="0"/>
              </a:rPr>
            </a:br>
            <a:r>
              <a:rPr lang="ru-RU" sz="2400" smtClean="0">
                <a:solidFill>
                  <a:srgbClr val="FAFD6D"/>
                </a:solidFill>
                <a:latin typeface="Arial Black" pitchFamily="34" charset="0"/>
              </a:rPr>
              <a:t>потому и слышен каждый голосок…</a:t>
            </a:r>
            <a:br>
              <a:rPr lang="ru-RU" sz="2400" smtClean="0">
                <a:solidFill>
                  <a:srgbClr val="FAFD6D"/>
                </a:solidFill>
                <a:latin typeface="Arial Black" pitchFamily="34" charset="0"/>
              </a:rPr>
            </a:br>
            <a:r>
              <a:rPr lang="ru-RU" sz="2400" smtClean="0">
                <a:solidFill>
                  <a:srgbClr val="FAFD6D"/>
                </a:solidFill>
                <a:latin typeface="Arial Black" pitchFamily="34" charset="0"/>
              </a:rPr>
              <a:t>                                Павел Баулин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/>
          <p:cNvSpPr>
            <a:spLocks noGrp="1"/>
          </p:cNvSpPr>
          <p:nvPr>
            <p:ph type="ctrTitle"/>
          </p:nvPr>
        </p:nvSpPr>
        <p:spPr>
          <a:xfrm>
            <a:off x="5856288" y="3719513"/>
            <a:ext cx="3287712" cy="1470025"/>
          </a:xfrm>
        </p:spPr>
        <p:txBody>
          <a:bodyPr/>
          <a:lstStyle/>
          <a:p>
            <a:r>
              <a:rPr lang="ru-RU" sz="5400" b="1" smtClean="0">
                <a:solidFill>
                  <a:srgbClr val="FF0000"/>
                </a:solidFill>
              </a:rPr>
              <a:t>снегирь</a:t>
            </a:r>
          </a:p>
        </p:txBody>
      </p:sp>
      <p:sp>
        <p:nvSpPr>
          <p:cNvPr id="16386" name="Rectangle 6"/>
          <p:cNvSpPr>
            <a:spLocks noGrp="1"/>
          </p:cNvSpPr>
          <p:nvPr>
            <p:ph type="subTitle" idx="1"/>
          </p:nvPr>
        </p:nvSpPr>
        <p:spPr>
          <a:xfrm>
            <a:off x="185738" y="828675"/>
            <a:ext cx="5454650" cy="501808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 smtClean="0">
                <a:solidFill>
                  <a:srgbClr val="FAFD6D"/>
                </a:solidFill>
                <a:latin typeface="Arial Black" pitchFamily="34" charset="0"/>
              </a:rPr>
              <a:t>Снегирь - красногрудый красавец, украшение бескрайних российских белоснежных просторов. Впрочем, красавцы - только самцы. Верх головы, крылья и хвост черные. Задняя часть шеи и спина светло-серые. Надхвостье и подхвостье чисто-белые. Нижняя часть тела киноварно-красная. У самки красный цвет замещен буровато-серым. Снегирь распространён почти по всей Европе, кроме самых северных и самых южных её областей, и в Азии, к северу от Гималаев до Японии. </a:t>
            </a:r>
          </a:p>
          <a:p>
            <a:pPr>
              <a:lnSpc>
                <a:spcPct val="70000"/>
              </a:lnSpc>
            </a:pPr>
            <a:endParaRPr lang="ru-RU" sz="2000" smtClean="0">
              <a:solidFill>
                <a:srgbClr val="FAFD6D"/>
              </a:solidFill>
              <a:latin typeface="Arial Black" pitchFamily="34" charset="0"/>
            </a:endParaRPr>
          </a:p>
        </p:txBody>
      </p:sp>
      <p:pic>
        <p:nvPicPr>
          <p:cNvPr id="16387" name="Picture 8" descr="снегирь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6000"/>
          </a:blip>
          <a:srcRect/>
          <a:stretch>
            <a:fillRect/>
          </a:stretch>
        </p:blipFill>
        <p:spPr bwMode="auto">
          <a:xfrm>
            <a:off x="5135563" y="1181100"/>
            <a:ext cx="38100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/>
          </p:cNvSpPr>
          <p:nvPr>
            <p:ph type="body" idx="1"/>
          </p:nvPr>
        </p:nvSpPr>
        <p:spPr>
          <a:xfrm>
            <a:off x="3752850" y="954088"/>
            <a:ext cx="5056188" cy="54832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FAFD6D"/>
                </a:solidFill>
                <a:latin typeface="Arial Black" pitchFamily="34" charset="0"/>
              </a:rPr>
              <a:t>Синица большая широко распространена. В районах, освоенных человеком, она в несколько раз превосходит другие виды синиц по количеству особей.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solidFill>
                  <a:srgbClr val="FAFD6D"/>
                </a:solidFill>
                <a:latin typeface="Arial Black" pitchFamily="34" charset="0"/>
              </a:rPr>
              <a:t>   Спинная сторона синицы желтовато-зеленого цвета, брюшная сторона желтая. Верхняя сторона головы, бока шеи, горло и прилежащая часть зоба блестяще-черные с синеватым стальным отливом, бока головы белые. Крыло серовато-голубого цвета со светлой поперечной полосой. Большая синица — один из наиболее крупных представителей семейства.</a:t>
            </a:r>
          </a:p>
          <a:p>
            <a:pPr>
              <a:lnSpc>
                <a:spcPct val="80000"/>
              </a:lnSpc>
            </a:pPr>
            <a:endParaRPr lang="ru-RU" sz="2000" smtClean="0">
              <a:solidFill>
                <a:schemeClr val="tx1"/>
              </a:solidFill>
            </a:endParaRPr>
          </a:p>
        </p:txBody>
      </p:sp>
      <p:pic>
        <p:nvPicPr>
          <p:cNvPr id="17410" name="Picture 4" descr="синица большая"/>
          <p:cNvPicPr>
            <a:picLocks noChangeAspect="1" noChangeArrowheads="1"/>
          </p:cNvPicPr>
          <p:nvPr>
            <p:ph type="title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2000"/>
          </a:blip>
          <a:srcRect/>
          <a:stretch>
            <a:fillRect/>
          </a:stretch>
        </p:blipFill>
        <p:spPr>
          <a:xfrm>
            <a:off x="147638" y="941388"/>
            <a:ext cx="3556000" cy="2695575"/>
          </a:xfrm>
        </p:spPr>
      </p:pic>
      <p:sp>
        <p:nvSpPr>
          <p:cNvPr id="17411" name="WordArt 6"/>
          <p:cNvSpPr>
            <a:spLocks noChangeArrowheads="1" noChangeShapeType="1" noTextEdit="1"/>
          </p:cNvSpPr>
          <p:nvPr/>
        </p:nvSpPr>
        <p:spPr bwMode="auto">
          <a:xfrm>
            <a:off x="838200" y="4344988"/>
            <a:ext cx="2863850" cy="811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синица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1"/>
          </p:nvPr>
        </p:nvSpPr>
        <p:spPr>
          <a:xfrm>
            <a:off x="0" y="736600"/>
            <a:ext cx="5013325" cy="5483225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800" smtClean="0">
                <a:solidFill>
                  <a:srgbClr val="FAFD6D"/>
                </a:solidFill>
                <a:latin typeface="Arial Black" pitchFamily="34" charset="0"/>
              </a:rPr>
              <a:t>Свиристель - это крупная, очень красивая птица с пушистым хохолком на голове и черным пятнышком на горле. Её нежное оперение имеет дымчато-розовую окраску, а темный хвостик заканчивается широкой желтой полоской. Названа она так потому, что слово «свиристеть» на старорусском языке означает "громко кричать, свистеть". Песня свиристеля — нежная журчащая трель «сви-ри-ри-ри-ри», похожая на звучание свирели. Вот сидит эта поистине дивная пташка на ветке и щебечет, а потом нежданно-негаданно как свистнет! </a:t>
            </a:r>
          </a:p>
          <a:p>
            <a:pPr>
              <a:lnSpc>
                <a:spcPct val="70000"/>
              </a:lnSpc>
            </a:pPr>
            <a:endParaRPr lang="ru-RU" sz="1800" smtClean="0">
              <a:solidFill>
                <a:srgbClr val="FAFD6D"/>
              </a:solidFill>
              <a:latin typeface="Arial Black" pitchFamily="34" charset="0"/>
            </a:endParaRPr>
          </a:p>
        </p:txBody>
      </p:sp>
      <p:pic>
        <p:nvPicPr>
          <p:cNvPr id="18434" name="Picture 4" descr="свиристель"/>
          <p:cNvPicPr>
            <a:picLocks noChangeAspect="1" noChangeArrowheads="1"/>
          </p:cNvPicPr>
          <p:nvPr>
            <p:ph type="title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2000"/>
          </a:blip>
          <a:srcRect/>
          <a:stretch>
            <a:fillRect/>
          </a:stretch>
        </p:blipFill>
        <p:spPr>
          <a:xfrm>
            <a:off x="6276975" y="1289050"/>
            <a:ext cx="2447925" cy="2740025"/>
          </a:xfrm>
        </p:spPr>
      </p:pic>
      <p:sp>
        <p:nvSpPr>
          <p:cNvPr id="18435" name="WordArt 5"/>
          <p:cNvSpPr>
            <a:spLocks noChangeArrowheads="1" noChangeShapeType="1" noTextEdit="1"/>
          </p:cNvSpPr>
          <p:nvPr/>
        </p:nvSpPr>
        <p:spPr bwMode="auto">
          <a:xfrm>
            <a:off x="5111750" y="4411663"/>
            <a:ext cx="3654425" cy="896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свиристель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endParaRPr lang="ru-RU" smtClean="0">
              <a:solidFill>
                <a:schemeClr val="tx1"/>
              </a:solidFill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3187700" y="866775"/>
            <a:ext cx="5664200" cy="5310188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ru-RU" sz="2000" smtClean="0">
                <a:solidFill>
                  <a:srgbClr val="FAFD6D"/>
                </a:solidFill>
                <a:latin typeface="Arial Black" pitchFamily="34" charset="0"/>
              </a:rPr>
              <a:t>Большой пёстрый дятел - самый главный доктор наших лесов. Где и как его найти - знают все: и сидит он выше всех, и окрашен ярче всех. Красная шапочка, белый халат, черные штанишки, праздничный желтый пиджак - чем не красавец?! Сидит на стволе эта птица своеобразно, не так как все - «солдатиком». Зацепится острыми коготками, подопрется твердым и упругим хвостом и лущит клювом шишки и кору, извлекает вредителей.</a:t>
            </a:r>
            <a:r>
              <a:rPr lang="en-US" sz="2000" smtClean="0">
                <a:solidFill>
                  <a:srgbClr val="FAFD6D"/>
                </a:solidFill>
                <a:latin typeface="Arial Black" pitchFamily="34" charset="0"/>
              </a:rPr>
              <a:t> </a:t>
            </a:r>
            <a:r>
              <a:rPr lang="ru-RU" sz="2000" smtClean="0">
                <a:solidFill>
                  <a:srgbClr val="FAFD6D"/>
                </a:solidFill>
                <a:latin typeface="Arial Black" pitchFamily="34" charset="0"/>
              </a:rPr>
              <a:t>Летают дятлы хорошо и быстро, однако предпочитают больше лазать по дереву. </a:t>
            </a:r>
          </a:p>
          <a:p>
            <a:pPr>
              <a:lnSpc>
                <a:spcPct val="80000"/>
              </a:lnSpc>
            </a:pPr>
            <a:endParaRPr lang="ru-RU" sz="2000" smtClean="0">
              <a:solidFill>
                <a:srgbClr val="FAFD6D"/>
              </a:solidFill>
              <a:latin typeface="Arial Black" pitchFamily="34" charset="0"/>
            </a:endParaRPr>
          </a:p>
        </p:txBody>
      </p:sp>
      <p:grpSp>
        <p:nvGrpSpPr>
          <p:cNvPr id="19459" name="Group 4"/>
          <p:cNvGrpSpPr>
            <a:grpSpLocks/>
          </p:cNvGrpSpPr>
          <p:nvPr/>
        </p:nvGrpSpPr>
        <p:grpSpPr bwMode="auto">
          <a:xfrm>
            <a:off x="455613" y="654050"/>
            <a:ext cx="2466975" cy="3625850"/>
            <a:chOff x="3969" y="981"/>
            <a:chExt cx="1554" cy="2284"/>
          </a:xfrm>
        </p:grpSpPr>
        <p:pic>
          <p:nvPicPr>
            <p:cNvPr id="19462" name="Picture 5" descr="дятел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contrast="12000"/>
            </a:blip>
            <a:srcRect/>
            <a:stretch>
              <a:fillRect/>
            </a:stretch>
          </p:blipFill>
          <p:spPr bwMode="auto">
            <a:xfrm>
              <a:off x="3969" y="981"/>
              <a:ext cx="1554" cy="2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3" name="Oval 6"/>
            <p:cNvSpPr>
              <a:spLocks noChangeArrowheads="1"/>
            </p:cNvSpPr>
            <p:nvPr/>
          </p:nvSpPr>
          <p:spPr bwMode="auto">
            <a:xfrm rot="1567029">
              <a:off x="4929" y="1348"/>
              <a:ext cx="183" cy="36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460" name="WordArt 7"/>
          <p:cNvSpPr>
            <a:spLocks noChangeArrowheads="1" noChangeShapeType="1" noTextEdit="1"/>
          </p:cNvSpPr>
          <p:nvPr/>
        </p:nvSpPr>
        <p:spPr bwMode="auto">
          <a:xfrm>
            <a:off x="658813" y="4324350"/>
            <a:ext cx="2601912" cy="974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дятел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2"/>
          <p:cNvSpPr>
            <a:spLocks noGrp="1"/>
          </p:cNvSpPr>
          <p:nvPr>
            <p:ph idx="1"/>
          </p:nvPr>
        </p:nvSpPr>
        <p:spPr>
          <a:xfrm>
            <a:off x="234950" y="771525"/>
            <a:ext cx="5327650" cy="4894263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 smtClean="0">
                <a:solidFill>
                  <a:srgbClr val="FAFD6D"/>
                </a:solidFill>
                <a:latin typeface="Arial Black" pitchFamily="34" charset="0"/>
              </a:rPr>
              <a:t>Домовый воробей встречается везде, где селятся люди и почва обработана под поля, сады и другие насаждения. В чисто лесистых областях, вдали от людских поселений его нет, он селится только вблизи человеческого жилья.</a:t>
            </a:r>
            <a:r>
              <a:rPr lang="en-US" sz="2000" smtClean="0">
                <a:solidFill>
                  <a:srgbClr val="FAFD6D"/>
                </a:solidFill>
                <a:latin typeface="Arial Black" pitchFamily="34" charset="0"/>
              </a:rPr>
              <a:t> </a:t>
            </a:r>
            <a:r>
              <a:rPr lang="ru-RU" sz="2000" smtClean="0">
                <a:solidFill>
                  <a:srgbClr val="FAFD6D"/>
                </a:solidFill>
                <a:latin typeface="Arial Black" pitchFamily="34" charset="0"/>
              </a:rPr>
              <a:t>Окраска самца воробья серенькая, с тёмными пятнами на спине, на шейке - чёрное пятно. Самочки почти одноцветные - серовато-бурые, без ярких тонов и пятен. Воробей – птица оседлая, неохотно покидающая места своих гнездований.</a:t>
            </a:r>
          </a:p>
          <a:p>
            <a:pPr eaLnBrk="1" hangingPunct="1"/>
            <a:endParaRPr lang="ru-RU" sz="2000" smtClean="0">
              <a:solidFill>
                <a:srgbClr val="FAFD6D"/>
              </a:solidFill>
              <a:latin typeface="Arial Black" pitchFamily="34" charset="0"/>
            </a:endParaRPr>
          </a:p>
        </p:txBody>
      </p:sp>
      <p:pic>
        <p:nvPicPr>
          <p:cNvPr id="20482" name="Picture 4" descr="воробей"/>
          <p:cNvPicPr>
            <a:picLocks noChangeAspect="1" noChangeArrowheads="1"/>
          </p:cNvPicPr>
          <p:nvPr>
            <p:ph type="title" idx="4294967295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867400" y="1338263"/>
            <a:ext cx="2784475" cy="2044700"/>
          </a:xfrm>
        </p:spPr>
      </p:pic>
      <p:sp>
        <p:nvSpPr>
          <p:cNvPr id="20483" name="WordArt 5"/>
          <p:cNvSpPr>
            <a:spLocks noChangeArrowheads="1" noChangeShapeType="1" noTextEdit="1"/>
          </p:cNvSpPr>
          <p:nvPr/>
        </p:nvSpPr>
        <p:spPr bwMode="auto">
          <a:xfrm>
            <a:off x="5659438" y="4259263"/>
            <a:ext cx="2678112" cy="768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воробей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3946525" y="2738438"/>
            <a:ext cx="5197475" cy="1325562"/>
          </a:xfrm>
        </p:spPr>
        <p:txBody>
          <a:bodyPr/>
          <a:lstStyle/>
          <a:p>
            <a:r>
              <a:rPr lang="ru-RU" sz="2000" smtClean="0">
                <a:solidFill>
                  <a:srgbClr val="FAFD6D"/>
                </a:solidFill>
                <a:latin typeface="Arial Black" pitchFamily="34" charset="0"/>
              </a:rPr>
              <a:t>Клёст - крупная птица окраса спелой малины с длинными и узкими крыльями, короткими толстыми лапами с сильными пальцами, заканчивающимися острыми когтями, коротким раздвоенным хвостом и густым оперением. Главная отличительная особенность клеста - клюв, сложенный крестиком. Такой своеобразный клюв помогает птице отгибать чешуйки шишки и ловко доставать из неё семена. Сосновые и еловые семена содержат в себе много смолы, которую очень любят клесты. </a:t>
            </a:r>
            <a:br>
              <a:rPr lang="ru-RU" sz="2000" smtClean="0">
                <a:solidFill>
                  <a:srgbClr val="FAFD6D"/>
                </a:solidFill>
                <a:latin typeface="Arial Black" pitchFamily="34" charset="0"/>
              </a:rPr>
            </a:br>
            <a:endParaRPr lang="ru-RU" sz="2000" smtClean="0">
              <a:solidFill>
                <a:srgbClr val="FAFD6D"/>
              </a:solidFill>
              <a:latin typeface="Arial Black" pitchFamily="34" charset="0"/>
            </a:endParaRPr>
          </a:p>
        </p:txBody>
      </p:sp>
      <p:pic>
        <p:nvPicPr>
          <p:cNvPr id="21506" name="Picture 4" descr="клёст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2000"/>
          </a:blip>
          <a:srcRect/>
          <a:stretch>
            <a:fillRect/>
          </a:stretch>
        </p:blipFill>
        <p:spPr>
          <a:xfrm>
            <a:off x="184150" y="1136650"/>
            <a:ext cx="3810000" cy="2571750"/>
          </a:xfrm>
        </p:spPr>
      </p:pic>
      <p:sp>
        <p:nvSpPr>
          <p:cNvPr id="21507" name="WordArt 5"/>
          <p:cNvSpPr>
            <a:spLocks noChangeArrowheads="1" noChangeShapeType="1" noTextEdit="1"/>
          </p:cNvSpPr>
          <p:nvPr/>
        </p:nvSpPr>
        <p:spPr bwMode="auto">
          <a:xfrm>
            <a:off x="719138" y="3813175"/>
            <a:ext cx="2351087" cy="963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клёст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/>
          </p:cNvSpPr>
          <p:nvPr>
            <p:ph type="body" idx="1"/>
          </p:nvPr>
        </p:nvSpPr>
        <p:spPr>
          <a:xfrm>
            <a:off x="628650" y="715963"/>
            <a:ext cx="4870450" cy="546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FAFD6D"/>
                </a:solidFill>
                <a:latin typeface="Arial Black" pitchFamily="34" charset="0"/>
              </a:rPr>
              <a:t>Поползень - такое название само говорит за себя, однако на самом деле эта птица не ползает, а бегает, притом очень ловко. Она способна передвигаться по стволу вниз головой так же хорошо, как и вверх головой. Ноги у поползня сильные. Спинка голубовато-серая, брюшко - белое с примесью рыжеватых тонов. От клюва к затылку черная полоса, а хвост разлинован белыми тонкими полосками. Бегая, поползень постоянно засовывает свой длинный и острый клюв в каждую щелочку, трещинку в надежде найти семечко или зернышко.</a:t>
            </a:r>
          </a:p>
        </p:txBody>
      </p:sp>
      <p:pic>
        <p:nvPicPr>
          <p:cNvPr id="22530" name="Picture 4" descr="поползень"/>
          <p:cNvPicPr>
            <a:picLocks noChangeAspect="1" noChangeArrowheads="1"/>
          </p:cNvPicPr>
          <p:nvPr>
            <p:ph type="title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561013" y="1608138"/>
            <a:ext cx="3278187" cy="2884487"/>
          </a:xfrm>
        </p:spPr>
      </p:pic>
      <p:sp>
        <p:nvSpPr>
          <p:cNvPr id="22531" name="WordArt 5"/>
          <p:cNvSpPr>
            <a:spLocks noChangeArrowheads="1" noChangeShapeType="1" noTextEdit="1"/>
          </p:cNvSpPr>
          <p:nvPr/>
        </p:nvSpPr>
        <p:spPr bwMode="auto">
          <a:xfrm>
            <a:off x="5308600" y="4456113"/>
            <a:ext cx="3489325" cy="876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поползень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FFFFFF"/>
      </a:dk1>
      <a:lt1>
        <a:sysClr val="window" lastClr="FFFFFF"/>
      </a:lt1>
      <a:dk2>
        <a:srgbClr val="39302A"/>
      </a:dk2>
      <a:lt2>
        <a:srgbClr val="E5DEDB"/>
      </a:lt2>
      <a:accent1>
        <a:srgbClr val="FFDF6A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</TotalTime>
  <Words>964</Words>
  <Application>Microsoft Office PowerPoint</Application>
  <PresentationFormat>Экран (4:3)</PresentationFormat>
  <Paragraphs>75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Calibri</vt:lpstr>
      <vt:lpstr>Arial</vt:lpstr>
      <vt:lpstr>Arial Black</vt:lpstr>
      <vt:lpstr>Тема Office</vt:lpstr>
      <vt:lpstr>Слайд 1</vt:lpstr>
      <vt:lpstr>Высыплю в кормушку старый хлеб да кашу. Сорок воробьёв и пять синиц посреди зимы опять докажут, что на свете нет непевчих птиц.  Ведь своим особым голосом гордится, будь до хрипа низок он, будь, как писк высок, городская птица и лесная птица, потому и слышен каждый голосок…                                 Павел Баулин</vt:lpstr>
      <vt:lpstr>снегирь</vt:lpstr>
      <vt:lpstr>Слайд 4</vt:lpstr>
      <vt:lpstr>Слайд 5</vt:lpstr>
      <vt:lpstr>Слайд 6</vt:lpstr>
      <vt:lpstr>Слайд 7</vt:lpstr>
      <vt:lpstr>Клёст - крупная птица окраса спелой малины с длинными и узкими крыльями, короткими толстыми лапами с сильными пальцами, заканчивающимися острыми когтями, коротким раздвоенным хвостом и густым оперением. Главная отличительная особенность клеста - клюв, сложенный крестиком. Такой своеобразный клюв помогает птице отгибать чешуйки шишки и ловко доставать из неё семена. Сосновые и еловые семена содержат в себе много смолы, которую очень любят клесты. 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(по величине, месту обитания, способу добывания пищи): </vt:lpstr>
      <vt:lpstr>Слайд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Инна</dc:creator>
  <cp:lastModifiedBy>User</cp:lastModifiedBy>
  <cp:revision>11</cp:revision>
  <dcterms:created xsi:type="dcterms:W3CDTF">2014-09-22T14:28:54Z</dcterms:created>
  <dcterms:modified xsi:type="dcterms:W3CDTF">2015-02-14T15:47:46Z</dcterms:modified>
</cp:coreProperties>
</file>