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6" r:id="rId4"/>
    <p:sldId id="264" r:id="rId5"/>
    <p:sldId id="277" r:id="rId6"/>
    <p:sldId id="272" r:id="rId7"/>
    <p:sldId id="273" r:id="rId8"/>
    <p:sldId id="282" r:id="rId9"/>
    <p:sldId id="291" r:id="rId10"/>
    <p:sldId id="294" r:id="rId11"/>
    <p:sldId id="279" r:id="rId12"/>
    <p:sldId id="284" r:id="rId13"/>
    <p:sldId id="299" r:id="rId14"/>
    <p:sldId id="300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29" autoAdjust="0"/>
    <p:restoredTop sz="98962" autoAdjust="0"/>
  </p:normalViewPr>
  <p:slideViewPr>
    <p:cSldViewPr>
      <p:cViewPr varScale="1">
        <p:scale>
          <a:sx n="72" d="100"/>
          <a:sy n="72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3075A-B3A1-477D-9B95-BDF95407973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EC53C-EB64-434D-AEBB-9055813B5A8A}">
      <dgm:prSet phldrT="[Текст]" custT="1"/>
      <dgm:spPr/>
      <dgm:t>
        <a:bodyPr/>
        <a:lstStyle/>
        <a:p>
          <a:r>
            <a:rPr lang="ru-RU" sz="2000" dirty="0" smtClean="0"/>
            <a:t>1.Найти в буквах сходство с предметами.</a:t>
          </a:r>
          <a:endParaRPr lang="ru-RU" sz="2000" dirty="0"/>
        </a:p>
      </dgm:t>
    </dgm:pt>
    <dgm:pt modelId="{FC0AB5CA-BC8B-4DCB-A2A3-21D59871AEFC}" type="parTrans" cxnId="{D7224477-3CB6-4BCA-9C95-8A9C7DC3EB82}">
      <dgm:prSet/>
      <dgm:spPr/>
      <dgm:t>
        <a:bodyPr/>
        <a:lstStyle/>
        <a:p>
          <a:endParaRPr lang="ru-RU"/>
        </a:p>
      </dgm:t>
    </dgm:pt>
    <dgm:pt modelId="{3B10AB29-5FF3-4038-977D-B8930AE2C9B9}" type="sibTrans" cxnId="{D7224477-3CB6-4BCA-9C95-8A9C7DC3EB82}">
      <dgm:prSet/>
      <dgm:spPr/>
      <dgm:t>
        <a:bodyPr/>
        <a:lstStyle/>
        <a:p>
          <a:endParaRPr lang="ru-RU"/>
        </a:p>
      </dgm:t>
    </dgm:pt>
    <dgm:pt modelId="{33018DC2-DF90-49B7-99C5-665454F47A3C}">
      <dgm:prSet phldrT="[Текст]" custT="1"/>
      <dgm:spPr/>
      <dgm:t>
        <a:bodyPr/>
        <a:lstStyle/>
        <a:p>
          <a:r>
            <a:rPr lang="ru-RU" sz="2000" dirty="0" smtClean="0"/>
            <a:t>2.Представить, как буквы могут двигаться.</a:t>
          </a:r>
          <a:endParaRPr lang="ru-RU" sz="2000" dirty="0"/>
        </a:p>
      </dgm:t>
    </dgm:pt>
    <dgm:pt modelId="{603F9B7E-B42A-4809-ACDF-58312E4147F5}" type="parTrans" cxnId="{3A4A0F22-1390-4D22-96BB-A712EE43A37B}">
      <dgm:prSet/>
      <dgm:spPr/>
      <dgm:t>
        <a:bodyPr/>
        <a:lstStyle/>
        <a:p>
          <a:endParaRPr lang="ru-RU"/>
        </a:p>
      </dgm:t>
    </dgm:pt>
    <dgm:pt modelId="{15D92A36-27D9-4B2E-B321-830469DA8B7C}" type="sibTrans" cxnId="{3A4A0F22-1390-4D22-96BB-A712EE43A37B}">
      <dgm:prSet/>
      <dgm:spPr/>
      <dgm:t>
        <a:bodyPr/>
        <a:lstStyle/>
        <a:p>
          <a:endParaRPr lang="ru-RU"/>
        </a:p>
      </dgm:t>
    </dgm:pt>
    <dgm:pt modelId="{D5BE2BEF-D838-4F64-95E7-082EB429F248}">
      <dgm:prSet phldrT="[Текст]" custT="1"/>
      <dgm:spPr/>
      <dgm:t>
        <a:bodyPr/>
        <a:lstStyle/>
        <a:p>
          <a:r>
            <a:rPr lang="ru-RU" sz="2000" dirty="0" smtClean="0"/>
            <a:t>3. Связать зрительный образ предлога с его лексическим значением.</a:t>
          </a:r>
          <a:endParaRPr lang="ru-RU" sz="2000" dirty="0"/>
        </a:p>
      </dgm:t>
    </dgm:pt>
    <dgm:pt modelId="{DCA86107-6AB5-486B-92EB-80B774E8F609}" type="parTrans" cxnId="{B978E572-04EF-4DCF-A30F-794B59BBB016}">
      <dgm:prSet/>
      <dgm:spPr/>
      <dgm:t>
        <a:bodyPr/>
        <a:lstStyle/>
        <a:p>
          <a:endParaRPr lang="ru-RU"/>
        </a:p>
      </dgm:t>
    </dgm:pt>
    <dgm:pt modelId="{5672CC3A-D8D0-480D-9BED-3A528080FEAE}" type="sibTrans" cxnId="{B978E572-04EF-4DCF-A30F-794B59BBB016}">
      <dgm:prSet/>
      <dgm:spPr/>
      <dgm:t>
        <a:bodyPr/>
        <a:lstStyle/>
        <a:p>
          <a:endParaRPr lang="ru-RU"/>
        </a:p>
      </dgm:t>
    </dgm:pt>
    <dgm:pt modelId="{F00AB2D2-2D5B-47E2-80FE-89318BF827DC}" type="pres">
      <dgm:prSet presAssocID="{0843075A-B3A1-477D-9B95-BDF9540797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2CA5A-F11B-42C5-B3AC-21233B630B50}" type="pres">
      <dgm:prSet presAssocID="{D5BE2BEF-D838-4F64-95E7-082EB429F248}" presName="boxAndChildren" presStyleCnt="0"/>
      <dgm:spPr/>
    </dgm:pt>
    <dgm:pt modelId="{2E5BEE39-435A-4772-B5ED-C0725D6D93A5}" type="pres">
      <dgm:prSet presAssocID="{D5BE2BEF-D838-4F64-95E7-082EB429F248}" presName="parentTextBox" presStyleLbl="node1" presStyleIdx="0" presStyleCnt="3" custScaleY="165545" custLinFactNeighborY="-22646"/>
      <dgm:spPr/>
      <dgm:t>
        <a:bodyPr/>
        <a:lstStyle/>
        <a:p>
          <a:endParaRPr lang="ru-RU"/>
        </a:p>
      </dgm:t>
    </dgm:pt>
    <dgm:pt modelId="{3D5AAAAA-F276-4772-B78E-410AC1142FC8}" type="pres">
      <dgm:prSet presAssocID="{15D92A36-27D9-4B2E-B321-830469DA8B7C}" presName="sp" presStyleCnt="0"/>
      <dgm:spPr/>
    </dgm:pt>
    <dgm:pt modelId="{D78A717E-7673-4CAD-97D7-00EB363173BA}" type="pres">
      <dgm:prSet presAssocID="{33018DC2-DF90-49B7-99C5-665454F47A3C}" presName="arrowAndChildren" presStyleCnt="0"/>
      <dgm:spPr/>
    </dgm:pt>
    <dgm:pt modelId="{A6E2CE71-3E39-4DF4-862A-D795BB3775E6}" type="pres">
      <dgm:prSet presAssocID="{33018DC2-DF90-49B7-99C5-665454F47A3C}" presName="parentTextArrow" presStyleLbl="node1" presStyleIdx="1" presStyleCnt="3" custScaleY="182087" custLinFactNeighborY="-8069"/>
      <dgm:spPr/>
      <dgm:t>
        <a:bodyPr/>
        <a:lstStyle/>
        <a:p>
          <a:endParaRPr lang="ru-RU"/>
        </a:p>
      </dgm:t>
    </dgm:pt>
    <dgm:pt modelId="{D6EF1430-C65F-4A5F-A3D5-4B0F21FBE744}" type="pres">
      <dgm:prSet presAssocID="{3B10AB29-5FF3-4038-977D-B8930AE2C9B9}" presName="sp" presStyleCnt="0"/>
      <dgm:spPr/>
    </dgm:pt>
    <dgm:pt modelId="{90BE70A5-7903-4378-AD33-5D9DA6EF0D20}" type="pres">
      <dgm:prSet presAssocID="{4C9EC53C-EB64-434D-AEBB-9055813B5A8A}" presName="arrowAndChildren" presStyleCnt="0"/>
      <dgm:spPr/>
    </dgm:pt>
    <dgm:pt modelId="{05223138-3DAF-4EEC-B824-DA3204859018}" type="pres">
      <dgm:prSet presAssocID="{4C9EC53C-EB64-434D-AEBB-9055813B5A8A}" presName="parentTextArrow" presStyleLbl="node1" presStyleIdx="2" presStyleCnt="3" custScaleY="180009" custLinFactNeighborY="-16588"/>
      <dgm:spPr/>
      <dgm:t>
        <a:bodyPr/>
        <a:lstStyle/>
        <a:p>
          <a:endParaRPr lang="ru-RU"/>
        </a:p>
      </dgm:t>
    </dgm:pt>
  </dgm:ptLst>
  <dgm:cxnLst>
    <dgm:cxn modelId="{44C02607-AC24-4308-AF3F-D75D75D12B57}" type="presOf" srcId="{33018DC2-DF90-49B7-99C5-665454F47A3C}" destId="{A6E2CE71-3E39-4DF4-862A-D795BB3775E6}" srcOrd="0" destOrd="0" presId="urn:microsoft.com/office/officeart/2005/8/layout/process4"/>
    <dgm:cxn modelId="{3A4A0F22-1390-4D22-96BB-A712EE43A37B}" srcId="{0843075A-B3A1-477D-9B95-BDF954079738}" destId="{33018DC2-DF90-49B7-99C5-665454F47A3C}" srcOrd="1" destOrd="0" parTransId="{603F9B7E-B42A-4809-ACDF-58312E4147F5}" sibTransId="{15D92A36-27D9-4B2E-B321-830469DA8B7C}"/>
    <dgm:cxn modelId="{7AD74D76-7A4B-4EE4-BCB8-B2E3382640BD}" type="presOf" srcId="{4C9EC53C-EB64-434D-AEBB-9055813B5A8A}" destId="{05223138-3DAF-4EEC-B824-DA3204859018}" srcOrd="0" destOrd="0" presId="urn:microsoft.com/office/officeart/2005/8/layout/process4"/>
    <dgm:cxn modelId="{4F29F0F5-8C74-42A1-810E-1337BC260747}" type="presOf" srcId="{0843075A-B3A1-477D-9B95-BDF954079738}" destId="{F00AB2D2-2D5B-47E2-80FE-89318BF827DC}" srcOrd="0" destOrd="0" presId="urn:microsoft.com/office/officeart/2005/8/layout/process4"/>
    <dgm:cxn modelId="{D7224477-3CB6-4BCA-9C95-8A9C7DC3EB82}" srcId="{0843075A-B3A1-477D-9B95-BDF954079738}" destId="{4C9EC53C-EB64-434D-AEBB-9055813B5A8A}" srcOrd="0" destOrd="0" parTransId="{FC0AB5CA-BC8B-4DCB-A2A3-21D59871AEFC}" sibTransId="{3B10AB29-5FF3-4038-977D-B8930AE2C9B9}"/>
    <dgm:cxn modelId="{58BC1252-5B5A-4654-A31A-41576BBFBBDF}" type="presOf" srcId="{D5BE2BEF-D838-4F64-95E7-082EB429F248}" destId="{2E5BEE39-435A-4772-B5ED-C0725D6D93A5}" srcOrd="0" destOrd="0" presId="urn:microsoft.com/office/officeart/2005/8/layout/process4"/>
    <dgm:cxn modelId="{B978E572-04EF-4DCF-A30F-794B59BBB016}" srcId="{0843075A-B3A1-477D-9B95-BDF954079738}" destId="{D5BE2BEF-D838-4F64-95E7-082EB429F248}" srcOrd="2" destOrd="0" parTransId="{DCA86107-6AB5-486B-92EB-80B774E8F609}" sibTransId="{5672CC3A-D8D0-480D-9BED-3A528080FEAE}"/>
    <dgm:cxn modelId="{757441EA-247B-4469-8E76-DD4EAC766DDB}" type="presParOf" srcId="{F00AB2D2-2D5B-47E2-80FE-89318BF827DC}" destId="{9C22CA5A-F11B-42C5-B3AC-21233B630B50}" srcOrd="0" destOrd="0" presId="urn:microsoft.com/office/officeart/2005/8/layout/process4"/>
    <dgm:cxn modelId="{D1C1CFDB-D756-4B2F-AFB1-CE721642AFD2}" type="presParOf" srcId="{9C22CA5A-F11B-42C5-B3AC-21233B630B50}" destId="{2E5BEE39-435A-4772-B5ED-C0725D6D93A5}" srcOrd="0" destOrd="0" presId="urn:microsoft.com/office/officeart/2005/8/layout/process4"/>
    <dgm:cxn modelId="{5DD43BDA-B0D5-4BB2-8C88-3FCAA161110A}" type="presParOf" srcId="{F00AB2D2-2D5B-47E2-80FE-89318BF827DC}" destId="{3D5AAAAA-F276-4772-B78E-410AC1142FC8}" srcOrd="1" destOrd="0" presId="urn:microsoft.com/office/officeart/2005/8/layout/process4"/>
    <dgm:cxn modelId="{1ECD770A-16F8-4965-A913-D3CA0E84CC3C}" type="presParOf" srcId="{F00AB2D2-2D5B-47E2-80FE-89318BF827DC}" destId="{D78A717E-7673-4CAD-97D7-00EB363173BA}" srcOrd="2" destOrd="0" presId="urn:microsoft.com/office/officeart/2005/8/layout/process4"/>
    <dgm:cxn modelId="{10DCF914-CA6B-4631-B92D-B623A04530B2}" type="presParOf" srcId="{D78A717E-7673-4CAD-97D7-00EB363173BA}" destId="{A6E2CE71-3E39-4DF4-862A-D795BB3775E6}" srcOrd="0" destOrd="0" presId="urn:microsoft.com/office/officeart/2005/8/layout/process4"/>
    <dgm:cxn modelId="{92E899AC-EFE9-4B34-957D-C59D3DB8C9C5}" type="presParOf" srcId="{F00AB2D2-2D5B-47E2-80FE-89318BF827DC}" destId="{D6EF1430-C65F-4A5F-A3D5-4B0F21FBE744}" srcOrd="3" destOrd="0" presId="urn:microsoft.com/office/officeart/2005/8/layout/process4"/>
    <dgm:cxn modelId="{EBE0A155-0A72-4AD6-9E2D-9A0D4448AFEF}" type="presParOf" srcId="{F00AB2D2-2D5B-47E2-80FE-89318BF827DC}" destId="{90BE70A5-7903-4378-AD33-5D9DA6EF0D20}" srcOrd="4" destOrd="0" presId="urn:microsoft.com/office/officeart/2005/8/layout/process4"/>
    <dgm:cxn modelId="{9A787F40-2DFA-4AD7-9958-2B4BA988F500}" type="presParOf" srcId="{90BE70A5-7903-4378-AD33-5D9DA6EF0D20}" destId="{05223138-3DAF-4EEC-B824-DA3204859018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5BEE39-435A-4772-B5ED-C0725D6D93A5}">
      <dsp:nvSpPr>
        <dsp:cNvPr id="0" name=""/>
        <dsp:cNvSpPr/>
      </dsp:nvSpPr>
      <dsp:spPr>
        <a:xfrm>
          <a:off x="0" y="3000399"/>
          <a:ext cx="6096000" cy="934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Связать зрительный образ предлога с его лексическим значением.</a:t>
          </a:r>
          <a:endParaRPr lang="ru-RU" sz="2000" kern="1200" dirty="0"/>
        </a:p>
      </dsp:txBody>
      <dsp:txXfrm>
        <a:off x="0" y="3000399"/>
        <a:ext cx="6096000" cy="934592"/>
      </dsp:txXfrm>
    </dsp:sp>
    <dsp:sp modelId="{A6E2CE71-3E39-4DF4-862A-D795BB3775E6}">
      <dsp:nvSpPr>
        <dsp:cNvPr id="0" name=""/>
        <dsp:cNvSpPr/>
      </dsp:nvSpPr>
      <dsp:spPr>
        <a:xfrm rot="10800000">
          <a:off x="0" y="1485620"/>
          <a:ext cx="6096000" cy="15810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2.Представить, как буквы могут двигаться.</a:t>
          </a:r>
          <a:endParaRPr lang="ru-RU" sz="2000" kern="1200" dirty="0"/>
        </a:p>
      </dsp:txBody>
      <dsp:txXfrm rot="10800000">
        <a:off x="0" y="1485620"/>
        <a:ext cx="6096000" cy="1581034"/>
      </dsp:txXfrm>
    </dsp:sp>
    <dsp:sp modelId="{05223138-3DAF-4EEC-B824-DA3204859018}">
      <dsp:nvSpPr>
        <dsp:cNvPr id="0" name=""/>
        <dsp:cNvSpPr/>
      </dsp:nvSpPr>
      <dsp:spPr>
        <a:xfrm rot="10800000">
          <a:off x="0" y="0"/>
          <a:ext cx="6096000" cy="15629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1.Найти в буквах сходство с предметами.</a:t>
          </a:r>
          <a:endParaRPr lang="ru-RU" sz="2000" kern="1200" dirty="0"/>
        </a:p>
      </dsp:txBody>
      <dsp:txXfrm rot="10800000">
        <a:off x="0" y="0"/>
        <a:ext cx="6096000" cy="1562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688431-3130-446A-B0F2-57B81602C73E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204864"/>
            <a:ext cx="6057920" cy="38673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Глазунова Л.В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0"/>
            <a:ext cx="8458200" cy="4581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5400" dirty="0" smtClean="0">
                <a:solidFill>
                  <a:srgbClr val="C00000"/>
                </a:solidFill>
              </a:rPr>
              <a:t>Сказки про </a:t>
            </a:r>
            <a:r>
              <a:rPr lang="ru-RU" sz="5400" dirty="0" smtClean="0">
                <a:solidFill>
                  <a:srgbClr val="C00000"/>
                </a:solidFill>
              </a:rPr>
              <a:t>предлоги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        часть   2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072074"/>
            <a:ext cx="2726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Учитель </a:t>
            </a:r>
            <a:r>
              <a:rPr lang="ru-RU" sz="2000" b="1" dirty="0" smtClean="0"/>
              <a:t>-логопед</a:t>
            </a:r>
            <a:endParaRPr lang="ru-RU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углом 7"/>
          <p:cNvSpPr/>
          <p:nvPr/>
        </p:nvSpPr>
        <p:spPr>
          <a:xfrm rot="5400000">
            <a:off x="7742704" y="1615618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Сказка         «</a:t>
            </a:r>
            <a:r>
              <a:rPr lang="ru-RU" sz="4000" dirty="0" smtClean="0"/>
              <a:t>п</a:t>
            </a:r>
            <a:r>
              <a:rPr lang="ru-RU" dirty="0" smtClean="0"/>
              <a:t>адающая буква»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1643050"/>
            <a:ext cx="107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С</a:t>
            </a:r>
            <a:endParaRPr lang="ru-RU" sz="9600" b="1" dirty="0"/>
          </a:p>
        </p:txBody>
      </p:sp>
      <p:sp>
        <p:nvSpPr>
          <p:cNvPr id="6" name="Куб 5"/>
          <p:cNvSpPr/>
          <p:nvPr/>
        </p:nvSpPr>
        <p:spPr>
          <a:xfrm>
            <a:off x="6858016" y="200024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86644" y="1571612"/>
            <a:ext cx="571504" cy="557210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14422"/>
            <a:ext cx="2643206" cy="1271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71472" y="92867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</a:t>
            </a:r>
          </a:p>
          <a:p>
            <a:r>
              <a:rPr lang="ru-RU" sz="4000" b="1" dirty="0" smtClean="0"/>
              <a:t>   С - О  </a:t>
            </a:r>
            <a:endParaRPr lang="ru-RU" sz="4000" b="1" dirty="0"/>
          </a:p>
        </p:txBody>
      </p:sp>
      <p:pic>
        <p:nvPicPr>
          <p:cNvPr id="13" name="Рисунок 12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14686"/>
            <a:ext cx="2553301" cy="3412139"/>
          </a:xfrm>
          <a:prstGeom prst="rect">
            <a:avLst/>
          </a:prstGeom>
        </p:spPr>
      </p:pic>
      <p:pic>
        <p:nvPicPr>
          <p:cNvPr id="12" name="Рисунок 11" descr="Без имени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941336"/>
            <a:ext cx="4429156" cy="1670363"/>
          </a:xfrm>
          <a:prstGeom prst="rect">
            <a:avLst/>
          </a:prstGeom>
        </p:spPr>
      </p:pic>
      <p:pic>
        <p:nvPicPr>
          <p:cNvPr id="15" name="Рисунок 14" descr="Без имени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594508"/>
            <a:ext cx="5346032" cy="326349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18 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8811E-6 L 0.27361 0.136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285719" y="500042"/>
            <a:ext cx="54292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Содержимое 3" descr="0002-003-K.-Krasnu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39" t="21897" r="3352" b="3685"/>
          <a:stretch>
            <a:fillRect/>
          </a:stretch>
        </p:blipFill>
        <p:spPr>
          <a:xfrm>
            <a:off x="0" y="428604"/>
            <a:ext cx="9144000" cy="6429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6143668" cy="695324"/>
          </a:xfrm>
          <a:noFill/>
        </p:spPr>
        <p:txBody>
          <a:bodyPr/>
          <a:lstStyle/>
          <a:p>
            <a:r>
              <a:rPr lang="ru-RU" b="1" dirty="0" smtClean="0"/>
              <a:t>Сказка «Две змейк</a:t>
            </a:r>
            <a:r>
              <a:rPr lang="ru-RU" dirty="0" smtClean="0"/>
              <a:t>и»</a:t>
            </a:r>
            <a:endParaRPr lang="ru-RU" dirty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4645" y="3639554"/>
            <a:ext cx="4251966" cy="2932718"/>
          </a:xfrm>
          <a:prstGeom prst="rect">
            <a:avLst/>
          </a:prstGeom>
        </p:spPr>
      </p:pic>
      <p:pic>
        <p:nvPicPr>
          <p:cNvPr id="6" name="Рисунок 5" descr="1307691591_1249415969_zvukarik1.jpg"/>
          <p:cNvPicPr>
            <a:picLocks noChangeAspect="1"/>
          </p:cNvPicPr>
          <p:nvPr/>
        </p:nvPicPr>
        <p:blipFill>
          <a:blip r:embed="rId4" cstate="print"/>
          <a:srcRect l="56250"/>
          <a:stretch>
            <a:fillRect/>
          </a:stretch>
        </p:blipFill>
        <p:spPr>
          <a:xfrm>
            <a:off x="214282" y="142852"/>
            <a:ext cx="2143108" cy="3404511"/>
          </a:xfrm>
          <a:prstGeom prst="rect">
            <a:avLst/>
          </a:prstGeom>
        </p:spPr>
      </p:pic>
      <p:sp>
        <p:nvSpPr>
          <p:cNvPr id="7" name="Куб 6"/>
          <p:cNvSpPr/>
          <p:nvPr/>
        </p:nvSpPr>
        <p:spPr>
          <a:xfrm>
            <a:off x="7715272" y="221455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8148" y="2643182"/>
            <a:ext cx="642942" cy="628648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8143900" y="1500174"/>
            <a:ext cx="357190" cy="83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714488"/>
            <a:ext cx="928694" cy="830997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</a:rPr>
              <a:t>из</a:t>
            </a:r>
            <a:endParaRPr lang="ru-RU" sz="48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Рисунок 10" descr="0002-003-JA-ot-babushki-ushjol-i-ot-dedushki-ushjol.png"/>
          <p:cNvPicPr>
            <a:picLocks noChangeAspect="1"/>
          </p:cNvPicPr>
          <p:nvPr/>
        </p:nvPicPr>
        <p:blipFill>
          <a:blip r:embed="rId5" cstate="print"/>
          <a:srcRect t="41471" r="761" b="15882"/>
          <a:stretch>
            <a:fillRect/>
          </a:stretch>
        </p:blipFill>
        <p:spPr>
          <a:xfrm>
            <a:off x="2857488" y="5715016"/>
            <a:ext cx="4286248" cy="101271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8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1428728" y="2071678"/>
            <a:ext cx="6926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Сказка</a:t>
            </a:r>
            <a:r>
              <a:rPr lang="ru-RU" b="1" dirty="0" smtClean="0"/>
              <a:t>         «Две  змейки»</a:t>
            </a:r>
            <a:endParaRPr lang="ru-RU" b="1" dirty="0"/>
          </a:p>
        </p:txBody>
      </p:sp>
      <p:pic>
        <p:nvPicPr>
          <p:cNvPr id="6" name="Рисунок 5" descr="0002-003-JA-ot-babushki-ushjol-i-ot-dedushki-ushjol.png"/>
          <p:cNvPicPr>
            <a:picLocks noChangeAspect="1"/>
          </p:cNvPicPr>
          <p:nvPr/>
        </p:nvPicPr>
        <p:blipFill>
          <a:blip r:embed="rId2" cstate="print"/>
          <a:srcRect l="513" b="20635"/>
          <a:stretch>
            <a:fillRect/>
          </a:stretch>
        </p:blipFill>
        <p:spPr>
          <a:xfrm>
            <a:off x="0" y="4100762"/>
            <a:ext cx="9501222" cy="2757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60" y="171448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ИЗ-ЗА</a:t>
            </a:r>
            <a:endParaRPr lang="ru-RU" sz="4000" b="1" dirty="0"/>
          </a:p>
        </p:txBody>
      </p:sp>
      <p:sp>
        <p:nvSpPr>
          <p:cNvPr id="8" name="Овал 7"/>
          <p:cNvSpPr/>
          <p:nvPr/>
        </p:nvSpPr>
        <p:spPr>
          <a:xfrm>
            <a:off x="1000100" y="1857364"/>
            <a:ext cx="714380" cy="700086"/>
          </a:xfrm>
          <a:prstGeom prst="ellipse">
            <a:avLst/>
          </a:prstGeom>
          <a:solidFill>
            <a:srgbClr val="ED17A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142844" y="164305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71546"/>
            <a:ext cx="3717882" cy="2571768"/>
          </a:xfrm>
          <a:prstGeom prst="rect">
            <a:avLst/>
          </a:prstGeom>
        </p:spPr>
      </p:pic>
      <p:pic>
        <p:nvPicPr>
          <p:cNvPr id="11" name="Рисунок 10" descr="0007-007-Iz-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3000372"/>
            <a:ext cx="3347079" cy="3857652"/>
          </a:xfrm>
          <a:prstGeom prst="rect">
            <a:avLst/>
          </a:prstGeom>
        </p:spPr>
      </p:pic>
      <p:pic>
        <p:nvPicPr>
          <p:cNvPr id="4" name="Содержимое 3" descr="1969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214810" y="1785926"/>
            <a:ext cx="5214974" cy="371923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18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«две змейки»</a:t>
            </a:r>
            <a:endParaRPr lang="ru-RU" dirty="0"/>
          </a:p>
        </p:txBody>
      </p:sp>
      <p:pic>
        <p:nvPicPr>
          <p:cNvPr id="4" name="Содержимое 3" descr="666085-a7d13b8fbd49b8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285860"/>
            <a:ext cx="4286280" cy="5214950"/>
          </a:xfrm>
        </p:spPr>
      </p:pic>
      <p:sp>
        <p:nvSpPr>
          <p:cNvPr id="5" name="Куб 4"/>
          <p:cNvSpPr/>
          <p:nvPr/>
        </p:nvSpPr>
        <p:spPr>
          <a:xfrm>
            <a:off x="1000100" y="1357298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71538" y="2643182"/>
            <a:ext cx="714380" cy="628648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вверх 6"/>
          <p:cNvSpPr/>
          <p:nvPr/>
        </p:nvSpPr>
        <p:spPr>
          <a:xfrm>
            <a:off x="1785918" y="2428868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488" y="207167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ИЗ-ПОД</a:t>
            </a:r>
            <a:endParaRPr lang="ru-RU" sz="2800" b="1" dirty="0"/>
          </a:p>
        </p:txBody>
      </p:sp>
      <p:pic>
        <p:nvPicPr>
          <p:cNvPr id="9" name="Рисунок 8" descr="И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91173"/>
            <a:ext cx="4390721" cy="296682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28661E-7 L 0.1783 -0.214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4800" b="1" dirty="0" smtClean="0"/>
              <a:t>З А П О М Н И Т Е: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          </a:t>
            </a: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       </a:t>
            </a:r>
            <a:r>
              <a:rPr lang="ru-RU" sz="6600" b="1" i="1" dirty="0" smtClean="0">
                <a:solidFill>
                  <a:srgbClr val="FF0000"/>
                </a:solidFill>
              </a:rPr>
              <a:t>предлоги  </a:t>
            </a:r>
          </a:p>
          <a:p>
            <a:r>
              <a:rPr lang="ru-RU" sz="5400" i="1" dirty="0" smtClean="0"/>
              <a:t>      </a:t>
            </a:r>
            <a:r>
              <a:rPr lang="ru-RU" sz="5400" b="1" i="1" dirty="0" smtClean="0"/>
              <a:t>со   словами</a:t>
            </a:r>
          </a:p>
          <a:p>
            <a:r>
              <a:rPr lang="ru-RU" sz="5400" b="1" i="1" dirty="0" smtClean="0"/>
              <a:t>  пишутся     отдельно </a:t>
            </a:r>
            <a:r>
              <a:rPr lang="ru-RU" sz="5400" i="1" dirty="0" smtClean="0"/>
              <a:t>!</a:t>
            </a:r>
            <a:endParaRPr lang="ru-RU" sz="5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3-033-Omoni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42942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2971792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Автор</a:t>
            </a:r>
            <a:br>
              <a:rPr lang="ru-RU" dirty="0" smtClean="0"/>
            </a:br>
            <a:r>
              <a:rPr lang="ru-RU" dirty="0" smtClean="0"/>
              <a:t>сказок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2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357166"/>
            <a:ext cx="4344775" cy="4097335"/>
          </a:xfrm>
        </p:spPr>
      </p:pic>
      <p:sp>
        <p:nvSpPr>
          <p:cNvPr id="5" name="TextBox 4"/>
          <p:cNvSpPr txBox="1"/>
          <p:nvPr/>
        </p:nvSpPr>
        <p:spPr>
          <a:xfrm>
            <a:off x="714348" y="4714884"/>
            <a:ext cx="69294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Глазунова  Лариса  Владимировна</a:t>
            </a:r>
          </a:p>
          <a:p>
            <a:endParaRPr lang="ru-RU" sz="2800" b="1" dirty="0" smtClean="0"/>
          </a:p>
          <a:p>
            <a:r>
              <a:rPr lang="ru-RU" sz="2400" b="1" i="1" dirty="0" smtClean="0"/>
              <a:t>У</a:t>
            </a:r>
            <a:r>
              <a:rPr lang="ru-RU" sz="2800" b="1" i="1" dirty="0" smtClean="0"/>
              <a:t>читель-логопед,   МОУ «ЦПМСС»</a:t>
            </a:r>
          </a:p>
          <a:p>
            <a:r>
              <a:rPr lang="ru-RU" sz="2400" b="1" i="1" dirty="0" smtClean="0"/>
              <a:t>Московская область, Серпуховский район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5827636" y="2330534"/>
            <a:ext cx="2151664" cy="1200152"/>
            <a:chOff x="5827636" y="2330534"/>
            <a:chExt cx="2151664" cy="1200152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000892" y="2714620"/>
              <a:ext cx="978408" cy="413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5827636" y="2330534"/>
              <a:ext cx="1200152" cy="1200152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ИЗ-ЗА</a:t>
              </a:r>
              <a:endParaRPr lang="ru-RU" sz="24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195234" cy="23176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2571736" y="1285860"/>
            <a:ext cx="3430730" cy="314497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357554" y="4429132"/>
            <a:ext cx="2093998" cy="1200152"/>
            <a:chOff x="3357554" y="4429132"/>
            <a:chExt cx="2093998" cy="1200152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4473144" y="4835750"/>
              <a:ext cx="978408" cy="413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357554" y="4429132"/>
              <a:ext cx="1200152" cy="1200152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/>
                <a:t>ИЗ-под</a:t>
              </a:r>
              <a:endParaRPr lang="ru-RU" sz="24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28596" y="5729286"/>
            <a:ext cx="1953826" cy="1128714"/>
            <a:chOff x="428596" y="5729286"/>
            <a:chExt cx="1953826" cy="1128714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1404014" y="6113522"/>
              <a:ext cx="978408" cy="413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28596" y="5729286"/>
              <a:ext cx="1071570" cy="1128714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по</a:t>
              </a:r>
              <a:endParaRPr lang="ru-RU" sz="3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0" y="2000240"/>
            <a:ext cx="2039004" cy="1128714"/>
            <a:chOff x="0" y="2071678"/>
            <a:chExt cx="2039004" cy="1128714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1060596" y="2450878"/>
              <a:ext cx="978408" cy="3417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0" y="2071678"/>
              <a:ext cx="1128714" cy="1128714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к</a:t>
              </a:r>
              <a:endParaRPr lang="ru-RU" sz="36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16510" y="3357562"/>
            <a:ext cx="2055226" cy="1128714"/>
            <a:chOff x="516510" y="3357562"/>
            <a:chExt cx="2055226" cy="1128714"/>
          </a:xfrm>
        </p:grpSpPr>
        <p:sp>
          <p:nvSpPr>
            <p:cNvPr id="19" name="Стрелка вправо 18"/>
            <p:cNvSpPr/>
            <p:nvPr/>
          </p:nvSpPr>
          <p:spPr>
            <a:xfrm rot="10800000">
              <a:off x="516510" y="3775248"/>
              <a:ext cx="978408" cy="3417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428728" y="3357562"/>
              <a:ext cx="1143008" cy="1128714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ОТ</a:t>
              </a:r>
              <a:endParaRPr lang="ru-RU" sz="28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86314" y="142852"/>
            <a:ext cx="2071702" cy="1285884"/>
            <a:chOff x="4786314" y="142852"/>
            <a:chExt cx="2071702" cy="1285884"/>
          </a:xfrm>
        </p:grpSpPr>
        <p:sp>
          <p:nvSpPr>
            <p:cNvPr id="5" name="Овал 4"/>
            <p:cNvSpPr/>
            <p:nvPr/>
          </p:nvSpPr>
          <p:spPr>
            <a:xfrm>
              <a:off x="4786314" y="142852"/>
              <a:ext cx="1200152" cy="1200152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С</a:t>
              </a:r>
              <a:endParaRPr lang="ru-RU" sz="2800" b="1" dirty="0"/>
            </a:p>
          </p:txBody>
        </p:sp>
        <p:sp>
          <p:nvSpPr>
            <p:cNvPr id="20" name="Стрелка углом 19"/>
            <p:cNvSpPr/>
            <p:nvPr/>
          </p:nvSpPr>
          <p:spPr>
            <a:xfrm rot="5400000">
              <a:off x="6036479" y="607199"/>
              <a:ext cx="785818" cy="85725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14678" y="2500306"/>
            <a:ext cx="1901408" cy="1200152"/>
            <a:chOff x="3428992" y="2500306"/>
            <a:chExt cx="1901408" cy="1200152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4544582" y="2953648"/>
              <a:ext cx="785818" cy="28575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428992" y="2500306"/>
              <a:ext cx="1200152" cy="1200152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ИЗ</a:t>
              </a:r>
              <a:endParaRPr lang="ru-RU" sz="2800" b="1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6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5984E-6 L 0.16805 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запомнить предлог-слово ?</a:t>
            </a:r>
            <a:endParaRPr lang="ru-RU" dirty="0"/>
          </a:p>
        </p:txBody>
      </p:sp>
      <p:pic>
        <p:nvPicPr>
          <p:cNvPr id="4" name="Содержимое 3" descr="jakor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177419" flipH="1">
            <a:off x="214282" y="2643182"/>
            <a:ext cx="2357454" cy="2660495"/>
          </a:xfrm>
        </p:spPr>
      </p:pic>
      <p:graphicFrame>
        <p:nvGraphicFramePr>
          <p:cNvPr id="5" name="Схема 4"/>
          <p:cNvGraphicFramePr/>
          <p:nvPr/>
        </p:nvGraphicFramePr>
        <p:xfrm>
          <a:off x="264317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223138-3DAF-4EEC-B824-DA320485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5223138-3DAF-4EEC-B824-DA320485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E2CE71-3E39-4DF4-862A-D795BB37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A6E2CE71-3E39-4DF4-862A-D795BB377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BEE39-435A-4772-B5ED-C0725D6D9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E5BEE39-435A-4772-B5ED-C0725D6D9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3-005-Slova-neprijateli-sporjat-ves-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572500" cy="5643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r>
              <a:rPr lang="ru-RU" b="1" dirty="0" err="1" smtClean="0"/>
              <a:t>сказКА</a:t>
            </a:r>
            <a:r>
              <a:rPr lang="ru-RU" b="1" dirty="0" smtClean="0"/>
              <a:t>   «Буква </a:t>
            </a:r>
            <a:r>
              <a:rPr lang="ru-RU" sz="6000" b="1" dirty="0" err="1" smtClean="0"/>
              <a:t>п</a:t>
            </a:r>
            <a:r>
              <a:rPr lang="ru-RU" b="1" dirty="0" smtClean="0"/>
              <a:t> и колесо»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err="1" smtClean="0"/>
              <a:t>п+о</a:t>
            </a:r>
            <a:endParaRPr lang="ru-RU" sz="6600" dirty="0" smtClean="0"/>
          </a:p>
          <a:p>
            <a:pPr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0048-126-Kak-shipit-zme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14752"/>
            <a:ext cx="3505200" cy="3033710"/>
          </a:xfrm>
          <a:prstGeom prst="rect">
            <a:avLst/>
          </a:prstGeom>
        </p:spPr>
      </p:pic>
      <p:sp>
        <p:nvSpPr>
          <p:cNvPr id="6" name="Куб 5"/>
          <p:cNvSpPr/>
          <p:nvPr/>
        </p:nvSpPr>
        <p:spPr>
          <a:xfrm>
            <a:off x="7429520" y="221455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29586" y="1714488"/>
            <a:ext cx="557210" cy="557210"/>
          </a:xfrm>
          <a:prstGeom prst="ellipse">
            <a:avLst/>
          </a:prstGeom>
          <a:solidFill>
            <a:srgbClr val="ED17A1"/>
          </a:solidFill>
          <a:ln>
            <a:solidFill>
              <a:srgbClr val="ED1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8501090" y="1857364"/>
            <a:ext cx="478342" cy="341756"/>
          </a:xfrm>
          <a:prstGeom prst="rightArrow">
            <a:avLst>
              <a:gd name="adj1" fmla="val 96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785786" y="2357430"/>
            <a:ext cx="621218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2844" y="2071678"/>
            <a:ext cx="700086" cy="771524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i="1" dirty="0" smtClean="0"/>
              <a:t>Сказка  про  букву  </a:t>
            </a:r>
            <a:r>
              <a:rPr lang="ru-RU" sz="4400" b="1" i="1" dirty="0" smtClean="0"/>
              <a:t>К,</a:t>
            </a:r>
            <a:r>
              <a:rPr lang="ru-RU" b="1" i="1" dirty="0" smtClean="0"/>
              <a:t>  которая любила  ходить  в  гости» </a:t>
            </a:r>
            <a:endParaRPr lang="ru-RU" b="1" i="1" dirty="0"/>
          </a:p>
        </p:txBody>
      </p:sp>
      <p:sp>
        <p:nvSpPr>
          <p:cNvPr id="4" name="Куб 3"/>
          <p:cNvSpPr/>
          <p:nvPr/>
        </p:nvSpPr>
        <p:spPr>
          <a:xfrm>
            <a:off x="2143108" y="1785926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malch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3575" y="1071546"/>
            <a:ext cx="3400425" cy="4565473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71538" y="1643050"/>
            <a:ext cx="3714776" cy="1714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/>
              <a:t>      К    </a:t>
            </a:r>
          </a:p>
        </p:txBody>
      </p:sp>
      <p:pic>
        <p:nvPicPr>
          <p:cNvPr id="10" name="Рисунок 9" descr="0010-010-I-domoj-priekh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7625"/>
            <a:ext cx="2786082" cy="3070375"/>
          </a:xfrm>
          <a:prstGeom prst="rect">
            <a:avLst/>
          </a:prstGeom>
        </p:spPr>
      </p:pic>
      <p:pic>
        <p:nvPicPr>
          <p:cNvPr id="12" name="Рисунок 11" descr="0010-010-I-domoj-priekh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788508"/>
            <a:ext cx="2643174" cy="3069492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0.00509 L 0.17639 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7000892" y="2285992"/>
            <a:ext cx="642942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86512" y="2071678"/>
            <a:ext cx="714380" cy="700086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i="1" dirty="0" smtClean="0"/>
              <a:t>Сказка  про  упрямца»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ОТ</a:t>
            </a:r>
            <a:endParaRPr lang="ru-RU" sz="9600" dirty="0"/>
          </a:p>
        </p:txBody>
      </p:sp>
      <p:sp>
        <p:nvSpPr>
          <p:cNvPr id="4" name="Куб 3"/>
          <p:cNvSpPr/>
          <p:nvPr/>
        </p:nvSpPr>
        <p:spPr>
          <a:xfrm>
            <a:off x="4857752" y="1785926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10-010-I-domoj-priekh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500438"/>
            <a:ext cx="2786082" cy="3070375"/>
          </a:xfrm>
          <a:prstGeom prst="rect">
            <a:avLst/>
          </a:prstGeom>
        </p:spPr>
      </p:pic>
      <p:pic>
        <p:nvPicPr>
          <p:cNvPr id="8" name="Рисунок 7" descr="0010-010-I-domoj-priekh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500880"/>
            <a:ext cx="2643174" cy="306949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«</a:t>
            </a:r>
            <a:r>
              <a:rPr lang="ru-RU" b="1" dirty="0" smtClean="0"/>
              <a:t>Сказка   про   кота»</a:t>
            </a:r>
            <a:endParaRPr lang="ru-RU" b="1" dirty="0"/>
          </a:p>
        </p:txBody>
      </p:sp>
      <p:pic>
        <p:nvPicPr>
          <p:cNvPr id="4" name="Содержимое 3" descr="407008-beeb3fcc744ef1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02464"/>
            <a:ext cx="8531304" cy="5755536"/>
          </a:xfrm>
        </p:spPr>
      </p:pic>
      <p:pic>
        <p:nvPicPr>
          <p:cNvPr id="5" name="Рисунок 4" descr="0001-002-Detjam-o-shkole.jpg"/>
          <p:cNvPicPr>
            <a:picLocks noChangeAspect="1"/>
          </p:cNvPicPr>
          <p:nvPr/>
        </p:nvPicPr>
        <p:blipFill>
          <a:blip r:embed="rId3" cstate="print"/>
          <a:srcRect l="6313" r="17430"/>
          <a:stretch>
            <a:fillRect/>
          </a:stretch>
        </p:blipFill>
        <p:spPr>
          <a:xfrm>
            <a:off x="785786" y="3000372"/>
            <a:ext cx="3571900" cy="3500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1500174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 - ОТ</a:t>
            </a:r>
            <a:endParaRPr lang="ru-RU" sz="4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7786710" y="6072206"/>
            <a:ext cx="906970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«Сказка про кота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Фото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38" b="9645"/>
          <a:stretch>
            <a:fillRect/>
          </a:stretch>
        </p:blipFill>
        <p:spPr>
          <a:xfrm>
            <a:off x="142844" y="1285860"/>
            <a:ext cx="5610047" cy="4089415"/>
          </a:xfrm>
        </p:spPr>
      </p:pic>
      <p:sp>
        <p:nvSpPr>
          <p:cNvPr id="5" name="TextBox 4"/>
          <p:cNvSpPr txBox="1"/>
          <p:nvPr/>
        </p:nvSpPr>
        <p:spPr>
          <a:xfrm>
            <a:off x="857224" y="5786454"/>
            <a:ext cx="4219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5400" dirty="0" err="1" smtClean="0"/>
              <a:t>к+от</a:t>
            </a:r>
            <a:r>
              <a:rPr lang="ru-RU" sz="5400" dirty="0" smtClean="0"/>
              <a:t> = кот</a:t>
            </a:r>
            <a:endParaRPr lang="ru-RU" sz="5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500826" y="2571744"/>
            <a:ext cx="899207" cy="34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4628351">
            <a:off x="148295" y="4791220"/>
            <a:ext cx="1830285" cy="444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0264414">
            <a:off x="2277651" y="5024455"/>
            <a:ext cx="372765" cy="8424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7858148" y="185736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29322" y="2357430"/>
            <a:ext cx="700086" cy="700086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5786446" y="5357826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72330" y="5857892"/>
            <a:ext cx="700086" cy="700086"/>
          </a:xfrm>
          <a:prstGeom prst="ellipse">
            <a:avLst/>
          </a:prstGeom>
          <a:solidFill>
            <a:srgbClr val="ED1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00826" y="1428736"/>
            <a:ext cx="63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</a:t>
            </a:r>
            <a:endParaRPr lang="ru-RU" sz="5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00826" y="4500570"/>
            <a:ext cx="1160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ОТ</a:t>
            </a:r>
            <a:endParaRPr lang="ru-RU" sz="5400" b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3562E-6 L 0.1757 0.0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2" grpId="0" animBg="1"/>
      <p:bldP spid="13" grpId="1" animBg="1"/>
      <p:bldP spid="13" grpId="2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2017</TotalTime>
  <Words>159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Сказки про предлоги          часть   2</vt:lpstr>
      <vt:lpstr>Автор сказок </vt:lpstr>
      <vt:lpstr>Слайд 3</vt:lpstr>
      <vt:lpstr>Как запомнить предлог-слово ?</vt:lpstr>
      <vt:lpstr>       сказКА   «Буква п и колесо»</vt:lpstr>
      <vt:lpstr>«Сказка  про  букву  К,  которая любила  ходить  в  гости» </vt:lpstr>
      <vt:lpstr>«Сказка  про  упрямца»</vt:lpstr>
      <vt:lpstr>       «Сказка   про   кота»</vt:lpstr>
      <vt:lpstr>«Сказка про кота»</vt:lpstr>
      <vt:lpstr>   Сказка         «падающая буква»</vt:lpstr>
      <vt:lpstr>Сказка «Две змейки»</vt:lpstr>
      <vt:lpstr>Сказка         «Две  змейки»</vt:lpstr>
      <vt:lpstr>СКАЗКА «две змейки»</vt:lpstr>
      <vt:lpstr>          З А П О М Н И Т Е: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 про  предлоги</dc:title>
  <dc:creator>Андрей</dc:creator>
  <cp:lastModifiedBy>1</cp:lastModifiedBy>
  <cp:revision>434</cp:revision>
  <dcterms:created xsi:type="dcterms:W3CDTF">2011-08-13T08:10:34Z</dcterms:created>
  <dcterms:modified xsi:type="dcterms:W3CDTF">2014-07-27T10:46:48Z</dcterms:modified>
</cp:coreProperties>
</file>