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</p:sldMasterIdLst>
  <p:notesMasterIdLst>
    <p:notesMasterId r:id="rId26"/>
  </p:notesMasterIdLst>
  <p:sldIdLst>
    <p:sldId id="256" r:id="rId10"/>
    <p:sldId id="267" r:id="rId11"/>
    <p:sldId id="269" r:id="rId12"/>
    <p:sldId id="270" r:id="rId13"/>
    <p:sldId id="271" r:id="rId14"/>
    <p:sldId id="257" r:id="rId15"/>
    <p:sldId id="262" r:id="rId16"/>
    <p:sldId id="260" r:id="rId17"/>
    <p:sldId id="261" r:id="rId18"/>
    <p:sldId id="263" r:id="rId19"/>
    <p:sldId id="264" r:id="rId20"/>
    <p:sldId id="265" r:id="rId21"/>
    <p:sldId id="268" r:id="rId22"/>
    <p:sldId id="272" r:id="rId23"/>
    <p:sldId id="273" r:id="rId24"/>
    <p:sldId id="27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4842AF-6A84-4BF4-B63B-587B8E043974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122031A2-33B2-485F-9C66-960F4715CFFE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4800" b="1" dirty="0" smtClean="0">
              <a:solidFill>
                <a:schemeClr val="bg1"/>
              </a:solidFill>
            </a:rPr>
            <a:t>личностные</a:t>
          </a:r>
          <a:endParaRPr lang="ru-RU" sz="4800" b="1" dirty="0">
            <a:solidFill>
              <a:schemeClr val="bg1"/>
            </a:solidFill>
          </a:endParaRPr>
        </a:p>
      </dgm:t>
    </dgm:pt>
    <dgm:pt modelId="{2446662F-5AFA-4455-88D1-AB5AD002B6FF}" type="parTrans" cxnId="{EFADAC27-5C48-4DA7-ABBF-F532BF48064F}">
      <dgm:prSet/>
      <dgm:spPr/>
      <dgm:t>
        <a:bodyPr/>
        <a:lstStyle/>
        <a:p>
          <a:endParaRPr lang="ru-RU"/>
        </a:p>
      </dgm:t>
    </dgm:pt>
    <dgm:pt modelId="{2F58690A-6F1E-447E-9E84-DEE64C046F59}" type="sibTrans" cxnId="{EFADAC27-5C48-4DA7-ABBF-F532BF48064F}">
      <dgm:prSet/>
      <dgm:spPr/>
      <dgm:t>
        <a:bodyPr/>
        <a:lstStyle/>
        <a:p>
          <a:endParaRPr lang="ru-RU"/>
        </a:p>
      </dgm:t>
    </dgm:pt>
    <dgm:pt modelId="{ECFD77BA-31D7-4C7C-A6E9-E3DF08B44ABA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4800" b="1" dirty="0" smtClean="0">
              <a:solidFill>
                <a:schemeClr val="bg1"/>
              </a:solidFill>
            </a:rPr>
            <a:t>парные</a:t>
          </a:r>
          <a:endParaRPr lang="ru-RU" sz="4800" b="1" dirty="0">
            <a:solidFill>
              <a:schemeClr val="bg1"/>
            </a:solidFill>
          </a:endParaRPr>
        </a:p>
      </dgm:t>
    </dgm:pt>
    <dgm:pt modelId="{3C4F16CA-939D-4C56-82AD-5BE704A51274}" type="parTrans" cxnId="{1081227E-156D-447A-AC54-31D426AE693B}">
      <dgm:prSet/>
      <dgm:spPr/>
      <dgm:t>
        <a:bodyPr/>
        <a:lstStyle/>
        <a:p>
          <a:endParaRPr lang="ru-RU"/>
        </a:p>
      </dgm:t>
    </dgm:pt>
    <dgm:pt modelId="{B4DC62B0-6187-42B3-A106-C96E184EA5B6}" type="sibTrans" cxnId="{1081227E-156D-447A-AC54-31D426AE693B}">
      <dgm:prSet/>
      <dgm:spPr/>
      <dgm:t>
        <a:bodyPr/>
        <a:lstStyle/>
        <a:p>
          <a:endParaRPr lang="ru-RU"/>
        </a:p>
      </dgm:t>
    </dgm:pt>
    <dgm:pt modelId="{88CCBD37-9B5F-41D5-8F11-FEC72B61985A}">
      <dgm:prSet custT="1"/>
      <dgm:spPr>
        <a:solidFill>
          <a:srgbClr val="92D050"/>
        </a:solidFill>
      </dgm:spPr>
      <dgm:t>
        <a:bodyPr/>
        <a:lstStyle/>
        <a:p>
          <a:r>
            <a:rPr lang="ru-RU" sz="4800" b="1" dirty="0" smtClean="0">
              <a:solidFill>
                <a:schemeClr val="bg1"/>
              </a:solidFill>
            </a:rPr>
            <a:t>групповые</a:t>
          </a:r>
          <a:endParaRPr lang="ru-RU" sz="4800" b="1" dirty="0">
            <a:solidFill>
              <a:schemeClr val="bg1"/>
            </a:solidFill>
          </a:endParaRPr>
        </a:p>
      </dgm:t>
    </dgm:pt>
    <dgm:pt modelId="{68A81D2E-20F1-44A8-837C-A5E04530C114}" type="parTrans" cxnId="{14D96A0E-0AF3-449D-8F19-3181A6F0725C}">
      <dgm:prSet/>
      <dgm:spPr/>
      <dgm:t>
        <a:bodyPr/>
        <a:lstStyle/>
        <a:p>
          <a:endParaRPr lang="ru-RU"/>
        </a:p>
      </dgm:t>
    </dgm:pt>
    <dgm:pt modelId="{122D7080-E6BB-4082-9139-293BA33E2F12}" type="sibTrans" cxnId="{14D96A0E-0AF3-449D-8F19-3181A6F0725C}">
      <dgm:prSet/>
      <dgm:spPr/>
      <dgm:t>
        <a:bodyPr/>
        <a:lstStyle/>
        <a:p>
          <a:endParaRPr lang="ru-RU"/>
        </a:p>
      </dgm:t>
    </dgm:pt>
    <dgm:pt modelId="{F3BD811A-6EB3-4362-95C8-E650C755B43B}" type="pres">
      <dgm:prSet presAssocID="{234842AF-6A84-4BF4-B63B-587B8E0439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3199A3-8960-4EB5-9D64-94CA9058F7B0}" type="pres">
      <dgm:prSet presAssocID="{122031A2-33B2-485F-9C66-960F4715CFFE}" presName="parentText" presStyleLbl="node1" presStyleIdx="0" presStyleCnt="3" custLinFactNeighborX="358" custLinFactNeighborY="-161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3FE672-E737-496C-868F-9155EE7AF8EE}" type="pres">
      <dgm:prSet presAssocID="{2F58690A-6F1E-447E-9E84-DEE64C046F59}" presName="spacer" presStyleCnt="0"/>
      <dgm:spPr/>
    </dgm:pt>
    <dgm:pt modelId="{BAB2769E-C70F-479A-ABEF-E8580DBC4CB1}" type="pres">
      <dgm:prSet presAssocID="{ECFD77BA-31D7-4C7C-A6E9-E3DF08B44ABA}" presName="parentText" presStyleLbl="node1" presStyleIdx="1" presStyleCnt="3" custLinFactNeighborX="358" custLinFactNeighborY="276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D4533C-BAF7-4876-A18D-C16C5FE451FB}" type="pres">
      <dgm:prSet presAssocID="{B4DC62B0-6187-42B3-A106-C96E184EA5B6}" presName="spacer" presStyleCnt="0"/>
      <dgm:spPr/>
    </dgm:pt>
    <dgm:pt modelId="{293B1ACC-524B-4CD1-9C4C-C5C59A00F1E6}" type="pres">
      <dgm:prSet presAssocID="{88CCBD37-9B5F-41D5-8F11-FEC72B61985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D96A0E-0AF3-449D-8F19-3181A6F0725C}" srcId="{234842AF-6A84-4BF4-B63B-587B8E043974}" destId="{88CCBD37-9B5F-41D5-8F11-FEC72B61985A}" srcOrd="2" destOrd="0" parTransId="{68A81D2E-20F1-44A8-837C-A5E04530C114}" sibTransId="{122D7080-E6BB-4082-9139-293BA33E2F12}"/>
    <dgm:cxn modelId="{E0F6AA29-5EF2-462B-A1B8-F82E18E43157}" type="presOf" srcId="{ECFD77BA-31D7-4C7C-A6E9-E3DF08B44ABA}" destId="{BAB2769E-C70F-479A-ABEF-E8580DBC4CB1}" srcOrd="0" destOrd="0" presId="urn:microsoft.com/office/officeart/2005/8/layout/vList2"/>
    <dgm:cxn modelId="{221C13E3-53F6-47EB-A074-431D3E4A7CAD}" type="presOf" srcId="{122031A2-33B2-485F-9C66-960F4715CFFE}" destId="{B83199A3-8960-4EB5-9D64-94CA9058F7B0}" srcOrd="0" destOrd="0" presId="urn:microsoft.com/office/officeart/2005/8/layout/vList2"/>
    <dgm:cxn modelId="{EFADAC27-5C48-4DA7-ABBF-F532BF48064F}" srcId="{234842AF-6A84-4BF4-B63B-587B8E043974}" destId="{122031A2-33B2-485F-9C66-960F4715CFFE}" srcOrd="0" destOrd="0" parTransId="{2446662F-5AFA-4455-88D1-AB5AD002B6FF}" sibTransId="{2F58690A-6F1E-447E-9E84-DEE64C046F59}"/>
    <dgm:cxn modelId="{ED00FD98-894D-422A-A97B-2005DB563055}" type="presOf" srcId="{234842AF-6A84-4BF4-B63B-587B8E043974}" destId="{F3BD811A-6EB3-4362-95C8-E650C755B43B}" srcOrd="0" destOrd="0" presId="urn:microsoft.com/office/officeart/2005/8/layout/vList2"/>
    <dgm:cxn modelId="{A23FFEB6-B70C-491F-9095-177527EF2952}" type="presOf" srcId="{88CCBD37-9B5F-41D5-8F11-FEC72B61985A}" destId="{293B1ACC-524B-4CD1-9C4C-C5C59A00F1E6}" srcOrd="0" destOrd="0" presId="urn:microsoft.com/office/officeart/2005/8/layout/vList2"/>
    <dgm:cxn modelId="{1081227E-156D-447A-AC54-31D426AE693B}" srcId="{234842AF-6A84-4BF4-B63B-587B8E043974}" destId="{ECFD77BA-31D7-4C7C-A6E9-E3DF08B44ABA}" srcOrd="1" destOrd="0" parTransId="{3C4F16CA-939D-4C56-82AD-5BE704A51274}" sibTransId="{B4DC62B0-6187-42B3-A106-C96E184EA5B6}"/>
    <dgm:cxn modelId="{F84EF7AD-946F-4EE4-BBA7-72BF13551019}" type="presParOf" srcId="{F3BD811A-6EB3-4362-95C8-E650C755B43B}" destId="{B83199A3-8960-4EB5-9D64-94CA9058F7B0}" srcOrd="0" destOrd="0" presId="urn:microsoft.com/office/officeart/2005/8/layout/vList2"/>
    <dgm:cxn modelId="{80EB001E-3491-4087-AF16-A89075F5D90D}" type="presParOf" srcId="{F3BD811A-6EB3-4362-95C8-E650C755B43B}" destId="{313FE672-E737-496C-868F-9155EE7AF8EE}" srcOrd="1" destOrd="0" presId="urn:microsoft.com/office/officeart/2005/8/layout/vList2"/>
    <dgm:cxn modelId="{A0E4180D-3C35-4089-BAE5-967D2AD3AC35}" type="presParOf" srcId="{F3BD811A-6EB3-4362-95C8-E650C755B43B}" destId="{BAB2769E-C70F-479A-ABEF-E8580DBC4CB1}" srcOrd="2" destOrd="0" presId="urn:microsoft.com/office/officeart/2005/8/layout/vList2"/>
    <dgm:cxn modelId="{83B81DDA-4E5D-4690-AD63-55614AF18C63}" type="presParOf" srcId="{F3BD811A-6EB3-4362-95C8-E650C755B43B}" destId="{74D4533C-BAF7-4876-A18D-C16C5FE451FB}" srcOrd="3" destOrd="0" presId="urn:microsoft.com/office/officeart/2005/8/layout/vList2"/>
    <dgm:cxn modelId="{A1E4CC69-CF4F-49B3-978E-7EAA3D4E6A3D}" type="presParOf" srcId="{F3BD811A-6EB3-4362-95C8-E650C755B43B}" destId="{293B1ACC-524B-4CD1-9C4C-C5C59A00F1E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199A3-8960-4EB5-9D64-94CA9058F7B0}">
      <dsp:nvSpPr>
        <dsp:cNvPr id="0" name=""/>
        <dsp:cNvSpPr/>
      </dsp:nvSpPr>
      <dsp:spPr>
        <a:xfrm>
          <a:off x="0" y="0"/>
          <a:ext cx="8501122" cy="1179360"/>
        </a:xfrm>
        <a:prstGeom prst="roundRect">
          <a:avLst/>
        </a:prstGeom>
        <a:solidFill>
          <a:srgbClr val="92D05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solidFill>
                <a:schemeClr val="bg1"/>
              </a:solidFill>
            </a:rPr>
            <a:t>личностные</a:t>
          </a:r>
          <a:endParaRPr lang="ru-RU" sz="4800" b="1" kern="1200" dirty="0">
            <a:solidFill>
              <a:schemeClr val="bg1"/>
            </a:solidFill>
          </a:endParaRPr>
        </a:p>
      </dsp:txBody>
      <dsp:txXfrm>
        <a:off x="57572" y="57572"/>
        <a:ext cx="8385978" cy="1064216"/>
      </dsp:txXfrm>
    </dsp:sp>
    <dsp:sp modelId="{BAB2769E-C70F-479A-ABEF-E8580DBC4CB1}">
      <dsp:nvSpPr>
        <dsp:cNvPr id="0" name=""/>
        <dsp:cNvSpPr/>
      </dsp:nvSpPr>
      <dsp:spPr>
        <a:xfrm>
          <a:off x="0" y="1433652"/>
          <a:ext cx="8501122" cy="1179360"/>
        </a:xfrm>
        <a:prstGeom prst="roundRect">
          <a:avLst/>
        </a:prstGeom>
        <a:solidFill>
          <a:srgbClr val="92D05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solidFill>
                <a:schemeClr val="bg1"/>
              </a:solidFill>
            </a:rPr>
            <a:t>парные</a:t>
          </a:r>
          <a:endParaRPr lang="ru-RU" sz="4800" b="1" kern="1200" dirty="0">
            <a:solidFill>
              <a:schemeClr val="bg1"/>
            </a:solidFill>
          </a:endParaRPr>
        </a:p>
      </dsp:txBody>
      <dsp:txXfrm>
        <a:off x="57572" y="1491224"/>
        <a:ext cx="8385978" cy="1064216"/>
      </dsp:txXfrm>
    </dsp:sp>
    <dsp:sp modelId="{293B1ACC-524B-4CD1-9C4C-C5C59A00F1E6}">
      <dsp:nvSpPr>
        <dsp:cNvPr id="0" name=""/>
        <dsp:cNvSpPr/>
      </dsp:nvSpPr>
      <dsp:spPr>
        <a:xfrm>
          <a:off x="0" y="2744341"/>
          <a:ext cx="8501122" cy="1179360"/>
        </a:xfrm>
        <a:prstGeom prst="roundRect">
          <a:avLst/>
        </a:prstGeom>
        <a:solidFill>
          <a:srgbClr val="92D05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solidFill>
                <a:schemeClr val="bg1"/>
              </a:solidFill>
            </a:rPr>
            <a:t>групповые</a:t>
          </a:r>
          <a:endParaRPr lang="ru-RU" sz="4800" b="1" kern="1200" dirty="0">
            <a:solidFill>
              <a:schemeClr val="bg1"/>
            </a:solidFill>
          </a:endParaRPr>
        </a:p>
      </dsp:txBody>
      <dsp:txXfrm>
        <a:off x="57572" y="2801913"/>
        <a:ext cx="8385978" cy="1064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CAA68-4E84-4649-8B0C-9C9F2D0DCAE5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DD685-34DD-4AAD-AFB6-B6745755E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873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57F6EE-14DA-46FA-B36B-412D681DB6BB}" type="slidenum">
              <a:rPr lang="ru-RU">
                <a:solidFill>
                  <a:prstClr val="black"/>
                </a:solidFill>
              </a:rPr>
              <a:pPr eaLnBrk="1" hangingPunct="1"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44451B-B08B-48C5-A654-0765ABF4F874}" type="slidenum">
              <a:rPr lang="ru-RU">
                <a:solidFill>
                  <a:prstClr val="black"/>
                </a:solidFill>
              </a:rPr>
              <a:pPr eaLnBrk="1" hangingPunct="1"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311B1B-5681-47C2-ADF7-F78AD1717D06}" type="slidenum">
              <a:rPr lang="ru-RU">
                <a:solidFill>
                  <a:prstClr val="black"/>
                </a:solidFill>
              </a:rPr>
              <a:pPr eaLnBrk="1" hangingPunct="1"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1D686B-F3BF-41FD-A475-3BAFA25F3152}" type="slidenum">
              <a:rPr lang="ru-RU">
                <a:solidFill>
                  <a:prstClr val="black"/>
                </a:solidFill>
              </a:rPr>
              <a:pPr eaLnBrk="1" hangingPunct="1"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D03480-42F1-4A97-AC58-63310E77E736}" type="slidenum">
              <a:rPr lang="ru-RU">
                <a:solidFill>
                  <a:prstClr val="black"/>
                </a:solidFill>
              </a:rPr>
              <a:pPr eaLnBrk="1" hangingPunct="1"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C00EA2-446B-4EC1-B97E-69C38AF45968}" type="slidenum">
              <a:rPr lang="ru-RU">
                <a:solidFill>
                  <a:prstClr val="black"/>
                </a:solidFill>
              </a:rPr>
              <a:pPr eaLnBrk="1" hangingPunct="1"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BBB8-EFB4-4E9B-BC66-50B83D70FE36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FC46-32CB-4825-80CA-C20BAF9B5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084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BBB8-EFB4-4E9B-BC66-50B83D70FE36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FC46-32CB-4825-80CA-C20BAF9B5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629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BBB8-EFB4-4E9B-BC66-50B83D70FE36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FC46-32CB-4825-80CA-C20BAF9B5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162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32692-9B6B-4CFD-84BC-9E571C4AEFDF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E1093FF-AE19-4A01-A6F3-ED1453705337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221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7C824-C1D0-4CAE-8951-E03644C6D8F9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5E5F8-F113-44AE-BA24-C8EEE2C8C773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332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E340C-9212-40E9-B35C-0B26F2DFFF49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708F8FC-5872-4A85-A048-69745F989AFA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605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B2FE2-6DA0-433E-963D-7109A65AAB6B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A6FD2-8DFB-45A2-BF12-2D001D9B6648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358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62EF5-4080-4A10-9D1D-BFDFE9928849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6BC4732-FC34-401C-BD15-B93825CE6F28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39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2D4C-5DC6-4D38-8465-940F9BAC1781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A0B8D-FC9A-44AD-8DEF-3F5D77345659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409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0EFFF-AD77-4008-8883-F8B80BEC555F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2EED487-AB6E-4201-A5D3-366A50950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84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604D3B3-FA49-41F3-84B7-498D64C330B6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F8A8A-8F07-438B-B322-A4F1B6FB5DD1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657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BBB8-EFB4-4E9B-BC66-50B83D70FE36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FC46-32CB-4825-80CA-C20BAF9B5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423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2A90B-5E60-4518-9CDE-E4C5E94ACD47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644C8-1005-4BC3-A590-C26030F08A5A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191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2AD8B-B410-4BA9-8654-8EB70797328A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CD565-1F32-4B49-BA7F-CE808CEF45CC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207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30E54-95FD-4590-9B3F-1B229B6D559B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C6496-A382-42EE-8D29-7CF7D44C23E4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992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32692-9B6B-4CFD-84BC-9E571C4AEFDF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E1093FF-AE19-4A01-A6F3-ED1453705337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21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7C824-C1D0-4CAE-8951-E03644C6D8F9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5E5F8-F113-44AE-BA24-C8EEE2C8C773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556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E340C-9212-40E9-B35C-0B26F2DFFF49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708F8FC-5872-4A85-A048-69745F989AFA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02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B2FE2-6DA0-433E-963D-7109A65AAB6B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A6FD2-8DFB-45A2-BF12-2D001D9B6648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790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62EF5-4080-4A10-9D1D-BFDFE9928849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6BC4732-FC34-401C-BD15-B93825CE6F28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058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2D4C-5DC6-4D38-8465-940F9BAC1781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A0B8D-FC9A-44AD-8DEF-3F5D77345659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7962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0EFFF-AD77-4008-8883-F8B80BEC555F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2EED487-AB6E-4201-A5D3-366A50950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122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BBB8-EFB4-4E9B-BC66-50B83D70FE36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FC46-32CB-4825-80CA-C20BAF9B5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259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604D3B3-FA49-41F3-84B7-498D64C330B6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F8A8A-8F07-438B-B322-A4F1B6FB5DD1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445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2A90B-5E60-4518-9CDE-E4C5E94ACD47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644C8-1005-4BC3-A590-C26030F08A5A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1647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2AD8B-B410-4BA9-8654-8EB70797328A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CD565-1F32-4B49-BA7F-CE808CEF45CC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025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30E54-95FD-4590-9B3F-1B229B6D559B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C6496-A382-42EE-8D29-7CF7D44C23E4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678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32692-9B6B-4CFD-84BC-9E571C4AEFDF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E1093FF-AE19-4A01-A6F3-ED1453705337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22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7C824-C1D0-4CAE-8951-E03644C6D8F9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5E5F8-F113-44AE-BA24-C8EEE2C8C773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163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E340C-9212-40E9-B35C-0B26F2DFFF49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708F8FC-5872-4A85-A048-69745F989AFA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915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B2FE2-6DA0-433E-963D-7109A65AAB6B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A6FD2-8DFB-45A2-BF12-2D001D9B6648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2689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62EF5-4080-4A10-9D1D-BFDFE9928849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6BC4732-FC34-401C-BD15-B93825CE6F28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247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2D4C-5DC6-4D38-8465-940F9BAC1781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A0B8D-FC9A-44AD-8DEF-3F5D77345659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59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BBB8-EFB4-4E9B-BC66-50B83D70FE36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FC46-32CB-4825-80CA-C20BAF9B5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6191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0EFFF-AD77-4008-8883-F8B80BEC555F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2EED487-AB6E-4201-A5D3-366A50950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2249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604D3B3-FA49-41F3-84B7-498D64C330B6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F8A8A-8F07-438B-B322-A4F1B6FB5DD1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536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2A90B-5E60-4518-9CDE-E4C5E94ACD47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644C8-1005-4BC3-A590-C26030F08A5A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1468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2AD8B-B410-4BA9-8654-8EB70797328A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CD565-1F32-4B49-BA7F-CE808CEF45CC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81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30E54-95FD-4590-9B3F-1B229B6D559B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C6496-A382-42EE-8D29-7CF7D44C23E4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827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32692-9B6B-4CFD-84BC-9E571C4AEFDF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E1093FF-AE19-4A01-A6F3-ED1453705337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50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7C824-C1D0-4CAE-8951-E03644C6D8F9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5E5F8-F113-44AE-BA24-C8EEE2C8C773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451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E340C-9212-40E9-B35C-0B26F2DFFF49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708F8FC-5872-4A85-A048-69745F989AFA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20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B2FE2-6DA0-433E-963D-7109A65AAB6B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A6FD2-8DFB-45A2-BF12-2D001D9B6648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188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62EF5-4080-4A10-9D1D-BFDFE9928849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6BC4732-FC34-401C-BD15-B93825CE6F28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321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BBB8-EFB4-4E9B-BC66-50B83D70FE36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FC46-32CB-4825-80CA-C20BAF9B5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4008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52D4C-5DC6-4D38-8465-940F9BAC1781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A0B8D-FC9A-44AD-8DEF-3F5D77345659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276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0EFFF-AD77-4008-8883-F8B80BEC555F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2EED487-AB6E-4201-A5D3-366A50950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6076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604D3B3-FA49-41F3-84B7-498D64C330B6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F8A8A-8F07-438B-B322-A4F1B6FB5DD1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281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2A90B-5E60-4518-9CDE-E4C5E94ACD47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644C8-1005-4BC3-A590-C26030F08A5A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980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2AD8B-B410-4BA9-8654-8EB70797328A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CD565-1F32-4B49-BA7F-CE808CEF45CC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2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30E54-95FD-4590-9B3F-1B229B6D559B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C6496-A382-42EE-8D29-7CF7D44C23E4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057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CAF92-7D3F-4ADE-9B25-D21DA974E09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198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8DDAC-F0A5-4C08-9845-3914635F910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8005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C7BC2-0D67-469D-8715-C1DB08BF9B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7028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A56F4-0CF4-431C-A711-6C7DAF28F41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78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BBB8-EFB4-4E9B-BC66-50B83D70FE36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FC46-32CB-4825-80CA-C20BAF9B5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0424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EC55B-9333-4CF0-80AE-19B1F7FFC5A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8655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315BE-2C0B-469F-8CB1-1B2466C4B81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8910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0B8C3-FFFD-4FE6-BFAC-9D39FBC291C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3302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9D6E39-1FC2-4976-880D-CA878A85CAA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7556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D2379-BBE7-41EE-9B17-52EA55D6729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026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3BD2F-C2DE-4F91-B477-C2ED863EDE1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4794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64117-DA8A-4F00-8CC5-C2A11F827AD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2696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CAF92-7D3F-4ADE-9B25-D21DA974E09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8617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8DDAC-F0A5-4C08-9845-3914635F910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4821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C7BC2-0D67-469D-8715-C1DB08BF9B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424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BBB8-EFB4-4E9B-BC66-50B83D70FE36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FC46-32CB-4825-80CA-C20BAF9B5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3814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A56F4-0CF4-431C-A711-6C7DAF28F41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5236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EC55B-9333-4CF0-80AE-19B1F7FFC5A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6921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315BE-2C0B-469F-8CB1-1B2466C4B81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91644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0B8C3-FFFD-4FE6-BFAC-9D39FBC291C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3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9D6E39-1FC2-4976-880D-CA878A85CAA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051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D2379-BBE7-41EE-9B17-52EA55D6729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3684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3BD2F-C2DE-4F91-B477-C2ED863EDE1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5995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64117-DA8A-4F00-8CC5-C2A11F827AD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458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CAF92-7D3F-4ADE-9B25-D21DA974E09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2885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8DDAC-F0A5-4C08-9845-3914635F910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45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BBB8-EFB4-4E9B-BC66-50B83D70FE36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FC46-32CB-4825-80CA-C20BAF9B5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8484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C7BC2-0D67-469D-8715-C1DB08BF9B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6155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A56F4-0CF4-431C-A711-6C7DAF28F41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6919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EC55B-9333-4CF0-80AE-19B1F7FFC5A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57574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315BE-2C0B-469F-8CB1-1B2466C4B81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5185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0B8C3-FFFD-4FE6-BFAC-9D39FBC291C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5204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9D6E39-1FC2-4976-880D-CA878A85CAA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0506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D2379-BBE7-41EE-9B17-52EA55D6729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8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3BD2F-C2DE-4F91-B477-C2ED863EDE1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9155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64117-DA8A-4F00-8CC5-C2A11F827AD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4405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CAF92-7D3F-4ADE-9B25-D21DA974E09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85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ABBB8-EFB4-4E9B-BC66-50B83D70FE36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FC46-32CB-4825-80CA-C20BAF9B5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3885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8DDAC-F0A5-4C08-9845-3914635F910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42865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C7BC2-0D67-469D-8715-C1DB08BF9B5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6739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A56F4-0CF4-431C-A711-6C7DAF28F41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7841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EC55B-9333-4CF0-80AE-19B1F7FFC5A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45416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315BE-2C0B-469F-8CB1-1B2466C4B81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2458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0B8C3-FFFD-4FE6-BFAC-9D39FBC291C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5596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9D6E39-1FC2-4976-880D-CA878A85CAA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7367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D2379-BBE7-41EE-9B17-52EA55D6729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38690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3BD2F-C2DE-4F91-B477-C2ED863EDE1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35480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64117-DA8A-4F00-8CC5-C2A11F827AD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064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ABBB8-EFB4-4E9B-BC66-50B83D70FE36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3FC46-32CB-4825-80CA-C20BAF9B5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06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83AA2FC-7FDC-44B2-86D1-EB4808BA60B6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0AE1B1-315F-40B7-9848-922C46227562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3228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83AA2FC-7FDC-44B2-86D1-EB4808BA60B6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0AE1B1-315F-40B7-9848-922C46227562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9165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83AA2FC-7FDC-44B2-86D1-EB4808BA60B6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0AE1B1-315F-40B7-9848-922C46227562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7259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83AA2FC-7FDC-44B2-86D1-EB4808BA60B6}" type="datetimeFigureOut">
              <a:rPr lang="ru-RU"/>
              <a:pPr>
                <a:defRPr/>
              </a:pPr>
              <a:t>04.12.2012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0AE1B1-315F-40B7-9848-922C46227562}" type="slidenum">
              <a:rPr lang="ru-RU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4314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E7F2"/>
            </a:gs>
            <a:gs pos="17999">
              <a:srgbClr val="FBD49C"/>
            </a:gs>
            <a:gs pos="39000">
              <a:srgbClr val="FBA97D"/>
            </a:gs>
            <a:gs pos="64000">
              <a:srgbClr val="FAC77D"/>
            </a:gs>
            <a:gs pos="82001">
              <a:srgbClr val="FEE7F2"/>
            </a:gs>
            <a:gs pos="100000">
              <a:srgbClr val="FBEAC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A4D535-2CA7-4B6E-8E3B-A2FA85A7369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00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E7F2"/>
            </a:gs>
            <a:gs pos="17999">
              <a:srgbClr val="FBD49C"/>
            </a:gs>
            <a:gs pos="39000">
              <a:srgbClr val="FBA97D"/>
            </a:gs>
            <a:gs pos="64000">
              <a:srgbClr val="FAC77D"/>
            </a:gs>
            <a:gs pos="82001">
              <a:srgbClr val="FEE7F2"/>
            </a:gs>
            <a:gs pos="100000">
              <a:srgbClr val="FBEAC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A4D535-2CA7-4B6E-8E3B-A2FA85A7369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E7F2"/>
            </a:gs>
            <a:gs pos="17999">
              <a:srgbClr val="FBD49C"/>
            </a:gs>
            <a:gs pos="39000">
              <a:srgbClr val="FBA97D"/>
            </a:gs>
            <a:gs pos="64000">
              <a:srgbClr val="FAC77D"/>
            </a:gs>
            <a:gs pos="82001">
              <a:srgbClr val="FEE7F2"/>
            </a:gs>
            <a:gs pos="100000">
              <a:srgbClr val="FBEAC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A4D535-2CA7-4B6E-8E3B-A2FA85A7369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88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E7F2"/>
            </a:gs>
            <a:gs pos="17999">
              <a:srgbClr val="FBD49C"/>
            </a:gs>
            <a:gs pos="39000">
              <a:srgbClr val="FBA97D"/>
            </a:gs>
            <a:gs pos="64000">
              <a:srgbClr val="FAC77D"/>
            </a:gs>
            <a:gs pos="82001">
              <a:srgbClr val="FEE7F2"/>
            </a:gs>
            <a:gs pos="100000">
              <a:srgbClr val="FBEAC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A4D535-2CA7-4B6E-8E3B-A2FA85A7369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78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76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34" y="1412776"/>
            <a:ext cx="3200400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67661" y="116632"/>
            <a:ext cx="71704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Как сделать так, чтобы глаза 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младших школьников не потухли?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63934" y="1482657"/>
            <a:ext cx="5846472" cy="32316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АНИСИМОВА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ЕЛЕНА РОБЕРТОВНА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УЧИТЕЛЬ НАЧАЛЬНЫХ КЛАССОВ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МУНИЦИПАЛЬНОЕ ОБЩЕОБРАЗОВАТЕЛЬНОЕ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БЮДЖЕТНОЕ УЧРЕЖДЕНИЕ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СРЕДНЯЯ ОБЩЕОБРАЗОВАТЕЛЬНАЯ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ШКОЛА № 1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МО КОРЕНОВСКИЙ РАЙОН</a:t>
            </a:r>
            <a:endParaRPr lang="ru-RU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ГОРОД КОРЕНОВСК,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КРАСНОДАРСКИЙ КРАЙ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2012 год</a:t>
            </a:r>
            <a:endParaRPr lang="ru-RU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ямоугольник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580421" y="4819980"/>
            <a:ext cx="5357818" cy="166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Monotype Corsiva" pitchFamily="66" charset="0"/>
              </a:rPr>
              <a:t>Мой девиз: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Monotype Corsiva" pitchFamily="66" charset="0"/>
              </a:rPr>
              <a:t>При изучении наук примеры полезнее правил</a:t>
            </a:r>
            <a:endParaRPr lang="ru-RU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069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00B050"/>
                </a:solidFill>
              </a:rPr>
              <a:t>УЧАСТНИКИ ПРОЕКТА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88355210"/>
              </p:ext>
            </p:extLst>
          </p:nvPr>
        </p:nvGraphicFramePr>
        <p:xfrm>
          <a:off x="365095" y="1635308"/>
          <a:ext cx="8501122" cy="3946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4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5"/>
          <p:cNvSpPr>
            <a:spLocks noChangeArrowheads="1"/>
          </p:cNvSpPr>
          <p:nvPr/>
        </p:nvSpPr>
        <p:spPr bwMode="auto">
          <a:xfrm>
            <a:off x="179388" y="188913"/>
            <a:ext cx="2089150" cy="863600"/>
          </a:xfrm>
          <a:prstGeom prst="homePlate">
            <a:avLst>
              <a:gd name="adj" fmla="val 60478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prstClr val="black"/>
                </a:solidFill>
                <a:latin typeface="Arial" charset="0"/>
              </a:rPr>
              <a:t>1 этап</a:t>
            </a:r>
          </a:p>
        </p:txBody>
      </p:sp>
      <p:sp>
        <p:nvSpPr>
          <p:cNvPr id="22531" name="Rectangle 12"/>
          <p:cNvSpPr>
            <a:spLocks noChangeArrowheads="1"/>
          </p:cNvSpPr>
          <p:nvPr/>
        </p:nvSpPr>
        <p:spPr bwMode="auto">
          <a:xfrm>
            <a:off x="2411413" y="188913"/>
            <a:ext cx="6553200" cy="1079500"/>
          </a:xfrm>
          <a:prstGeom prst="rect">
            <a:avLst/>
          </a:prstGeom>
          <a:solidFill>
            <a:srgbClr val="92D050"/>
          </a:solidFill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schemeClr val="bg1"/>
                </a:solidFill>
                <a:latin typeface="Bookman Old Style" pitchFamily="18" charset="0"/>
              </a:rPr>
              <a:t>подготовительный</a:t>
            </a:r>
            <a:br>
              <a:rPr lang="ru-RU" sz="4400" b="1" dirty="0">
                <a:solidFill>
                  <a:schemeClr val="bg1"/>
                </a:solidFill>
                <a:latin typeface="Bookman Old Style" pitchFamily="18" charset="0"/>
              </a:rPr>
            </a:br>
            <a:endParaRPr lang="ru-RU" sz="4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2532" name="Rectangle 14"/>
          <p:cNvSpPr>
            <a:spLocks noChangeArrowheads="1"/>
          </p:cNvSpPr>
          <p:nvPr/>
        </p:nvSpPr>
        <p:spPr bwMode="auto">
          <a:xfrm>
            <a:off x="2411413" y="1484313"/>
            <a:ext cx="6553200" cy="2376487"/>
          </a:xfrm>
          <a:prstGeom prst="rect">
            <a:avLst/>
          </a:prstGeom>
          <a:solidFill>
            <a:srgbClr val="92D050"/>
          </a:solidFill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>
                <a:solidFill>
                  <a:schemeClr val="bg1"/>
                </a:solidFill>
                <a:latin typeface="Bookman Old Style" pitchFamily="18" charset="0"/>
              </a:rPr>
              <a:t>практический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schemeClr val="bg1"/>
                </a:solidFill>
                <a:latin typeface="Arial" charset="0"/>
              </a:rPr>
              <a:t>(конструкторский,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schemeClr val="bg1"/>
                </a:solidFill>
                <a:latin typeface="Arial" charset="0"/>
              </a:rPr>
              <a:t>технологический,</a:t>
            </a:r>
            <a:br>
              <a:rPr lang="ru-RU" sz="3200" b="1">
                <a:solidFill>
                  <a:schemeClr val="bg1"/>
                </a:solidFill>
                <a:latin typeface="Arial" charset="0"/>
              </a:rPr>
            </a:br>
            <a:r>
              <a:rPr lang="ru-RU" sz="3200" b="1">
                <a:solidFill>
                  <a:schemeClr val="bg1"/>
                </a:solidFill>
                <a:latin typeface="Arial" charset="0"/>
              </a:rPr>
              <a:t>создание продукта)</a:t>
            </a:r>
            <a:br>
              <a:rPr lang="ru-RU" sz="3200" b="1">
                <a:solidFill>
                  <a:schemeClr val="bg1"/>
                </a:solidFill>
                <a:latin typeface="Arial" charset="0"/>
              </a:rPr>
            </a:br>
            <a:endParaRPr lang="ru-RU" sz="32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2533" name="Rectangle 15"/>
          <p:cNvSpPr>
            <a:spLocks noChangeArrowheads="1"/>
          </p:cNvSpPr>
          <p:nvPr/>
        </p:nvSpPr>
        <p:spPr bwMode="auto">
          <a:xfrm>
            <a:off x="2411413" y="4149725"/>
            <a:ext cx="6553200" cy="2087563"/>
          </a:xfrm>
          <a:prstGeom prst="rect">
            <a:avLst/>
          </a:prstGeom>
          <a:solidFill>
            <a:srgbClr val="92D050"/>
          </a:solidFill>
          <a:ln w="38100">
            <a:solidFill>
              <a:srgbClr val="92D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>
                <a:solidFill>
                  <a:schemeClr val="bg1"/>
                </a:solidFill>
                <a:latin typeface="Bookman Old Style" pitchFamily="18" charset="0"/>
              </a:rPr>
              <a:t>заключительный</a:t>
            </a:r>
            <a:br>
              <a:rPr lang="ru-RU" sz="4400" b="1">
                <a:solidFill>
                  <a:schemeClr val="bg1"/>
                </a:solidFill>
                <a:latin typeface="Bookman Old Style" pitchFamily="18" charset="0"/>
              </a:rPr>
            </a:br>
            <a:r>
              <a:rPr lang="ru-RU" sz="2400" b="1">
                <a:solidFill>
                  <a:schemeClr val="bg1"/>
                </a:solidFill>
                <a:latin typeface="Bookman Old Style" pitchFamily="18" charset="0"/>
              </a:rPr>
              <a:t>(анализ полученных результатов,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chemeClr val="bg1"/>
                </a:solidFill>
                <a:latin typeface="Bookman Old Style" pitchFamily="18" charset="0"/>
              </a:rPr>
              <a:t>выводы,оформление проекта, защита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b="1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22534" name="AutoShape 18"/>
          <p:cNvSpPr>
            <a:spLocks noChangeArrowheads="1"/>
          </p:cNvSpPr>
          <p:nvPr/>
        </p:nvSpPr>
        <p:spPr bwMode="auto">
          <a:xfrm>
            <a:off x="179388" y="2060575"/>
            <a:ext cx="2089150" cy="863600"/>
          </a:xfrm>
          <a:prstGeom prst="homePlate">
            <a:avLst>
              <a:gd name="adj" fmla="val 60478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prstClr val="black"/>
                </a:solidFill>
                <a:latin typeface="Arial" charset="0"/>
              </a:rPr>
              <a:t>2 этап</a:t>
            </a:r>
          </a:p>
        </p:txBody>
      </p:sp>
      <p:sp>
        <p:nvSpPr>
          <p:cNvPr id="22535" name="AutoShape 19"/>
          <p:cNvSpPr>
            <a:spLocks noChangeArrowheads="1"/>
          </p:cNvSpPr>
          <p:nvPr/>
        </p:nvSpPr>
        <p:spPr bwMode="auto">
          <a:xfrm>
            <a:off x="179388" y="4868863"/>
            <a:ext cx="2089150" cy="863600"/>
          </a:xfrm>
          <a:prstGeom prst="homePlate">
            <a:avLst>
              <a:gd name="adj" fmla="val 60478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prstClr val="black"/>
                </a:solidFill>
                <a:latin typeface="Arial" charset="0"/>
              </a:rPr>
              <a:t>3 этап</a:t>
            </a:r>
          </a:p>
        </p:txBody>
      </p:sp>
    </p:spTree>
    <p:extLst>
      <p:ext uri="{BB962C8B-B14F-4D97-AF65-F5344CB8AC3E}">
        <p14:creationId xmlns:p14="http://schemas.microsoft.com/office/powerpoint/2010/main" val="202997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964613" cy="463550"/>
          </a:xfrm>
        </p:spPr>
        <p:txBody>
          <a:bodyPr/>
          <a:lstStyle/>
          <a:p>
            <a:r>
              <a:rPr lang="ru-RU" sz="2500" b="1" dirty="0" smtClean="0">
                <a:solidFill>
                  <a:srgbClr val="00B050"/>
                </a:solidFill>
                <a:latin typeface="Bookman Old Style" pitchFamily="18" charset="0"/>
              </a:rPr>
              <a:t>Дизайн-петля-алгоритм проектной деятельности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731295" y="981075"/>
            <a:ext cx="2951162" cy="914400"/>
          </a:xfrm>
          <a:prstGeom prst="rect">
            <a:avLst/>
          </a:prstGeom>
          <a:solidFill>
            <a:srgbClr val="92D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bg1"/>
                </a:solidFill>
                <a:latin typeface="Bookman Old Style" pitchFamily="18" charset="0"/>
              </a:rPr>
              <a:t>Шаг 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bg1"/>
                </a:solidFill>
                <a:latin typeface="Bookman Old Style" pitchFamily="18" charset="0"/>
              </a:rPr>
              <a:t>Определение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bg1"/>
                </a:solidFill>
                <a:latin typeface="Bookman Old Style" pitchFamily="18" charset="0"/>
              </a:rPr>
              <a:t>потребности</a:t>
            </a:r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4716463" y="1844675"/>
            <a:ext cx="2735262" cy="1944688"/>
          </a:xfrm>
          <a:custGeom>
            <a:avLst/>
            <a:gdLst>
              <a:gd name="T0" fmla="*/ 2353972 w 21600"/>
              <a:gd name="T1" fmla="*/ 298726 h 21600"/>
              <a:gd name="T2" fmla="*/ 1070805 w 21600"/>
              <a:gd name="T3" fmla="*/ 185376 h 21600"/>
              <a:gd name="T4" fmla="*/ 2034098 w 21600"/>
              <a:gd name="T5" fmla="*/ 517143 h 21600"/>
              <a:gd name="T6" fmla="*/ 2999544 w 21600"/>
              <a:gd name="T7" fmla="*/ 1334182 h 21600"/>
              <a:gd name="T8" fmla="*/ 2293568 w 21600"/>
              <a:gd name="T9" fmla="*/ 1597435 h 21600"/>
              <a:gd name="T10" fmla="*/ 1923421 w 21600"/>
              <a:gd name="T11" fmla="*/ 1095508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767" y="12972"/>
                </a:moveTo>
                <a:cubicBezTo>
                  <a:pt x="17986" y="12269"/>
                  <a:pt x="18098" y="11536"/>
                  <a:pt x="18098" y="10800"/>
                </a:cubicBezTo>
                <a:cubicBezTo>
                  <a:pt x="18098" y="6769"/>
                  <a:pt x="14830" y="3502"/>
                  <a:pt x="10800" y="3502"/>
                </a:cubicBezTo>
                <a:cubicBezTo>
                  <a:pt x="10161" y="3501"/>
                  <a:pt x="9526" y="3585"/>
                  <a:pt x="8909" y="3751"/>
                </a:cubicBezTo>
                <a:lnTo>
                  <a:pt x="8002" y="368"/>
                </a:lnTo>
                <a:cubicBezTo>
                  <a:pt x="8914" y="123"/>
                  <a:pt x="9855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890"/>
                  <a:pt x="21434" y="12974"/>
                  <a:pt x="21110" y="14015"/>
                </a:cubicBezTo>
                <a:lnTo>
                  <a:pt x="23687" y="14819"/>
                </a:lnTo>
                <a:lnTo>
                  <a:pt x="18112" y="17743"/>
                </a:lnTo>
                <a:lnTo>
                  <a:pt x="15189" y="12168"/>
                </a:lnTo>
                <a:lnTo>
                  <a:pt x="17767" y="12972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 rot="5131831">
            <a:off x="4948238" y="2476500"/>
            <a:ext cx="1468438" cy="5246687"/>
          </a:xfrm>
          <a:custGeom>
            <a:avLst/>
            <a:gdLst>
              <a:gd name="T0" fmla="*/ 1287603 w 21600"/>
              <a:gd name="T1" fmla="*/ 899224 h 21600"/>
              <a:gd name="T2" fmla="*/ 809137 w 21600"/>
              <a:gd name="T3" fmla="*/ 674054 h 21600"/>
              <a:gd name="T4" fmla="*/ 1010911 w 21600"/>
              <a:gd name="T5" fmla="*/ 1761284 h 21600"/>
              <a:gd name="T6" fmla="*/ 1651993 w 21600"/>
              <a:gd name="T7" fmla="*/ 2623344 h 21600"/>
              <a:gd name="T8" fmla="*/ 1284883 w 21600"/>
              <a:gd name="T9" fmla="*/ 3935015 h 21600"/>
              <a:gd name="T10" fmla="*/ 917774 w 21600"/>
              <a:gd name="T11" fmla="*/ 262334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8101"/>
                  <a:pt x="14208" y="5817"/>
                  <a:pt x="11535" y="5450"/>
                </a:cubicBezTo>
                <a:lnTo>
                  <a:pt x="12270" y="100"/>
                </a:lnTo>
                <a:cubicBezTo>
                  <a:pt x="17616" y="835"/>
                  <a:pt x="21599" y="5403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 rot="10800000">
            <a:off x="1066800" y="4191000"/>
            <a:ext cx="4800600" cy="2133600"/>
          </a:xfrm>
          <a:custGeom>
            <a:avLst/>
            <a:gdLst>
              <a:gd name="T0" fmla="*/ 4263644 w 21600"/>
              <a:gd name="T1" fmla="*/ 394420 h 21600"/>
              <a:gd name="T2" fmla="*/ 2561431 w 21600"/>
              <a:gd name="T3" fmla="*/ 148068 h 21600"/>
              <a:gd name="T4" fmla="*/ 3756025 w 21600"/>
              <a:gd name="T5" fmla="*/ 577652 h 21600"/>
              <a:gd name="T6" fmla="*/ 5375561 w 21600"/>
              <a:gd name="T7" fmla="*/ 1238476 h 21600"/>
              <a:gd name="T8" fmla="*/ 4336987 w 21600"/>
              <a:gd name="T9" fmla="*/ 1594076 h 21600"/>
              <a:gd name="T10" fmla="*/ 3536886 w 21600"/>
              <a:gd name="T11" fmla="*/ 1132388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591" y="11811"/>
                </a:moveTo>
                <a:cubicBezTo>
                  <a:pt x="18635" y="11476"/>
                  <a:pt x="18657" y="11138"/>
                  <a:pt x="18657" y="10800"/>
                </a:cubicBezTo>
                <a:cubicBezTo>
                  <a:pt x="18657" y="6697"/>
                  <a:pt x="15500" y="3285"/>
                  <a:pt x="11411" y="2966"/>
                </a:cubicBezTo>
                <a:lnTo>
                  <a:pt x="11640" y="32"/>
                </a:lnTo>
                <a:cubicBezTo>
                  <a:pt x="17261" y="471"/>
                  <a:pt x="21600" y="5161"/>
                  <a:pt x="21600" y="10800"/>
                </a:cubicBezTo>
                <a:cubicBezTo>
                  <a:pt x="21600" y="11265"/>
                  <a:pt x="21569" y="11729"/>
                  <a:pt x="21510" y="12190"/>
                </a:cubicBezTo>
                <a:lnTo>
                  <a:pt x="24187" y="12538"/>
                </a:lnTo>
                <a:lnTo>
                  <a:pt x="19514" y="16138"/>
                </a:lnTo>
                <a:lnTo>
                  <a:pt x="15914" y="11464"/>
                </a:lnTo>
                <a:lnTo>
                  <a:pt x="18591" y="1181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 rot="-6466700">
            <a:off x="595313" y="925513"/>
            <a:ext cx="2597150" cy="3429000"/>
          </a:xfrm>
          <a:custGeom>
            <a:avLst/>
            <a:gdLst>
              <a:gd name="T0" fmla="*/ 2406452 w 21600"/>
              <a:gd name="T1" fmla="*/ 820261 h 21600"/>
              <a:gd name="T2" fmla="*/ 1442019 w 21600"/>
              <a:gd name="T3" fmla="*/ 196691 h 21600"/>
              <a:gd name="T4" fmla="*/ 2167298 w 21600"/>
              <a:gd name="T5" fmla="*/ 1013142 h 21600"/>
              <a:gd name="T6" fmla="*/ 2823799 w 21600"/>
              <a:gd name="T7" fmla="*/ 2447766 h 21600"/>
              <a:gd name="T8" fmla="*/ 2228138 w 21600"/>
              <a:gd name="T9" fmla="*/ 2814479 h 21600"/>
              <a:gd name="T10" fmla="*/ 1950267 w 21600"/>
              <a:gd name="T11" fmla="*/ 202787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757" y="13697"/>
                </a:moveTo>
                <a:cubicBezTo>
                  <a:pt x="19095" y="12769"/>
                  <a:pt x="19269" y="11788"/>
                  <a:pt x="19269" y="10800"/>
                </a:cubicBezTo>
                <a:cubicBezTo>
                  <a:pt x="19269" y="6528"/>
                  <a:pt x="16087" y="2925"/>
                  <a:pt x="11849" y="2396"/>
                </a:cubicBezTo>
                <a:lnTo>
                  <a:pt x="12138" y="83"/>
                </a:lnTo>
                <a:cubicBezTo>
                  <a:pt x="17543" y="758"/>
                  <a:pt x="21600" y="5352"/>
                  <a:pt x="21600" y="10800"/>
                </a:cubicBezTo>
                <a:cubicBezTo>
                  <a:pt x="21600" y="12060"/>
                  <a:pt x="21379" y="13311"/>
                  <a:pt x="20948" y="14495"/>
                </a:cubicBezTo>
                <a:lnTo>
                  <a:pt x="23485" y="15419"/>
                </a:lnTo>
                <a:lnTo>
                  <a:pt x="18531" y="17729"/>
                </a:lnTo>
                <a:lnTo>
                  <a:pt x="16220" y="12774"/>
                </a:lnTo>
                <a:lnTo>
                  <a:pt x="18757" y="13697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5940425" y="765175"/>
            <a:ext cx="2979738" cy="954088"/>
          </a:xfrm>
          <a:prstGeom prst="rect">
            <a:avLst/>
          </a:prstGeom>
          <a:solidFill>
            <a:srgbClr val="92D050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chemeClr val="bg1"/>
                </a:solidFill>
              </a:rPr>
              <a:t>1. Исследование-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chemeClr val="bg1"/>
                </a:solidFill>
              </a:rPr>
              <a:t>дизайн-анализ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chemeClr val="bg1"/>
                </a:solidFill>
              </a:rPr>
              <a:t>существующих объектов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4572000" y="2420938"/>
            <a:ext cx="2016125" cy="954087"/>
          </a:xfrm>
          <a:prstGeom prst="rect">
            <a:avLst/>
          </a:prstGeom>
          <a:solidFill>
            <a:srgbClr val="92D050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chemeClr val="bg1"/>
                </a:solidFill>
              </a:rPr>
              <a:t>2. Обозначение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chemeClr val="bg1"/>
                </a:solidFill>
              </a:rPr>
              <a:t>требований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chemeClr val="bg1"/>
                </a:solidFill>
              </a:rPr>
              <a:t>к объекту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6948488" y="3505200"/>
            <a:ext cx="2016125" cy="954088"/>
          </a:xfrm>
          <a:prstGeom prst="rect">
            <a:avLst/>
          </a:prstGeom>
          <a:solidFill>
            <a:srgbClr val="92D050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chemeClr val="bg1"/>
                </a:solidFill>
              </a:rPr>
              <a:t>3. Выработка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chemeClr val="bg1"/>
                </a:solidFill>
              </a:rPr>
              <a:t>первоначальных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chemeClr val="bg1"/>
                </a:solidFill>
              </a:rPr>
              <a:t>идей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2411413" y="5300663"/>
            <a:ext cx="2017540" cy="369332"/>
          </a:xfrm>
          <a:prstGeom prst="rect">
            <a:avLst/>
          </a:prstGeom>
          <a:solidFill>
            <a:srgbClr val="92D050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chemeClr val="bg1"/>
                </a:solidFill>
              </a:rPr>
              <a:t>6. Планирование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5219700" y="4581525"/>
            <a:ext cx="1803699" cy="369332"/>
          </a:xfrm>
          <a:prstGeom prst="rect">
            <a:avLst/>
          </a:prstGeom>
          <a:solidFill>
            <a:srgbClr val="92D050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chemeClr val="bg1"/>
                </a:solidFill>
              </a:rPr>
              <a:t>4. Анализ идей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6443663" y="5805488"/>
            <a:ext cx="2439835" cy="369332"/>
          </a:xfrm>
          <a:prstGeom prst="rect">
            <a:avLst/>
          </a:prstGeom>
          <a:solidFill>
            <a:srgbClr val="92D050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chemeClr val="bg1"/>
                </a:solidFill>
              </a:rPr>
              <a:t>5. Выбор одной идеи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228600" y="4114800"/>
            <a:ext cx="1913922" cy="369332"/>
          </a:xfrm>
          <a:prstGeom prst="rect">
            <a:avLst/>
          </a:prstGeom>
          <a:solidFill>
            <a:srgbClr val="92D050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chemeClr val="bg1"/>
                </a:solidFill>
              </a:rPr>
              <a:t>7. Изготовление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900113" y="2349500"/>
            <a:ext cx="2634054" cy="369332"/>
          </a:xfrm>
          <a:prstGeom prst="rect">
            <a:avLst/>
          </a:prstGeom>
          <a:solidFill>
            <a:srgbClr val="92D050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chemeClr val="bg1"/>
                </a:solidFill>
              </a:rPr>
              <a:t>8. Оценка (рефлексия)</a:t>
            </a:r>
          </a:p>
        </p:txBody>
      </p:sp>
    </p:spTree>
    <p:extLst>
      <p:ext uri="{BB962C8B-B14F-4D97-AF65-F5344CB8AC3E}">
        <p14:creationId xmlns:p14="http://schemas.microsoft.com/office/powerpoint/2010/main" val="332814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838200" y="533400"/>
            <a:ext cx="7315200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Работа над проектом основана на взаимодействии, </a:t>
            </a:r>
            <a:r>
              <a:rPr lang="ru-RU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совещательности</a:t>
            </a:r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взаимопомощи и взаимной ответственности всей учебной группы.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sz="4800" dirty="0">
              <a:solidFill>
                <a:srgbClr val="CC0000"/>
              </a:solidFill>
              <a:latin typeface="Monotype Corsiva" pitchFamily="66" charset="0"/>
            </a:endParaRPr>
          </a:p>
        </p:txBody>
      </p:sp>
      <p:pic>
        <p:nvPicPr>
          <p:cNvPr id="20486" name="Picture 6" descr="slide0051_image05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94250"/>
            <a:ext cx="2743200" cy="206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slide0054_image06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192246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50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8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57200" y="620688"/>
            <a:ext cx="83820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на основе информационных технологий многогранен, эффективен, перспективен, неисчерпаем. Основная школа в будущем – это школа проектов. </a:t>
            </a:r>
          </a:p>
        </p:txBody>
      </p:sp>
      <p:pic>
        <p:nvPicPr>
          <p:cNvPr id="8197" name="Picture 5" descr="CHEL4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7438"/>
            <a:ext cx="2209800" cy="196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83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16632"/>
            <a:ext cx="51924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Наши проекты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0362"/>
            <a:ext cx="3665437" cy="274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795" y="1128461"/>
            <a:ext cx="3665437" cy="274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005064"/>
            <a:ext cx="3665437" cy="274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417" y="3986613"/>
            <a:ext cx="3665436" cy="2749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464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12845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647" y="116632"/>
            <a:ext cx="412845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27" y="3515696"/>
            <a:ext cx="4148044" cy="311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43647" y="3523852"/>
            <a:ext cx="3900433" cy="286232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Семейный экологический проект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«ВОДА В ДОМЕ»</a:t>
            </a:r>
          </a:p>
          <a:p>
            <a:pPr algn="r"/>
            <a:endParaRPr lang="ru-RU" dirty="0" smtClean="0">
              <a:solidFill>
                <a:srgbClr val="002060"/>
              </a:solidFill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Выполнил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ученик 2 «Б» класса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Филимонов Максим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Филимонова О.Н.</a:t>
            </a:r>
          </a:p>
          <a:p>
            <a:pPr algn="r"/>
            <a:endParaRPr lang="ru-RU" dirty="0">
              <a:solidFill>
                <a:srgbClr val="002060"/>
              </a:solidFill>
            </a:endParaRPr>
          </a:p>
          <a:p>
            <a:pPr algn="r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32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04800" y="533400"/>
            <a:ext cx="8382000" cy="567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– это 6 «П»: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   Проектирование           Поиск информации   Продукт             Презентация        Портфолио</a:t>
            </a:r>
          </a:p>
        </p:txBody>
      </p:sp>
    </p:spTree>
    <p:extLst>
      <p:ext uri="{BB962C8B-B14F-4D97-AF65-F5344CB8AC3E}">
        <p14:creationId xmlns:p14="http://schemas.microsoft.com/office/powerpoint/2010/main" val="316420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65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609600"/>
            <a:ext cx="9144000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Образовательный потенциал                         проектной деятельности:</a:t>
            </a:r>
            <a:r>
              <a:rPr lang="ru-RU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</a:t>
            </a:r>
            <a:r>
              <a:rPr lang="ru-RU" sz="2800" dirty="0">
                <a:solidFill>
                  <a:schemeClr val="bg1"/>
                </a:solidFill>
              </a:rPr>
              <a:t>- создаёт у учащихся образ цельного знания;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chemeClr val="bg1"/>
                </a:solidFill>
              </a:rPr>
              <a:t>- повышает мотивацию учащихся в получении дополнительных знаний;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chemeClr val="bg1"/>
                </a:solidFill>
              </a:rPr>
              <a:t>- изучение важнейших методов научного познания (выдвинуть и обосновать замысел, самостоятельно поставить и сформулировать задачу проекта, найти метод анализа ситуации);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chemeClr val="bg1"/>
                </a:solidFill>
              </a:rPr>
              <a:t>- интерпретация результатов</a:t>
            </a:r>
            <a:r>
              <a:rPr lang="ru-RU" sz="2800" dirty="0">
                <a:solidFill>
                  <a:srgbClr val="CC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6190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04800" y="914400"/>
            <a:ext cx="8686800" cy="384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Воспитывает: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b="1" dirty="0">
              <a:solidFill>
                <a:schemeClr val="bg1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chemeClr val="bg1"/>
                </a:solidFill>
              </a:rPr>
              <a:t> - значимые общечеловеческие ценности (социальное партнёрство, толерантность, диалог);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chemeClr val="bg1"/>
                </a:solidFill>
              </a:rPr>
              <a:t>- чувства ответственности, самодисциплины;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chemeClr val="bg1"/>
                </a:solidFill>
              </a:rPr>
              <a:t>- способности к самоорганизации;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chemeClr val="bg1"/>
                </a:solidFill>
              </a:rPr>
              <a:t>- желания делать свою работу качественно.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98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34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Развивает: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- исследовательские и творческие способности личности;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chemeClr val="bg1"/>
                </a:solidFill>
              </a:rPr>
              <a:t>- способность к самоопределению и целеполаганию;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chemeClr val="bg1"/>
                </a:solidFill>
              </a:rPr>
              <a:t>- умения самостоятельно конструировать свои знания;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chemeClr val="bg1"/>
                </a:solidFill>
              </a:rPr>
              <a:t>- коммуникативные умения и навыки;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chemeClr val="bg1"/>
                </a:solidFill>
              </a:rPr>
              <a:t>- способность ориентироваться в информационном пространстве;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chemeClr val="bg1"/>
                </a:solidFill>
              </a:rPr>
              <a:t>- умение работать с различными типами текстов;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chemeClr val="bg1"/>
                </a:solidFill>
              </a:rPr>
              <a:t>- умение планировать свою работу и время;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chemeClr val="bg1"/>
                </a:solidFill>
              </a:rPr>
              <a:t>- навыки анализа и рефлексии, умение представить результаты своей работы.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sz="28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0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239677" y="591010"/>
            <a:ext cx="5665034" cy="6175859"/>
            <a:chOff x="3000389" y="142860"/>
            <a:chExt cx="5665034" cy="6175859"/>
          </a:xfrm>
        </p:grpSpPr>
        <p:sp>
          <p:nvSpPr>
            <p:cNvPr id="11" name="Shape 10"/>
            <p:cNvSpPr/>
            <p:nvPr/>
          </p:nvSpPr>
          <p:spPr>
            <a:xfrm>
              <a:off x="3000389" y="142860"/>
              <a:ext cx="5665034" cy="6175859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Shape 4"/>
            <p:cNvSpPr/>
            <p:nvPr/>
          </p:nvSpPr>
          <p:spPr>
            <a:xfrm>
              <a:off x="4139313" y="1555587"/>
              <a:ext cx="3387186" cy="32401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solidFill>
                    <a:schemeClr val="bg1"/>
                  </a:solidFill>
                </a:rPr>
                <a:t>ПРОЕКТНАЯ 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b="1" kern="1200" dirty="0" smtClean="0">
                <a:solidFill>
                  <a:schemeClr val="bg1"/>
                </a:solidFill>
              </a:endParaRP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solidFill>
                    <a:schemeClr val="bg1"/>
                  </a:solidFill>
                </a:rPr>
                <a:t>ДЕЯТЕЛЬНОСТЬ</a:t>
              </a:r>
              <a:endParaRPr lang="ru-RU" sz="28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39288" y="3180282"/>
            <a:ext cx="3771951" cy="3554411"/>
            <a:chOff x="0" y="2732132"/>
            <a:chExt cx="3771951" cy="3554411"/>
          </a:xfrm>
        </p:grpSpPr>
        <p:sp>
          <p:nvSpPr>
            <p:cNvPr id="9" name="Shape 8"/>
            <p:cNvSpPr/>
            <p:nvPr/>
          </p:nvSpPr>
          <p:spPr>
            <a:xfrm>
              <a:off x="0" y="2732132"/>
              <a:ext cx="3771951" cy="3554411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200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</p:sp>
        <p:sp>
          <p:nvSpPr>
            <p:cNvPr id="10" name="Shape 6"/>
            <p:cNvSpPr/>
            <p:nvPr/>
          </p:nvSpPr>
          <p:spPr>
            <a:xfrm>
              <a:off x="926456" y="3632374"/>
              <a:ext cx="1919039" cy="1753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chemeClr val="bg1"/>
                  </a:solidFill>
                </a:rPr>
                <a:t>УЧЕБНЫЙ   ПРОЕКТ</a:t>
              </a:r>
              <a:endParaRPr lang="ru-RU" sz="24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838224" y="91131"/>
            <a:ext cx="3541508" cy="3921353"/>
            <a:chOff x="598936" y="-357019"/>
            <a:chExt cx="3541508" cy="3921353"/>
          </a:xfrm>
        </p:grpSpPr>
        <p:sp>
          <p:nvSpPr>
            <p:cNvPr id="7" name="Shape 6"/>
            <p:cNvSpPr/>
            <p:nvPr/>
          </p:nvSpPr>
          <p:spPr>
            <a:xfrm rot="20700000">
              <a:off x="598936" y="-357019"/>
              <a:ext cx="3541508" cy="3921353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8" name="Shape 8"/>
            <p:cNvSpPr/>
            <p:nvPr/>
          </p:nvSpPr>
          <p:spPr>
            <a:xfrm>
              <a:off x="1353163" y="525577"/>
              <a:ext cx="2033054" cy="21561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solidFill>
                    <a:schemeClr val="bg1"/>
                  </a:solidFill>
                </a:rPr>
                <a:t>МЕТОД УЧЕБНЫХ ПРОЕКТОВ</a:t>
              </a:r>
              <a:endParaRPr lang="ru-RU" sz="2400" b="1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2281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AutoShape 3"/>
          <p:cNvSpPr>
            <a:spLocks noChangeArrowheads="1"/>
          </p:cNvSpPr>
          <p:nvPr/>
        </p:nvSpPr>
        <p:spPr bwMode="auto">
          <a:xfrm>
            <a:off x="179388" y="188913"/>
            <a:ext cx="8785225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Виды проектов</a:t>
            </a:r>
          </a:p>
        </p:txBody>
      </p:sp>
      <p:sp>
        <p:nvSpPr>
          <p:cNvPr id="15363" name="AutoShape 5"/>
          <p:cNvSpPr>
            <a:spLocks noChangeArrowheads="1"/>
          </p:cNvSpPr>
          <p:nvPr/>
        </p:nvSpPr>
        <p:spPr bwMode="auto">
          <a:xfrm>
            <a:off x="179388" y="1341438"/>
            <a:ext cx="8713787" cy="9144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>
                <a:solidFill>
                  <a:prstClr val="white"/>
                </a:solidFill>
                <a:latin typeface="Bookman Old Style" pitchFamily="18" charset="0"/>
              </a:rPr>
              <a:t>исследовательский</a:t>
            </a:r>
            <a:endParaRPr lang="ru-RU" sz="2400" b="1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5364" name="AutoShape 6"/>
          <p:cNvSpPr>
            <a:spLocks noChangeArrowheads="1"/>
          </p:cNvSpPr>
          <p:nvPr/>
        </p:nvSpPr>
        <p:spPr bwMode="auto">
          <a:xfrm>
            <a:off x="174388" y="2349500"/>
            <a:ext cx="8785225" cy="9144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>
                <a:solidFill>
                  <a:prstClr val="white"/>
                </a:solidFill>
                <a:latin typeface="Bookman Old Style" pitchFamily="18" charset="0"/>
              </a:rPr>
              <a:t>информационный</a:t>
            </a:r>
            <a:endParaRPr lang="ru-RU" sz="9600" b="1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5365" name="AutoShape 7"/>
          <p:cNvSpPr>
            <a:spLocks noChangeArrowheads="1"/>
          </p:cNvSpPr>
          <p:nvPr/>
        </p:nvSpPr>
        <p:spPr bwMode="auto">
          <a:xfrm>
            <a:off x="179388" y="3429000"/>
            <a:ext cx="8785225" cy="93662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prstClr val="white"/>
                </a:solidFill>
                <a:latin typeface="Bookman Old Style" pitchFamily="18" charset="0"/>
              </a:rPr>
              <a:t>практико-ориентированный </a:t>
            </a:r>
            <a:endParaRPr lang="ru-RU" sz="4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5366" name="AutoShape 8"/>
          <p:cNvSpPr>
            <a:spLocks noChangeArrowheads="1"/>
          </p:cNvSpPr>
          <p:nvPr/>
        </p:nvSpPr>
        <p:spPr bwMode="auto">
          <a:xfrm>
            <a:off x="179388" y="4437063"/>
            <a:ext cx="8785225" cy="9144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>
                <a:solidFill>
                  <a:prstClr val="white"/>
                </a:solidFill>
                <a:latin typeface="Bookman Old Style" pitchFamily="18" charset="0"/>
              </a:rPr>
              <a:t>творческий</a:t>
            </a:r>
          </a:p>
        </p:txBody>
      </p:sp>
      <p:sp>
        <p:nvSpPr>
          <p:cNvPr id="15367" name="AutoShape 9"/>
          <p:cNvSpPr>
            <a:spLocks noChangeArrowheads="1"/>
          </p:cNvSpPr>
          <p:nvPr/>
        </p:nvSpPr>
        <p:spPr bwMode="auto">
          <a:xfrm>
            <a:off x="179388" y="5589588"/>
            <a:ext cx="8785225" cy="9144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>
                <a:solidFill>
                  <a:prstClr val="white"/>
                </a:solidFill>
                <a:latin typeface="Bookman Old Style" pitchFamily="18" charset="0"/>
              </a:rPr>
              <a:t>игровой</a:t>
            </a:r>
            <a:endParaRPr lang="ru-RU" sz="5400">
              <a:solidFill>
                <a:prstClr val="white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24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4"/>
          <p:cNvSpPr>
            <a:spLocks noChangeArrowheads="1"/>
          </p:cNvSpPr>
          <p:nvPr/>
        </p:nvSpPr>
        <p:spPr bwMode="auto">
          <a:xfrm>
            <a:off x="179388" y="188913"/>
            <a:ext cx="8713787" cy="9144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>
                <a:solidFill>
                  <a:prstClr val="white"/>
                </a:solidFill>
                <a:latin typeface="Bookman Old Style" pitchFamily="18" charset="0"/>
              </a:rPr>
              <a:t>исследовательский</a:t>
            </a:r>
            <a:endParaRPr lang="ru-RU" sz="24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323850" y="1196975"/>
            <a:ext cx="86407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prstClr val="black"/>
                </a:solidFill>
                <a:latin typeface="Bookman Old Style" pitchFamily="18" charset="0"/>
              </a:rPr>
              <a:t>главной целью является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7C9E98"/>
                </a:solidFill>
                <a:latin typeface="Bookman Old Style" pitchFamily="18" charset="0"/>
              </a:rPr>
              <a:t>выдвижение и проверка гипотезы</a:t>
            </a:r>
            <a:r>
              <a:rPr lang="ru-RU" sz="2400" b="1">
                <a:solidFill>
                  <a:prstClr val="black"/>
                </a:solidFill>
                <a:latin typeface="Bookman Old Style" pitchFamily="18" charset="0"/>
              </a:rPr>
              <a:t> с использованием современных </a:t>
            </a:r>
            <a:r>
              <a:rPr lang="ru-RU" sz="2400" b="1">
                <a:solidFill>
                  <a:srgbClr val="7C9E98"/>
                </a:solidFill>
                <a:latin typeface="Bookman Old Style" pitchFamily="18" charset="0"/>
              </a:rPr>
              <a:t>научных методов</a:t>
            </a:r>
            <a:r>
              <a:rPr lang="ru-RU" sz="2400">
                <a:solidFill>
                  <a:srgbClr val="7C9E98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16388" name="AutoShape 7"/>
          <p:cNvSpPr>
            <a:spLocks noChangeArrowheads="1"/>
          </p:cNvSpPr>
          <p:nvPr/>
        </p:nvSpPr>
        <p:spPr bwMode="auto">
          <a:xfrm>
            <a:off x="179388" y="2645045"/>
            <a:ext cx="8785225" cy="9144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>
                <a:solidFill>
                  <a:prstClr val="white"/>
                </a:solidFill>
                <a:latin typeface="Bookman Old Style" pitchFamily="18" charset="0"/>
              </a:rPr>
              <a:t>информационный</a:t>
            </a:r>
            <a:endParaRPr lang="ru-RU" sz="9600" b="1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179388" y="3500438"/>
            <a:ext cx="86407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Bookman Old Style" pitchFamily="18" charset="0"/>
              </a:rPr>
              <a:t>акцент поставлен на </a:t>
            </a:r>
            <a:r>
              <a:rPr lang="ru-RU" sz="2400" b="1" dirty="0">
                <a:solidFill>
                  <a:srgbClr val="7C9E98"/>
                </a:solidFill>
                <a:latin typeface="Bookman Old Style" pitchFamily="18" charset="0"/>
              </a:rPr>
              <a:t>работу с информацией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7C9E98"/>
                </a:solidFill>
                <a:latin typeface="Bookman Old Style" pitchFamily="18" charset="0"/>
              </a:rPr>
              <a:t>и презентацию продукта</a:t>
            </a:r>
            <a:r>
              <a:rPr lang="ru-RU" sz="2400" dirty="0">
                <a:solidFill>
                  <a:srgbClr val="7C9E98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16390" name="AutoShape 9"/>
          <p:cNvSpPr>
            <a:spLocks noChangeArrowheads="1"/>
          </p:cNvSpPr>
          <p:nvPr/>
        </p:nvSpPr>
        <p:spPr bwMode="auto">
          <a:xfrm>
            <a:off x="179388" y="4508500"/>
            <a:ext cx="8785225" cy="93662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>
                <a:solidFill>
                  <a:prstClr val="white"/>
                </a:solidFill>
                <a:latin typeface="Bookman Old Style" pitchFamily="18" charset="0"/>
              </a:rPr>
              <a:t>практико-ориентированный </a:t>
            </a:r>
            <a:endParaRPr lang="ru-RU" sz="400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611188" y="5516563"/>
            <a:ext cx="82089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prstClr val="black"/>
                </a:solidFill>
                <a:latin typeface="Bookman Old Style" pitchFamily="18" charset="0"/>
              </a:rPr>
              <a:t>нацелен на </a:t>
            </a:r>
            <a:r>
              <a:rPr lang="ru-RU" sz="2800" b="1">
                <a:solidFill>
                  <a:srgbClr val="7C9E98"/>
                </a:solidFill>
                <a:latin typeface="Bookman Old Style" pitchFamily="18" charset="0"/>
              </a:rPr>
              <a:t>решение социальной проблемы прикладного характера</a:t>
            </a:r>
            <a:r>
              <a:rPr lang="ru-RU" sz="2800" b="1">
                <a:solidFill>
                  <a:prstClr val="black"/>
                </a:solidFill>
                <a:latin typeface="Bookman Old Style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203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4"/>
          <p:cNvSpPr>
            <a:spLocks noChangeArrowheads="1"/>
          </p:cNvSpPr>
          <p:nvPr/>
        </p:nvSpPr>
        <p:spPr bwMode="auto">
          <a:xfrm>
            <a:off x="179388" y="333375"/>
            <a:ext cx="8605837" cy="9144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>
                <a:solidFill>
                  <a:prstClr val="white"/>
                </a:solidFill>
                <a:latin typeface="Bookman Old Style" pitchFamily="18" charset="0"/>
              </a:rPr>
              <a:t>творческий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23850" y="1412875"/>
            <a:ext cx="8331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prstClr val="black"/>
                </a:solidFill>
                <a:latin typeface="Bookman Old Style" pitchFamily="18" charset="0"/>
              </a:rPr>
              <a:t>проект, центром которого является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7C9E98"/>
                </a:solidFill>
                <a:latin typeface="Bookman Old Style" pitchFamily="18" charset="0"/>
              </a:rPr>
              <a:t>творческий продукт</a:t>
            </a:r>
            <a:r>
              <a:rPr lang="ru-RU" sz="2800" b="1">
                <a:solidFill>
                  <a:srgbClr val="419995"/>
                </a:solidFill>
                <a:latin typeface="Bookman Old Style" pitchFamily="18" charset="0"/>
              </a:rPr>
              <a:t> -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prstClr val="black"/>
                </a:solidFill>
                <a:latin typeface="Bookman Old Style" pitchFamily="18" charset="0"/>
              </a:rPr>
              <a:t>результат самореализации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prstClr val="black"/>
                </a:solidFill>
                <a:latin typeface="Bookman Old Style" pitchFamily="18" charset="0"/>
              </a:rPr>
              <a:t>участников проектной группы</a:t>
            </a:r>
          </a:p>
        </p:txBody>
      </p:sp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179388" y="3644900"/>
            <a:ext cx="8785225" cy="9144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>
                <a:solidFill>
                  <a:prstClr val="white"/>
                </a:solidFill>
                <a:latin typeface="Bookman Old Style" pitchFamily="18" charset="0"/>
              </a:rPr>
              <a:t>игровой</a:t>
            </a:r>
            <a:endParaRPr lang="ru-RU" sz="540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468313" y="4581525"/>
            <a:ext cx="79914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prstClr val="black"/>
                </a:solidFill>
                <a:latin typeface="Bookman Old Style" pitchFamily="18" charset="0"/>
              </a:rPr>
              <a:t>изначально определены лишь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prstClr val="black"/>
                </a:solidFill>
                <a:latin typeface="Bookman Old Style" pitchFamily="18" charset="0"/>
              </a:rPr>
              <a:t>роли участников и правила взаимоотношений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prstClr val="black"/>
                </a:solidFill>
                <a:latin typeface="Bookman Old Style" pitchFamily="18" charset="0"/>
              </a:rPr>
              <a:t> между ними, тогда как </a:t>
            </a:r>
            <a:r>
              <a:rPr lang="ru-RU" sz="2400" b="1">
                <a:solidFill>
                  <a:srgbClr val="7C9E98"/>
                </a:solidFill>
                <a:latin typeface="Bookman Old Style" pitchFamily="18" charset="0"/>
              </a:rPr>
              <a:t>структура, форма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400" b="1">
                <a:solidFill>
                  <a:srgbClr val="7C9E98"/>
                </a:solidFill>
                <a:latin typeface="Bookman Old Style" pitchFamily="18" charset="0"/>
              </a:rPr>
              <a:t>продукта и результаты остаются открытыми</a:t>
            </a:r>
            <a:r>
              <a:rPr lang="ru-RU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238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585858"/>
      </a:dk1>
      <a:lt1>
        <a:sysClr val="window" lastClr="FCFCF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585858"/>
      </a:dk1>
      <a:lt1>
        <a:sysClr val="window" lastClr="FCFCF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фициальная">
  <a:themeElements>
    <a:clrScheme name="Официальная">
      <a:dk1>
        <a:sysClr val="windowText" lastClr="585858"/>
      </a:dk1>
      <a:lt1>
        <a:sysClr val="window" lastClr="FCFCFC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ициальная">
  <a:themeElements>
    <a:clrScheme name="Официальная">
      <a:dk1>
        <a:sysClr val="windowText" lastClr="585858"/>
      </a:dk1>
      <a:lt1>
        <a:sysClr val="window" lastClr="FCFCFC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Официальная">
  <a:themeElements>
    <a:clrScheme name="Официальная">
      <a:dk1>
        <a:sysClr val="windowText" lastClr="585858"/>
      </a:dk1>
      <a:lt1>
        <a:sysClr val="window" lastClr="FCFCFC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Официальная">
  <a:themeElements>
    <a:clrScheme name="Официальная">
      <a:dk1>
        <a:sysClr val="windowText" lastClr="585858"/>
      </a:dk1>
      <a:lt1>
        <a:sysClr val="window" lastClr="FCFCFC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420</Words>
  <Application>Microsoft Office PowerPoint</Application>
  <PresentationFormat>Экран (4:3)</PresentationFormat>
  <Paragraphs>113</Paragraphs>
  <Slides>16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Тема Office</vt:lpstr>
      <vt:lpstr>1_Официальная</vt:lpstr>
      <vt:lpstr>Официальная</vt:lpstr>
      <vt:lpstr>2_Официальная</vt:lpstr>
      <vt:lpstr>3_Официальная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УЧАСТНИКИ ПРОЕКТА</vt:lpstr>
      <vt:lpstr>Презентация PowerPoint</vt:lpstr>
      <vt:lpstr>Дизайн-петля-алгоритм проектной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Robert</dc:creator>
  <cp:lastModifiedBy>Robert</cp:lastModifiedBy>
  <cp:revision>12</cp:revision>
  <dcterms:created xsi:type="dcterms:W3CDTF">2012-12-04T16:27:48Z</dcterms:created>
  <dcterms:modified xsi:type="dcterms:W3CDTF">2012-12-04T17:34:54Z</dcterms:modified>
</cp:coreProperties>
</file>