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256" r:id="rId2"/>
    <p:sldId id="257" r:id="rId3"/>
    <p:sldId id="259" r:id="rId4"/>
    <p:sldId id="262" r:id="rId5"/>
    <p:sldId id="263" r:id="rId6"/>
    <p:sldId id="264" r:id="rId7"/>
    <p:sldId id="265" r:id="rId8"/>
    <p:sldId id="266" r:id="rId9"/>
    <p:sldId id="267" r:id="rId10"/>
    <p:sldId id="270" r:id="rId11"/>
    <p:sldId id="274" r:id="rId12"/>
    <p:sldId id="275" r:id="rId13"/>
    <p:sldId id="276" r:id="rId14"/>
    <p:sldId id="277" r:id="rId15"/>
    <p:sldId id="278" r:id="rId16"/>
    <p:sldId id="280" r:id="rId17"/>
    <p:sldId id="288" r:id="rId18"/>
    <p:sldId id="289" r:id="rId19"/>
    <p:sldId id="290" r:id="rId20"/>
    <p:sldId id="294" r:id="rId21"/>
    <p:sldId id="295" r:id="rId22"/>
    <p:sldId id="301" r:id="rId23"/>
    <p:sldId id="302" r:id="rId24"/>
    <p:sldId id="303" r:id="rId25"/>
    <p:sldId id="304" r:id="rId26"/>
    <p:sldId id="305" r:id="rId27"/>
    <p:sldId id="306" r:id="rId28"/>
    <p:sldId id="308"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128"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C29CD1-273F-4923-A024-1D3FDB35182A}" type="datetimeFigureOut">
              <a:rPr lang="ru-RU" smtClean="0"/>
              <a:pPr/>
              <a:t>16.02.2015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B8406-5012-4A2D-A867-66B04BEF6DF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16.02.2015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16.02.2015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16.02.2015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16.02.2015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16.02.2015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16.02.2015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http://www.zelenets.ru/images/martiriy.jpg"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314" y="836712"/>
            <a:ext cx="9113686"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cap="none" spc="0" dirty="0" smtClean="0">
                <a:ln w="11430"/>
                <a:solidFill>
                  <a:schemeClr val="accent4">
                    <a:lumMod val="60000"/>
                    <a:lumOff val="40000"/>
                  </a:schemeClr>
                </a:solidFill>
                <a:effectLst>
                  <a:outerShdw blurRad="50800" dist="39000" dir="5460000" algn="tl">
                    <a:srgbClr val="000000">
                      <a:alpha val="38000"/>
                    </a:srgbClr>
                  </a:outerShdw>
                </a:effectLst>
              </a:rPr>
              <a:t>Урок литературного чтения</a:t>
            </a:r>
            <a:br>
              <a:rPr lang="ru-RU" sz="4800" b="1" cap="none" spc="0" dirty="0" smtClean="0">
                <a:ln w="11430"/>
                <a:solidFill>
                  <a:schemeClr val="accent4">
                    <a:lumMod val="60000"/>
                    <a:lumOff val="40000"/>
                  </a:schemeClr>
                </a:solidFill>
                <a:effectLst>
                  <a:outerShdw blurRad="50800" dist="39000" dir="5460000" algn="tl">
                    <a:srgbClr val="000000">
                      <a:alpha val="38000"/>
                    </a:srgbClr>
                  </a:outerShdw>
                </a:effectLst>
              </a:rPr>
            </a:br>
            <a:r>
              <a:rPr lang="ru-RU" sz="4800" b="1" cap="none" spc="0" dirty="0" smtClean="0">
                <a:ln w="11430"/>
                <a:solidFill>
                  <a:schemeClr val="accent4">
                    <a:lumMod val="60000"/>
                    <a:lumOff val="40000"/>
                  </a:schemeClr>
                </a:solidFill>
                <a:effectLst>
                  <a:outerShdw blurRad="50800" dist="39000" dir="5460000" algn="tl">
                    <a:srgbClr val="000000">
                      <a:alpha val="38000"/>
                    </a:srgbClr>
                  </a:outerShdw>
                </a:effectLst>
              </a:rPr>
              <a:t> в 4-м классе</a:t>
            </a:r>
            <a:endParaRPr lang="ru-RU" sz="4800" b="1" cap="none" spc="0" dirty="0">
              <a:ln w="11430"/>
              <a:solidFill>
                <a:schemeClr val="accent4">
                  <a:lumMod val="60000"/>
                  <a:lumOff val="40000"/>
                </a:schemeClr>
              </a:solidFill>
              <a:effectLst>
                <a:outerShdw blurRad="50800" dist="39000" dir="5460000" algn="tl">
                  <a:srgbClr val="000000">
                    <a:alpha val="38000"/>
                  </a:srgbClr>
                </a:outerShdw>
              </a:effectLst>
            </a:endParaRPr>
          </a:p>
        </p:txBody>
      </p:sp>
      <p:sp>
        <p:nvSpPr>
          <p:cNvPr id="5" name="Овал 4"/>
          <p:cNvSpPr/>
          <p:nvPr/>
        </p:nvSpPr>
        <p:spPr>
          <a:xfrm>
            <a:off x="1259632" y="2348880"/>
            <a:ext cx="6768752" cy="4293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одзаголовок 5"/>
          <p:cNvSpPr>
            <a:spLocks noGrp="1"/>
          </p:cNvSpPr>
          <p:nvPr>
            <p:ph type="subTitle" idx="1"/>
          </p:nvPr>
        </p:nvSpPr>
        <p:spPr>
          <a:xfrm>
            <a:off x="899592" y="3140968"/>
            <a:ext cx="6400800" cy="1752600"/>
          </a:xfrm>
        </p:spPr>
        <p:txBody>
          <a:bodyPr>
            <a:noAutofit/>
          </a:bodyPr>
          <a:lstStyle/>
          <a:p>
            <a:r>
              <a:rPr lang="ru-RU" sz="4000" b="1" dirty="0" smtClean="0">
                <a:solidFill>
                  <a:schemeClr val="accent3">
                    <a:lumMod val="60000"/>
                    <a:lumOff val="40000"/>
                  </a:schemeClr>
                </a:solidFill>
              </a:rPr>
              <a:t>Учитель</a:t>
            </a:r>
            <a:r>
              <a:rPr lang="ru-RU" sz="4000" dirty="0" smtClean="0">
                <a:solidFill>
                  <a:schemeClr val="bg1"/>
                </a:solidFill>
              </a:rPr>
              <a:t> : Лаврищева Светлана Александровна</a:t>
            </a:r>
          </a:p>
          <a:p>
            <a:r>
              <a:rPr lang="ru-RU" sz="4000" b="1" dirty="0" smtClean="0">
                <a:solidFill>
                  <a:schemeClr val="accent3">
                    <a:lumMod val="60000"/>
                    <a:lumOff val="40000"/>
                  </a:schemeClr>
                </a:solidFill>
              </a:rPr>
              <a:t>Тема</a:t>
            </a:r>
            <a:r>
              <a:rPr lang="ru-RU" sz="4000" dirty="0" smtClean="0">
                <a:solidFill>
                  <a:schemeClr val="bg1"/>
                </a:solidFill>
              </a:rPr>
              <a:t> : Святые, в крае  нашем просиявшие</a:t>
            </a:r>
            <a:endParaRPr lang="ru-RU" sz="4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nodeType="clickEffect">
                                  <p:stCondLst>
                                    <p:cond delay="0"/>
                                  </p:stCondLst>
                                  <p:iterate type="lt">
                                    <p:tmPct val="10000"/>
                                  </p:iterate>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nodeType="clickEffect">
                                  <p:stCondLst>
                                    <p:cond delay="0"/>
                                  </p:stCondLst>
                                  <p:iterate type="lt">
                                    <p:tmPct val="10000"/>
                                  </p:iterate>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1000"/>
                                        <p:tgtEl>
                                          <p:spTgt spid="6">
                                            <p:txEl>
                                              <p:pRg st="1" end="1"/>
                                            </p:txEl>
                                          </p:spTgt>
                                        </p:tgtEl>
                                      </p:cBhvr>
                                    </p:animEffect>
                                    <p:anim calcmode="lin" valueType="num">
                                      <p:cBhvr>
                                        <p:cTn id="21" dur="1000" fill="hold"/>
                                        <p:tgtEl>
                                          <p:spTgt spid="6">
                                            <p:txEl>
                                              <p:pRg st="1" end="1"/>
                                            </p:txEl>
                                          </p:spTgt>
                                        </p:tgtEl>
                                        <p:attrNameLst>
                                          <p:attrName>ppt_x</p:attrName>
                                        </p:attrNameLst>
                                      </p:cBhvr>
                                      <p:tavLst>
                                        <p:tav tm="0">
                                          <p:val>
                                            <p:strVal val="#ppt_x-.1"/>
                                          </p:val>
                                        </p:tav>
                                        <p:tav tm="100000">
                                          <p:val>
                                            <p:strVal val="#ppt_x"/>
                                          </p:val>
                                        </p:tav>
                                      </p:tavLst>
                                    </p:anim>
                                    <p:anim calcmode="lin" valueType="num">
                                      <p:cBhvr>
                                        <p:cTn id="22"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411760" y="1556792"/>
            <a:ext cx="694826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rPr>
              <a:t>Первое документальное свидетельство о существовании Свято-Троицкого </a:t>
            </a:r>
            <a:r>
              <a:rPr kumimoji="0" lang="ru-RU" sz="2000" b="0" i="0" u="none" strike="noStrike" cap="none" normalizeH="0" baseline="0" dirty="0" err="1" smtClean="0">
                <a:ln>
                  <a:noFill/>
                </a:ln>
                <a:solidFill>
                  <a:schemeClr val="tx1"/>
                </a:solidFill>
                <a:effectLst/>
                <a:latin typeface="Arial" pitchFamily="34" charset="0"/>
                <a:ea typeface="Times New Roman" pitchFamily="18" charset="0"/>
              </a:rPr>
              <a:t>Зеленецкого</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мужского монастыря в писцовой книге </a:t>
            </a:r>
            <a:r>
              <a:rPr kumimoji="0" lang="ru-RU" sz="2000" b="0" i="0" u="none" strike="noStrike" cap="none" normalizeH="0" baseline="0" dirty="0" err="1" smtClean="0">
                <a:ln>
                  <a:noFill/>
                </a:ln>
                <a:solidFill>
                  <a:schemeClr val="tx1"/>
                </a:solidFill>
                <a:effectLst/>
                <a:latin typeface="Arial" pitchFamily="34" charset="0"/>
                <a:ea typeface="Times New Roman" pitchFamily="18" charset="0"/>
              </a:rPr>
              <a:t>Обонежской</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пятины </a:t>
            </a:r>
            <a:r>
              <a:rPr kumimoji="0" lang="ru-RU" sz="2000" b="0" i="0" u="none" strike="noStrike" cap="none" normalizeH="0" baseline="0" dirty="0" err="1" smtClean="0">
                <a:ln>
                  <a:noFill/>
                </a:ln>
                <a:solidFill>
                  <a:schemeClr val="tx1"/>
                </a:solidFill>
                <a:effectLst/>
                <a:latin typeface="Arial" pitchFamily="34" charset="0"/>
                <a:ea typeface="Times New Roman" pitchFamily="18" charset="0"/>
              </a:rPr>
              <a:t>Заонежской</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половины: 1563-1566 гг. Основал </a:t>
            </a:r>
            <a:r>
              <a:rPr kumimoji="0" lang="ru-RU" sz="2000" b="0" i="0" u="none" strike="noStrike" cap="none" normalizeH="0" baseline="0" dirty="0" err="1" smtClean="0">
                <a:ln>
                  <a:noFill/>
                </a:ln>
                <a:solidFill>
                  <a:schemeClr val="tx1"/>
                </a:solidFill>
                <a:effectLst/>
                <a:latin typeface="Arial" pitchFamily="34" charset="0"/>
                <a:ea typeface="Times New Roman" pitchFamily="18" charset="0"/>
              </a:rPr>
              <a:t>Зеленецкий</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мужской монастырь Преподобный </a:t>
            </a:r>
            <a:r>
              <a:rPr kumimoji="0" lang="ru-RU" sz="2000" b="0" i="0" u="none" strike="noStrike" cap="none" normalizeH="0" baseline="0" dirty="0" err="1" smtClean="0">
                <a:ln>
                  <a:noFill/>
                </a:ln>
                <a:solidFill>
                  <a:schemeClr val="tx1"/>
                </a:solidFill>
                <a:effectLst/>
                <a:latin typeface="Arial" pitchFamily="34" charset="0"/>
                <a:ea typeface="Times New Roman" pitchFamily="18" charset="0"/>
              </a:rPr>
              <a:t>Мартирий</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Единственный святой на Руси, который смог воскресить умершего человека - царевича Иона сына бывшего царя казанского </a:t>
            </a:r>
            <a:r>
              <a:rPr kumimoji="0" lang="ru-RU" sz="2000" b="0" i="0" u="none" strike="noStrike" cap="none" normalizeH="0" baseline="0" dirty="0" err="1" smtClean="0">
                <a:ln>
                  <a:noFill/>
                </a:ln>
                <a:solidFill>
                  <a:schemeClr val="tx1"/>
                </a:solidFill>
                <a:effectLst/>
                <a:latin typeface="Arial" pitchFamily="34" charset="0"/>
                <a:ea typeface="Times New Roman" pitchFamily="18" charset="0"/>
              </a:rPr>
              <a:t>Симеона</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err="1" smtClean="0">
                <a:ln>
                  <a:noFill/>
                </a:ln>
                <a:solidFill>
                  <a:schemeClr val="tx1"/>
                </a:solidFill>
                <a:effectLst/>
                <a:latin typeface="Arial" pitchFamily="34" charset="0"/>
                <a:ea typeface="Times New Roman" pitchFamily="18" charset="0"/>
              </a:rPr>
              <a:t>Бекбулатовича</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в 1595 году во времена правления великого князя всея Руси Иоанна Васильевича. Мощи Преподобного </a:t>
            </a:r>
            <a:r>
              <a:rPr kumimoji="0" lang="ru-RU" sz="2000" b="0" i="0" u="none" strike="noStrike" cap="none" normalizeH="0" baseline="0" dirty="0" err="1" smtClean="0">
                <a:ln>
                  <a:noFill/>
                </a:ln>
                <a:solidFill>
                  <a:schemeClr val="tx1"/>
                </a:solidFill>
                <a:effectLst/>
                <a:latin typeface="Arial" pitchFamily="34" charset="0"/>
                <a:ea typeface="Times New Roman" pitchFamily="18" charset="0"/>
              </a:rPr>
              <a:t>Мартирия</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находятся в </a:t>
            </a:r>
            <a:r>
              <a:rPr kumimoji="0" lang="ru-RU" sz="2000" b="0" i="0" u="none" strike="noStrike" cap="none" normalizeH="0" baseline="0" dirty="0" err="1" smtClean="0">
                <a:ln>
                  <a:noFill/>
                </a:ln>
                <a:solidFill>
                  <a:schemeClr val="tx1"/>
                </a:solidFill>
                <a:effectLst/>
                <a:latin typeface="Arial" pitchFamily="34" charset="0"/>
                <a:ea typeface="Times New Roman" pitchFamily="18" charset="0"/>
              </a:rPr>
              <a:t>Зеленецком</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мужском монастыре. На поклон к </a:t>
            </a:r>
            <a:r>
              <a:rPr kumimoji="0" lang="ru-RU" sz="2000" b="0" i="0" u="none" strike="noStrike" cap="none" normalizeH="0" baseline="0" dirty="0" err="1" smtClean="0">
                <a:ln>
                  <a:noFill/>
                </a:ln>
                <a:solidFill>
                  <a:schemeClr val="tx1"/>
                </a:solidFill>
                <a:effectLst/>
                <a:latin typeface="Arial" pitchFamily="34" charset="0"/>
                <a:ea typeface="Times New Roman" pitchFamily="18" charset="0"/>
              </a:rPr>
              <a:t>Мартирию</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err="1" smtClean="0">
                <a:ln>
                  <a:noFill/>
                </a:ln>
                <a:solidFill>
                  <a:schemeClr val="tx1"/>
                </a:solidFill>
                <a:effectLst/>
                <a:latin typeface="Arial" pitchFamily="34" charset="0"/>
                <a:ea typeface="Times New Roman" pitchFamily="18" charset="0"/>
              </a:rPr>
              <a:t>Зеленецкому</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приезжают с различными просьбами многочисленные паломники из разных городов России. Известны случаи чудесных исцелений от онкологических заболеваний после обращения за помощью к Преподобному </a:t>
            </a:r>
            <a:r>
              <a:rPr kumimoji="0" lang="ru-RU" sz="2000" b="0" i="0" u="none" strike="noStrike" cap="none" normalizeH="0" baseline="0" dirty="0" err="1" smtClean="0">
                <a:ln>
                  <a:noFill/>
                </a:ln>
                <a:solidFill>
                  <a:schemeClr val="tx1"/>
                </a:solidFill>
                <a:effectLst/>
                <a:latin typeface="Arial" pitchFamily="34" charset="0"/>
                <a:ea typeface="Times New Roman" pitchFamily="18" charset="0"/>
              </a:rPr>
              <a:t>Мартирию</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200" b="0" i="0" u="none" strike="noStrike" cap="none" normalizeH="0" baseline="0" dirty="0" smtClean="0">
              <a:ln>
                <a:noFill/>
              </a:ln>
              <a:solidFill>
                <a:schemeClr val="tx1"/>
              </a:solidFill>
              <a:effectLst/>
              <a:latin typeface="Arial" pitchFamily="34" charset="0"/>
            </a:endParaRPr>
          </a:p>
        </p:txBody>
      </p:sp>
      <p:pic>
        <p:nvPicPr>
          <p:cNvPr id="20481" name="fancybox-img" descr="http://www.zelenets.ru/images/martiriy.jpg"/>
          <p:cNvPicPr>
            <a:picLocks noChangeAspect="1" noChangeArrowheads="1"/>
          </p:cNvPicPr>
          <p:nvPr/>
        </p:nvPicPr>
        <p:blipFill>
          <a:blip r:embed="rId2" r:link="rId3" cstate="print"/>
          <a:srcRect/>
          <a:stretch>
            <a:fillRect/>
          </a:stretch>
        </p:blipFill>
        <p:spPr bwMode="auto">
          <a:xfrm>
            <a:off x="467544" y="3059790"/>
            <a:ext cx="1224136" cy="1530169"/>
          </a:xfrm>
          <a:prstGeom prst="rect">
            <a:avLst/>
          </a:prstGeom>
          <a:noFill/>
        </p:spPr>
      </p:pic>
      <p:sp>
        <p:nvSpPr>
          <p:cNvPr id="20483" name="Rectangle 3"/>
          <p:cNvSpPr>
            <a:spLocks noChangeArrowheads="1"/>
          </p:cNvSpPr>
          <p:nvPr/>
        </p:nvSpPr>
        <p:spPr bwMode="auto">
          <a:xfrm>
            <a:off x="0" y="5362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5" name="Прямоугольник 4"/>
          <p:cNvSpPr/>
          <p:nvPr/>
        </p:nvSpPr>
        <p:spPr>
          <a:xfrm>
            <a:off x="683568" y="620688"/>
            <a:ext cx="7451528" cy="923330"/>
          </a:xfrm>
          <a:prstGeom prst="rect">
            <a:avLst/>
          </a:prstGeom>
          <a:noFill/>
        </p:spPr>
        <p:txBody>
          <a:bodyPr wrap="none" lIns="91440" tIns="45720" rIns="91440" bIns="45720">
            <a:spAutoFit/>
          </a:bodyPr>
          <a:lstStyle/>
          <a:p>
            <a:pPr algn="ctr"/>
            <a:r>
              <a:rPr lang="ru-RU" sz="5400" b="0" cap="none" spc="0" dirty="0" err="1" smtClean="0">
                <a:ln w="10160">
                  <a:solidFill>
                    <a:schemeClr val="accent1"/>
                  </a:solidFill>
                  <a:prstDash val="solid"/>
                </a:ln>
                <a:solidFill>
                  <a:srgbClr val="FFFFFF"/>
                </a:solidFill>
                <a:effectLst>
                  <a:outerShdw blurRad="38100" dist="32000" dir="5400000" algn="tl">
                    <a:srgbClr val="000000">
                      <a:alpha val="30000"/>
                    </a:srgbClr>
                  </a:outerShdw>
                </a:effectLst>
              </a:rPr>
              <a:t>Мартирий</a:t>
            </a:r>
            <a:r>
              <a:rPr lang="ru-RU" sz="54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ru-RU" sz="5400" b="0" cap="none" spc="0" dirty="0" err="1" smtClean="0">
                <a:ln w="10160">
                  <a:solidFill>
                    <a:schemeClr val="accent1"/>
                  </a:solidFill>
                  <a:prstDash val="solid"/>
                </a:ln>
                <a:solidFill>
                  <a:srgbClr val="FFFFFF"/>
                </a:solidFill>
                <a:effectLst>
                  <a:outerShdw blurRad="38100" dist="32000" dir="5400000" algn="tl">
                    <a:srgbClr val="000000">
                      <a:alpha val="30000"/>
                    </a:srgbClr>
                  </a:outerShdw>
                </a:effectLst>
              </a:rPr>
              <a:t>Зеленецкий</a:t>
            </a:r>
            <a:endParaRPr lang="ru-RU"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718131"/>
            <a:ext cx="5364088" cy="5139869"/>
          </a:xfrm>
          <a:prstGeom prst="rect">
            <a:avLst/>
          </a:prstGeom>
        </p:spPr>
        <p:txBody>
          <a:bodyPr wrap="square">
            <a:spAutoFit/>
          </a:bodyPr>
          <a:lstStyle/>
          <a:p>
            <a:r>
              <a:rPr lang="ru-RU" b="1" dirty="0" smtClean="0"/>
              <a:t>Александр Свирский</a:t>
            </a:r>
            <a:r>
              <a:rPr lang="ru-RU" dirty="0" smtClean="0"/>
              <a:t>— русский православный святой, почитаемый в лике преподобного, игумен. Память совершается 17 апреля и 30 августа (по юлианскому календарю).</a:t>
            </a:r>
          </a:p>
          <a:p>
            <a:r>
              <a:rPr lang="ru-RU" dirty="0" smtClean="0"/>
              <a:t>Дважды за всю историю человечества открывался Троичный Бог телесному человеческому взору — первый раз святому Аврааму у </a:t>
            </a:r>
            <a:r>
              <a:rPr lang="ru-RU" dirty="0" err="1" smtClean="0"/>
              <a:t>Мамврийского</a:t>
            </a:r>
            <a:r>
              <a:rPr lang="ru-RU" dirty="0" smtClean="0"/>
              <a:t> дуба, знаменуя великое милосердие Божие к роду человеческому; второй раз — на русской земле святому преподобному </a:t>
            </a:r>
            <a:r>
              <a:rPr lang="ru-RU" i="1" dirty="0" smtClean="0"/>
              <a:t>Александру Свирскому</a:t>
            </a:r>
            <a:r>
              <a:rPr lang="ru-RU" dirty="0" smtClean="0"/>
              <a:t>. Что значило это явление новозаветному святому - не будем дерзать отвечать. Только будем стремиться почтить эту землю, тот монастырь, который был воздвигнут на севере русской земли по велению Бога-Троицы и самого "новозаветного Авраама" — преподобного отца нашего и чудотворца Александра.</a:t>
            </a:r>
            <a:endParaRPr lang="ru-RU" sz="2000" dirty="0" smtClean="0"/>
          </a:p>
        </p:txBody>
      </p:sp>
      <p:sp>
        <p:nvSpPr>
          <p:cNvPr id="4" name="Прямоугольник 3"/>
          <p:cNvSpPr/>
          <p:nvPr/>
        </p:nvSpPr>
        <p:spPr>
          <a:xfrm>
            <a:off x="1043608" y="476672"/>
            <a:ext cx="7326622" cy="923330"/>
          </a:xfrm>
          <a:prstGeom prst="rect">
            <a:avLst/>
          </a:prstGeom>
          <a:noFill/>
        </p:spPr>
        <p:txBody>
          <a:bodyPr wrap="none" lIns="91440" tIns="45720" rIns="91440" bIns="45720">
            <a:spAutoFit/>
          </a:bodyPr>
          <a:lstStyle/>
          <a:p>
            <a:pPr algn="ctr"/>
            <a:r>
              <a:rPr lang="ru-RU"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Александр Свирский</a:t>
            </a:r>
            <a:endParaRPr lang="ru-R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5" name="Рисунок 4" descr="свирсик.jpeg"/>
          <p:cNvPicPr>
            <a:picLocks noChangeAspect="1"/>
          </p:cNvPicPr>
          <p:nvPr/>
        </p:nvPicPr>
        <p:blipFill>
          <a:blip r:embed="rId2" cstate="print"/>
          <a:stretch>
            <a:fillRect/>
          </a:stretch>
        </p:blipFill>
        <p:spPr>
          <a:xfrm>
            <a:off x="6012161" y="3066342"/>
            <a:ext cx="1440160" cy="125686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764704"/>
            <a:ext cx="4572000" cy="5909310"/>
          </a:xfrm>
          <a:prstGeom prst="rect">
            <a:avLst/>
          </a:prstGeom>
        </p:spPr>
        <p:txBody>
          <a:bodyPr>
            <a:spAutoFit/>
          </a:bodyPr>
          <a:lstStyle/>
          <a:p>
            <a:r>
              <a:rPr lang="ru-RU" dirty="0" smtClean="0"/>
              <a:t>Преподобный Александр — один из немногих русских святых, который был канонизирован вскоре после своей праведной кончины — а именно через 14 лет. Живы были еще его ученики и многие его почитатели, поэтому Житие преподобного Александра было написано, что называется, "по горячим следам" и отличается особой достоверностью, в нем нет "благочестивых схем", оно отражает неповторимый лик святости "всея России чудотворца Александра". </a:t>
            </a:r>
          </a:p>
          <a:p>
            <a:r>
              <a:rPr lang="ru-RU" dirty="0" smtClean="0"/>
              <a:t>Родился </a:t>
            </a:r>
            <a:r>
              <a:rPr lang="ru-RU" dirty="0" err="1" smtClean="0"/>
              <a:t>прп</a:t>
            </a:r>
            <a:r>
              <a:rPr lang="ru-RU" dirty="0" smtClean="0"/>
              <a:t>. Александр 15 июня 1448 года в селе </a:t>
            </a:r>
            <a:r>
              <a:rPr lang="ru-RU" dirty="0" err="1" smtClean="0"/>
              <a:t>Мандера</a:t>
            </a:r>
            <a:r>
              <a:rPr lang="ru-RU" dirty="0" smtClean="0"/>
              <a:t> на реке </a:t>
            </a:r>
            <a:r>
              <a:rPr lang="ru-RU" dirty="0" err="1" smtClean="0"/>
              <a:t>Ояти</a:t>
            </a:r>
            <a:r>
              <a:rPr lang="ru-RU" dirty="0" smtClean="0"/>
              <a:t> на земле Новгородской, против Островского Введенского монастыря. Назвали его </a:t>
            </a:r>
            <a:r>
              <a:rPr lang="ru-RU" dirty="0" err="1" smtClean="0"/>
              <a:t>Амосом</a:t>
            </a:r>
            <a:r>
              <a:rPr lang="ru-RU" dirty="0" smtClean="0"/>
              <a:t>. Родители его Стефан и </a:t>
            </a:r>
            <a:r>
              <a:rPr lang="ru-RU" dirty="0" err="1" smtClean="0"/>
              <a:t>Васса</a:t>
            </a:r>
            <a:r>
              <a:rPr lang="ru-RU" dirty="0" smtClean="0"/>
              <a:t> были небогатые благочестивые крестьяне, детям своим они дали христианское воспитание. </a:t>
            </a:r>
            <a:endParaRPr lang="ru-RU" dirty="0"/>
          </a:p>
        </p:txBody>
      </p:sp>
      <p:pic>
        <p:nvPicPr>
          <p:cNvPr id="4" name="Рисунок 3" descr="сви.jpeg"/>
          <p:cNvPicPr>
            <a:picLocks noChangeAspect="1"/>
          </p:cNvPicPr>
          <p:nvPr/>
        </p:nvPicPr>
        <p:blipFill>
          <a:blip r:embed="rId2" cstate="print"/>
          <a:stretch>
            <a:fillRect/>
          </a:stretch>
        </p:blipFill>
        <p:spPr>
          <a:xfrm>
            <a:off x="5796136" y="3210288"/>
            <a:ext cx="1296144" cy="165349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5976" y="836712"/>
            <a:ext cx="4572000" cy="5632311"/>
          </a:xfrm>
          <a:prstGeom prst="rect">
            <a:avLst/>
          </a:prstGeom>
        </p:spPr>
        <p:txBody>
          <a:bodyPr>
            <a:spAutoFit/>
          </a:bodyPr>
          <a:lstStyle/>
          <a:p>
            <a:r>
              <a:rPr lang="ru-RU" dirty="0" smtClean="0"/>
              <a:t>Когда </a:t>
            </a:r>
            <a:r>
              <a:rPr lang="ru-RU" dirty="0" err="1" smtClean="0"/>
              <a:t>Амос</a:t>
            </a:r>
            <a:r>
              <a:rPr lang="ru-RU" dirty="0" smtClean="0"/>
              <a:t> пришел в возраст, родители захотели его женить, он же помышлял только о том, чтобы оставить мир ради спасения своей души. Рано узнал он о Валаамском монастыре и часто вспоминал о нем и, наконец, по воле Божией, встретил </a:t>
            </a:r>
            <a:r>
              <a:rPr lang="ru-RU" dirty="0" err="1" smtClean="0"/>
              <a:t>валаамских</a:t>
            </a:r>
            <a:r>
              <a:rPr lang="ru-RU" dirty="0" smtClean="0"/>
              <a:t> иноков. Долго длилась беседа их о святом монастыре, об уставе их, о трех родах жизни монашествующих. И вот, воодушевленный этой беседой, задумал он идти на "северный Афон". Перейдя реку Свирь, на берегу Рощинского озера, Преподобный услышал таинственный голос, возвестивший ему, что на сем месте он создаст обитель. И свет </a:t>
            </a:r>
            <a:r>
              <a:rPr lang="ru-RU" dirty="0" err="1" smtClean="0"/>
              <a:t>велий</a:t>
            </a:r>
            <a:r>
              <a:rPr lang="ru-RU" dirty="0" smtClean="0"/>
              <a:t> осенил его. Когда он пришел на Валаам, игумен принял его и постриг с именем Александр в 1474 году. Было ему тогда 26 лет.</a:t>
            </a:r>
            <a:endParaRPr lang="ru-RU" dirty="0"/>
          </a:p>
        </p:txBody>
      </p:sp>
      <p:pic>
        <p:nvPicPr>
          <p:cNvPr id="3" name="Рисунок 2" descr="свирс.jpeg"/>
          <p:cNvPicPr>
            <a:picLocks noChangeAspect="1"/>
          </p:cNvPicPr>
          <p:nvPr/>
        </p:nvPicPr>
        <p:blipFill>
          <a:blip r:embed="rId2" cstate="print"/>
          <a:stretch>
            <a:fillRect/>
          </a:stretch>
        </p:blipFill>
        <p:spPr>
          <a:xfrm>
            <a:off x="1043608" y="3047598"/>
            <a:ext cx="1224136" cy="156281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980728"/>
            <a:ext cx="4572000" cy="5078313"/>
          </a:xfrm>
          <a:prstGeom prst="rect">
            <a:avLst/>
          </a:prstGeom>
        </p:spPr>
        <p:txBody>
          <a:bodyPr>
            <a:spAutoFit/>
          </a:bodyPr>
          <a:lstStyle/>
          <a:p>
            <a:r>
              <a:rPr lang="ru-RU" dirty="0" smtClean="0"/>
              <a:t>Александр же продолжал подвизаться на Валааме, изумляя суровостью своего жития самых строгих Валаамских иноков. Сначала он подвизался в общежитии, потом в безмолвии на острове, ныне именуемом Святым, и провел там 10 лет. На Святом острове доселе сохраняется узкая и сырая пещера, в которой с трудом может поместиться только один человек. Сохранилась и ископанная преподобным Александром для самого себя могила. Однажды, стоя на молитве, святой Александр услышал божественный голос: "Александр, </a:t>
            </a:r>
            <a:r>
              <a:rPr lang="ru-RU" dirty="0" err="1" smtClean="0"/>
              <a:t>изыди</a:t>
            </a:r>
            <a:r>
              <a:rPr lang="ru-RU" dirty="0" smtClean="0"/>
              <a:t> отсюда и иди на прежде показанное </a:t>
            </a:r>
            <a:r>
              <a:rPr lang="ru-RU" dirty="0" err="1" smtClean="0"/>
              <a:t>ти</a:t>
            </a:r>
            <a:r>
              <a:rPr lang="ru-RU" dirty="0" smtClean="0"/>
              <a:t> место, на нем же </a:t>
            </a:r>
            <a:r>
              <a:rPr lang="ru-RU" dirty="0" err="1" smtClean="0"/>
              <a:t>возможеши</a:t>
            </a:r>
            <a:r>
              <a:rPr lang="ru-RU" dirty="0" smtClean="0"/>
              <a:t> </a:t>
            </a:r>
            <a:r>
              <a:rPr lang="ru-RU" dirty="0" err="1" smtClean="0"/>
              <a:t>спастися</a:t>
            </a:r>
            <a:r>
              <a:rPr lang="ru-RU" dirty="0" smtClean="0"/>
              <a:t>". Великий свет указал ему место на юго-востоке, на берегу реки Свирь. Это было в 1485 году.</a:t>
            </a:r>
            <a:endParaRPr lang="ru-RU" dirty="0"/>
          </a:p>
        </p:txBody>
      </p:sp>
      <p:pic>
        <p:nvPicPr>
          <p:cNvPr id="3" name="Рисунок 2" descr="64555.jpeg"/>
          <p:cNvPicPr>
            <a:picLocks noChangeAspect="1"/>
          </p:cNvPicPr>
          <p:nvPr/>
        </p:nvPicPr>
        <p:blipFill>
          <a:blip r:embed="rId2" cstate="print"/>
          <a:stretch>
            <a:fillRect/>
          </a:stretch>
        </p:blipFill>
        <p:spPr>
          <a:xfrm>
            <a:off x="6372200" y="1844824"/>
            <a:ext cx="1800200" cy="243270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76056" y="1196752"/>
            <a:ext cx="3779912" cy="5324535"/>
          </a:xfrm>
          <a:prstGeom prst="rect">
            <a:avLst/>
          </a:prstGeom>
        </p:spPr>
        <p:txBody>
          <a:bodyPr wrap="square">
            <a:spAutoFit/>
          </a:bodyPr>
          <a:lstStyle/>
          <a:p>
            <a:r>
              <a:rPr lang="ru-RU" sz="2000" dirty="0" smtClean="0"/>
              <a:t>На 23 году поселения Преподобного в пустыни большой свет явился в его храмине и он увидел трех мужей, вошедших к нему. Они были одеты в светлые одежды и освещены славою небесною "паче солнца". Из уст их святой услышал повеление: "Возлюбленный, яко же </a:t>
            </a:r>
            <a:r>
              <a:rPr lang="ru-RU" sz="2000" dirty="0" err="1" smtClean="0"/>
              <a:t>видиши</a:t>
            </a:r>
            <a:r>
              <a:rPr lang="ru-RU" sz="2000" dirty="0" smtClean="0"/>
              <a:t> в </a:t>
            </a:r>
            <a:r>
              <a:rPr lang="ru-RU" sz="2000" dirty="0" err="1" smtClean="0"/>
              <a:t>Триех</a:t>
            </a:r>
            <a:r>
              <a:rPr lang="ru-RU" sz="2000" dirty="0" smtClean="0"/>
              <a:t> Лицах Глаголющего с тобою, </a:t>
            </a:r>
            <a:r>
              <a:rPr lang="ru-RU" sz="2000" dirty="0" err="1" smtClean="0"/>
              <a:t>созижди</a:t>
            </a:r>
            <a:r>
              <a:rPr lang="ru-RU" sz="2000" dirty="0" smtClean="0"/>
              <a:t> церковь во имя Отца и Сына и Святого Духа, Единосущной Троицы... Аз же </a:t>
            </a:r>
            <a:r>
              <a:rPr lang="ru-RU" sz="2000" dirty="0" err="1" smtClean="0"/>
              <a:t>ти</a:t>
            </a:r>
            <a:r>
              <a:rPr lang="ru-RU" sz="2000" dirty="0" smtClean="0"/>
              <a:t> мир Мой оставляю и мир Мой подам </a:t>
            </a:r>
            <a:r>
              <a:rPr lang="ru-RU" sz="2000" dirty="0" err="1" smtClean="0"/>
              <a:t>ти</a:t>
            </a:r>
            <a:r>
              <a:rPr lang="ru-RU" sz="2000" dirty="0" smtClean="0"/>
              <a:t>".</a:t>
            </a:r>
            <a:endParaRPr lang="ru-RU" sz="2000" dirty="0"/>
          </a:p>
        </p:txBody>
      </p:sp>
      <p:pic>
        <p:nvPicPr>
          <p:cNvPr id="1026" name="Picture 2" descr="image002"/>
          <p:cNvPicPr>
            <a:picLocks noChangeAspect="1" noChangeArrowheads="1"/>
          </p:cNvPicPr>
          <p:nvPr/>
        </p:nvPicPr>
        <p:blipFill>
          <a:blip r:embed="rId2" cstate="print"/>
          <a:srcRect l="6091" r="4054"/>
          <a:stretch>
            <a:fillRect/>
          </a:stretch>
        </p:blipFill>
        <p:spPr bwMode="auto">
          <a:xfrm>
            <a:off x="1619672" y="2974880"/>
            <a:ext cx="1296144" cy="14424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79634" y="2967335"/>
            <a:ext cx="184731" cy="923330"/>
          </a:xfrm>
          <a:prstGeom prst="rect">
            <a:avLst/>
          </a:prstGeom>
          <a:noFill/>
        </p:spPr>
        <p:txBody>
          <a:bodyPr wrap="none" lIns="91440" tIns="45720" rIns="91440" bIns="45720">
            <a:spAutoFit/>
          </a:bodyPr>
          <a:lstStyle/>
          <a:p>
            <a:pPr algn="ctr"/>
            <a:endParaRPr lang="ru-R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Прямоугольник 4"/>
          <p:cNvSpPr/>
          <p:nvPr/>
        </p:nvSpPr>
        <p:spPr>
          <a:xfrm>
            <a:off x="2123728" y="620688"/>
            <a:ext cx="5003677" cy="1569660"/>
          </a:xfrm>
          <a:prstGeom prst="rect">
            <a:avLst/>
          </a:prstGeom>
          <a:noFill/>
        </p:spPr>
        <p:txBody>
          <a:bodyPr wrap="none" lIns="91440" tIns="45720" rIns="91440" bIns="45720">
            <a:spAutoFit/>
          </a:bodyPr>
          <a:lstStyle/>
          <a:p>
            <a:pPr algn="ctr"/>
            <a:r>
              <a:rPr lang="ru-RU"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Свято-Троицкий </a:t>
            </a:r>
          </a:p>
          <a:p>
            <a:pPr algn="ctr"/>
            <a:r>
              <a:rPr lang="ru-RU" sz="32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Александро</a:t>
            </a:r>
            <a:r>
              <a:rPr lang="ru-RU"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 Свирский </a:t>
            </a:r>
          </a:p>
          <a:p>
            <a:pPr algn="ctr"/>
            <a:r>
              <a:rPr lang="ru-RU"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монастырь</a:t>
            </a:r>
            <a:endParaRPr lang="ru-RU" sz="32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098" name="Picture 2" descr="alsv-006"/>
          <p:cNvPicPr>
            <a:picLocks noChangeAspect="1" noChangeArrowheads="1"/>
          </p:cNvPicPr>
          <p:nvPr/>
        </p:nvPicPr>
        <p:blipFill>
          <a:blip r:embed="rId2" cstate="print"/>
          <a:srcRect/>
          <a:stretch>
            <a:fillRect/>
          </a:stretch>
        </p:blipFill>
        <p:spPr bwMode="auto">
          <a:xfrm>
            <a:off x="2051721" y="5111806"/>
            <a:ext cx="1656183" cy="1242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descr="Александр Невский"/>
          <p:cNvPicPr>
            <a:picLocks noChangeAspect="1" noChangeArrowheads="1"/>
          </p:cNvPicPr>
          <p:nvPr/>
        </p:nvPicPr>
        <p:blipFill>
          <a:blip r:embed="rId2" cstate="print"/>
          <a:srcRect/>
          <a:stretch>
            <a:fillRect/>
          </a:stretch>
        </p:blipFill>
        <p:spPr bwMode="auto">
          <a:xfrm>
            <a:off x="3275857" y="3793200"/>
            <a:ext cx="1656184" cy="1273422"/>
          </a:xfrm>
          <a:prstGeom prst="rect">
            <a:avLst/>
          </a:prstGeom>
          <a:noFill/>
          <a:ln w="9525">
            <a:noFill/>
            <a:miter lim="800000"/>
            <a:headEnd/>
            <a:tailEnd/>
          </a:ln>
        </p:spPr>
      </p:pic>
      <p:sp>
        <p:nvSpPr>
          <p:cNvPr id="3" name="Прямоугольник 2"/>
          <p:cNvSpPr/>
          <p:nvPr/>
        </p:nvSpPr>
        <p:spPr>
          <a:xfrm>
            <a:off x="1115616" y="836712"/>
            <a:ext cx="6924844" cy="923330"/>
          </a:xfrm>
          <a:prstGeom prst="rect">
            <a:avLst/>
          </a:prstGeom>
          <a:noFill/>
        </p:spPr>
        <p:txBody>
          <a:bodyPr wrap="none" lIns="91440" tIns="45720" rIns="91440" bIns="45720">
            <a:spAutoFit/>
          </a:bodyPr>
          <a:lstStyle/>
          <a:p>
            <a:pPr algn="ctr"/>
            <a:r>
              <a:rPr lang="ru-RU"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Александр Невский</a:t>
            </a:r>
            <a:endParaRPr lang="ru-R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917912"/>
            <a:ext cx="5112568" cy="5632311"/>
          </a:xfrm>
          <a:prstGeom prst="rect">
            <a:avLst/>
          </a:prstGeom>
        </p:spPr>
        <p:txBody>
          <a:bodyPr wrap="square">
            <a:spAutoFit/>
          </a:bodyPr>
          <a:lstStyle/>
          <a:p>
            <a:r>
              <a:rPr lang="ru-RU" sz="2000" dirty="0" smtClean="0"/>
              <a:t>В русской истории много достойных личностей, которыми мы можем гордиться, которых мы должны чтить и помнить. Но есть в нашей истории и такие, к которым, мы должны относиться с особым трепетом. Александр Невский, безусловно, относится к таким личностям, сыграв огромную роль в русской</a:t>
            </a:r>
            <a:r>
              <a:rPr lang="ru-RU" sz="2000" u="sng" dirty="0" smtClean="0"/>
              <a:t> </a:t>
            </a:r>
            <a:r>
              <a:rPr lang="ru-RU" sz="2000" dirty="0" smtClean="0"/>
              <a:t>истории. Обезопасив Северо-Западную Русь от интервенции Тевтонского Ордена и Шведов, он совершил Великое дело. Если бы не эти победы, то могло бы и не быть сегодня такой страны как Россия. Невский вошел в нашу историю, как князь, воин, одержавший множество важных побед; как умелый политик, красиво заигрывая с ордой, думая, прежде всего о русских интересах.</a:t>
            </a:r>
            <a:endParaRPr lang="ru-RU" sz="2000" dirty="0"/>
          </a:p>
        </p:txBody>
      </p:sp>
      <p:pic>
        <p:nvPicPr>
          <p:cNvPr id="4" name="Рисунок 3" descr="невский.jpg"/>
          <p:cNvPicPr>
            <a:picLocks noChangeAspect="1"/>
          </p:cNvPicPr>
          <p:nvPr/>
        </p:nvPicPr>
        <p:blipFill>
          <a:blip r:embed="rId2" cstate="print"/>
          <a:stretch>
            <a:fillRect/>
          </a:stretch>
        </p:blipFill>
        <p:spPr>
          <a:xfrm>
            <a:off x="6516216" y="3419516"/>
            <a:ext cx="792088" cy="156627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811012"/>
            <a:ext cx="8820472" cy="3046988"/>
          </a:xfrm>
          <a:prstGeom prst="rect">
            <a:avLst/>
          </a:prstGeom>
        </p:spPr>
        <p:txBody>
          <a:bodyPr wrap="square">
            <a:spAutoFit/>
          </a:bodyPr>
          <a:lstStyle/>
          <a:p>
            <a:r>
              <a:rPr lang="ru-RU" sz="2400" dirty="0" smtClean="0"/>
              <a:t>В городе Переславле Суздальском родился князь Александр Ярославович 30 мая  1219 года. Его дед со стороны отца – знаменитый великий князь владимирский Всеволод Большое гнездо. Отец Ярослава - Феодор. Невский был высокий, голос его звучал, как труба в народе, лицо было прекрасно, как у библейского Иосифа, сила была частью силы Самсона, а храбростью он был подобен римскому кесарю </a:t>
            </a:r>
            <a:r>
              <a:rPr lang="ru-RU" sz="2400" dirty="0" err="1" smtClean="0"/>
              <a:t>Веспасиану</a:t>
            </a:r>
            <a:r>
              <a:rPr lang="ru-RU" sz="2400" dirty="0" smtClean="0"/>
              <a:t>. Так о нём говорил современник и приближённый. </a:t>
            </a:r>
            <a:endParaRPr lang="ru-RU" sz="2400" dirty="0"/>
          </a:p>
        </p:txBody>
      </p:sp>
      <p:pic>
        <p:nvPicPr>
          <p:cNvPr id="3" name="Рисунок 2" descr="577195_m.jpg"/>
          <p:cNvPicPr>
            <a:picLocks noChangeAspect="1"/>
          </p:cNvPicPr>
          <p:nvPr/>
        </p:nvPicPr>
        <p:blipFill>
          <a:blip r:embed="rId2" cstate="print"/>
          <a:stretch>
            <a:fillRect/>
          </a:stretch>
        </p:blipFill>
        <p:spPr>
          <a:xfrm>
            <a:off x="2411760" y="2348880"/>
            <a:ext cx="1585949" cy="126875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84784"/>
            <a:ext cx="5796136" cy="4709160"/>
          </a:xfrm>
        </p:spPr>
        <p:txBody>
          <a:bodyPr>
            <a:normAutofit/>
          </a:bodyPr>
          <a:lstStyle/>
          <a:p>
            <a:pPr>
              <a:buNone/>
            </a:pPr>
            <a:r>
              <a:rPr lang="ru-RU" b="1" dirty="0" smtClean="0"/>
              <a:t>    </a:t>
            </a:r>
            <a:r>
              <a:rPr lang="ru-RU" sz="3500" b="1" dirty="0" err="1" smtClean="0"/>
              <a:t>Свято́й</a:t>
            </a:r>
            <a:r>
              <a:rPr lang="ru-RU" sz="3500" dirty="0" smtClean="0"/>
              <a:t>  — личность, особенно чтимая в различных религиях за святость, благочестие, праведность, стойкое исповедание веры, ходатайство перед Богом за людей.</a:t>
            </a:r>
          </a:p>
          <a:p>
            <a:endParaRPr lang="ru-RU" sz="3500" dirty="0"/>
          </a:p>
        </p:txBody>
      </p:sp>
      <p:pic>
        <p:nvPicPr>
          <p:cNvPr id="4" name="Рисунок 3" descr="ong-gia-noel.jpg"/>
          <p:cNvPicPr>
            <a:picLocks noChangeAspect="1"/>
          </p:cNvPicPr>
          <p:nvPr/>
        </p:nvPicPr>
        <p:blipFill>
          <a:blip r:embed="rId2" cstate="print"/>
          <a:stretch>
            <a:fillRect/>
          </a:stretch>
        </p:blipFill>
        <p:spPr>
          <a:xfrm>
            <a:off x="6156177" y="3713276"/>
            <a:ext cx="936103" cy="137190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052736"/>
            <a:ext cx="4176464" cy="5632311"/>
          </a:xfrm>
          <a:prstGeom prst="rect">
            <a:avLst/>
          </a:prstGeom>
        </p:spPr>
        <p:txBody>
          <a:bodyPr wrap="square">
            <a:spAutoFit/>
          </a:bodyPr>
          <a:lstStyle/>
          <a:p>
            <a:r>
              <a:rPr lang="ru-RU" sz="2000" dirty="0" smtClean="0"/>
              <a:t>Александр Невский причислен к лику святых русской православной </a:t>
            </a:r>
            <a:r>
              <a:rPr lang="ru-RU" sz="2000" dirty="0" err="1" smtClean="0"/>
              <a:t>церквью</a:t>
            </a:r>
            <a:r>
              <a:rPr lang="ru-RU" sz="2000" dirty="0" smtClean="0"/>
              <a:t>. Князь умер в 1263 году, во время поездки в Орду. Умер он своей смертью или был отравлен – одна из загадок русской истории. 14 ноября 1263 года, Александр Невский принял схиму (подстригся в монахи) и окончил свой земной путь. Вся Русь оплакивала князя. Митрополит Кирилл с вязи с его кончиной сказал:  «Зашло солнце земли русской». Александр Невский навсегда останется в памяти русского народа как бесстрашный воин и умелый политик.</a:t>
            </a:r>
            <a:endParaRPr lang="ru-RU" sz="2000" dirty="0"/>
          </a:p>
        </p:txBody>
      </p:sp>
      <p:pic>
        <p:nvPicPr>
          <p:cNvPr id="3" name="Рисунок 2" descr="fktrc.jpg"/>
          <p:cNvPicPr>
            <a:picLocks noChangeAspect="1"/>
          </p:cNvPicPr>
          <p:nvPr/>
        </p:nvPicPr>
        <p:blipFill>
          <a:blip r:embed="rId2" cstate="print"/>
          <a:stretch>
            <a:fillRect/>
          </a:stretch>
        </p:blipFill>
        <p:spPr>
          <a:xfrm>
            <a:off x="4860032" y="4337219"/>
            <a:ext cx="936104" cy="110340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6552" y="476672"/>
            <a:ext cx="9540552" cy="1569660"/>
          </a:xfrm>
          <a:prstGeom prst="rect">
            <a:avLst/>
          </a:prstGeom>
          <a:noFill/>
        </p:spPr>
        <p:txBody>
          <a:bodyPr wrap="square" lIns="91440" tIns="45720" rIns="91440" bIns="45720">
            <a:spAutoFit/>
          </a:bodyPr>
          <a:lstStyle/>
          <a:p>
            <a:pPr algn="ctr"/>
            <a:r>
              <a:rPr lang="ru-RU" sz="4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Свято-Троицкая</a:t>
            </a:r>
          </a:p>
          <a:p>
            <a:pPr algn="ctr"/>
            <a:r>
              <a:rPr lang="ru-RU" sz="4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Александро-Невская лавра</a:t>
            </a:r>
            <a:endParaRPr lang="ru-RU" sz="4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 name="Рисунок 3" descr="w_1317-3.jpg"/>
          <p:cNvPicPr>
            <a:picLocks noChangeAspect="1"/>
          </p:cNvPicPr>
          <p:nvPr/>
        </p:nvPicPr>
        <p:blipFill>
          <a:blip r:embed="rId2" cstate="print"/>
          <a:srcRect r="1958" b="8851"/>
          <a:stretch>
            <a:fillRect/>
          </a:stretch>
        </p:blipFill>
        <p:spPr>
          <a:xfrm>
            <a:off x="1547664" y="4797151"/>
            <a:ext cx="1796431" cy="119675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95936" y="1700808"/>
            <a:ext cx="4860032" cy="4401205"/>
          </a:xfrm>
          <a:prstGeom prst="rect">
            <a:avLst/>
          </a:prstGeom>
        </p:spPr>
        <p:txBody>
          <a:bodyPr wrap="square">
            <a:spAutoFit/>
          </a:bodyPr>
          <a:lstStyle/>
          <a:p>
            <a:r>
              <a:rPr lang="ru-RU" sz="2000" b="1" dirty="0" smtClean="0"/>
              <a:t>Иоанн </a:t>
            </a:r>
            <a:r>
              <a:rPr lang="ru-RU" sz="2000" b="1" dirty="0" err="1" smtClean="0"/>
              <a:t>Кронштадтский</a:t>
            </a:r>
            <a:r>
              <a:rPr lang="ru-RU" sz="2000" dirty="0" smtClean="0"/>
              <a:t> родился 19 октября 1829 года в семье бедного причетника Илии Михайловича и Феодоры </a:t>
            </a:r>
            <a:r>
              <a:rPr lang="ru-RU" sz="2000" dirty="0" err="1" smtClean="0"/>
              <a:t>Власьевны</a:t>
            </a:r>
            <a:r>
              <a:rPr lang="ru-RU" sz="2000" dirty="0" smtClean="0"/>
              <a:t> Сергиевых в селе Сура </a:t>
            </a:r>
            <a:r>
              <a:rPr lang="ru-RU" sz="2000" dirty="0" err="1" smtClean="0"/>
              <a:t>Пинежского</a:t>
            </a:r>
            <a:r>
              <a:rPr lang="ru-RU" sz="2000" dirty="0" smtClean="0"/>
              <a:t> уезда Архангельской губернии. В роду его отца были священники на протяжении 350 лет. Мальчик был слаб здоровьем, часто болел. Мать подолгу молилась о сыне, и Ваня, видя молящуюся мать, сам учился проникновенной молитве. Отец с раннего детства постоянно брал его в церковь и воспитал в нем особенную любовь к богослужению.</a:t>
            </a:r>
            <a:endParaRPr lang="ru-RU" sz="2000" dirty="0"/>
          </a:p>
        </p:txBody>
      </p:sp>
      <p:sp>
        <p:nvSpPr>
          <p:cNvPr id="3" name="Прямоугольник 2"/>
          <p:cNvSpPr/>
          <p:nvPr/>
        </p:nvSpPr>
        <p:spPr>
          <a:xfrm>
            <a:off x="693988" y="764704"/>
            <a:ext cx="8092408" cy="923330"/>
          </a:xfrm>
          <a:prstGeom prst="rect">
            <a:avLst/>
          </a:prstGeom>
          <a:noFill/>
        </p:spPr>
        <p:txBody>
          <a:bodyPr wrap="none" lIns="91440" tIns="45720" rIns="91440" bIns="45720">
            <a:spAutoFit/>
          </a:bodyPr>
          <a:lstStyle/>
          <a:p>
            <a:pPr algn="ctr"/>
            <a:r>
              <a:rPr lang="ru-RU"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Иоанн </a:t>
            </a:r>
            <a:r>
              <a:rPr lang="ru-RU" sz="5400" b="1" cap="none"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Кронштадтский</a:t>
            </a:r>
            <a:endParaRPr lang="ru-R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0418" name="Picture 2" descr="&amp;Icy;&amp;ocy;&amp;acy;&amp;ncy;&amp;ncy; &amp;Kcy;&amp;rcy;&amp;ocy;&amp;ncy;&amp;shcy;&amp;tcy;&amp;acy;&amp;dcy;&amp;tcy;&amp;scy;&amp;kcy;&amp;icy;&amp;jcy;"/>
          <p:cNvPicPr>
            <a:picLocks noChangeAspect="1" noChangeArrowheads="1"/>
          </p:cNvPicPr>
          <p:nvPr/>
        </p:nvPicPr>
        <p:blipFill>
          <a:blip r:embed="rId2" cstate="print"/>
          <a:srcRect/>
          <a:stretch>
            <a:fillRect/>
          </a:stretch>
        </p:blipFill>
        <p:spPr bwMode="auto">
          <a:xfrm>
            <a:off x="179512" y="5013176"/>
            <a:ext cx="1232769" cy="17401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908720"/>
            <a:ext cx="4572000" cy="5632311"/>
          </a:xfrm>
          <a:prstGeom prst="rect">
            <a:avLst/>
          </a:prstGeom>
        </p:spPr>
        <p:txBody>
          <a:bodyPr>
            <a:spAutoFit/>
          </a:bodyPr>
          <a:lstStyle/>
          <a:p>
            <a:r>
              <a:rPr lang="ru-RU" dirty="0" smtClean="0"/>
              <a:t>Школьные дела у Иоанна шли плохо. Он много молился о даровании ему разума к постижению учения, и Господь услышал его: однажды ночью, когда Иоанн молился особенно горячо, Божественная благодать осенила его, и, по его собственному выражению, «</a:t>
            </a:r>
            <a:r>
              <a:rPr lang="ru-RU" i="1" dirty="0" smtClean="0"/>
              <a:t>мгновенно как бы завеса спала с его глаз</a:t>
            </a:r>
            <a:r>
              <a:rPr lang="ru-RU" dirty="0" smtClean="0"/>
              <a:t>». С тех пор он стал делать большие успехи в учении. После приходского училища он окончил Архангельскую духовную семинарию первым по успеваемости и Санкт-Петербургскую Духовную академию со степенью кандидата богословия. Женился на дочери протоиерея Константина </a:t>
            </a:r>
            <a:r>
              <a:rPr lang="ru-RU" dirty="0" err="1" smtClean="0"/>
              <a:t>Несвицкого</a:t>
            </a:r>
            <a:r>
              <a:rPr lang="ru-RU" dirty="0" smtClean="0"/>
              <a:t>, Елизавете. Супруги приняли на себя подвиг девства. По рукоположении молодой священник был назначен ключарем Андреевского собора города Кронштадта.</a:t>
            </a:r>
            <a:endParaRPr lang="ru-RU" dirty="0"/>
          </a:p>
        </p:txBody>
      </p:sp>
      <p:pic>
        <p:nvPicPr>
          <p:cNvPr id="61442" name="Picture 2" descr="&amp;Pcy;&amp;acy;&amp;mcy;&amp;yacy;&amp;tcy;&amp;icy; &amp;scy;&amp;vcy;&amp;yacy;&amp;tcy;&amp;ocy;&amp;gcy;&amp;ocy; &amp;Icy;&amp;ocy;&amp;acy;&amp;ncy;&amp;ncy;&amp;acy; &amp;Kcy;&amp;rcy;&amp;ocy;&amp;ncy;&amp;shcy;&amp;tcy;&amp;acy;&amp;dcy;&amp;tcy;&amp;scy;&amp;kcy;&amp;ocy;&amp;gcy;&amp;ocy;"/>
          <p:cNvPicPr>
            <a:picLocks noChangeAspect="1" noChangeArrowheads="1"/>
          </p:cNvPicPr>
          <p:nvPr/>
        </p:nvPicPr>
        <p:blipFill>
          <a:blip r:embed="rId2" cstate="print"/>
          <a:srcRect/>
          <a:stretch>
            <a:fillRect/>
          </a:stretch>
        </p:blipFill>
        <p:spPr bwMode="auto">
          <a:xfrm>
            <a:off x="5220072" y="4735658"/>
            <a:ext cx="792088" cy="10422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836712"/>
            <a:ext cx="5112568" cy="5632311"/>
          </a:xfrm>
          <a:prstGeom prst="rect">
            <a:avLst/>
          </a:prstGeom>
        </p:spPr>
        <p:txBody>
          <a:bodyPr wrap="square">
            <a:spAutoFit/>
          </a:bodyPr>
          <a:lstStyle/>
          <a:p>
            <a:r>
              <a:rPr lang="ru-RU" dirty="0" smtClean="0"/>
              <a:t>В то время правительство ссылало в Кронштадт убийц, воров и прочих уголовных преступников. На этих отвергнутых всеми людей и обратил внимание молодой </a:t>
            </a:r>
            <a:r>
              <a:rPr lang="ru-RU" dirty="0" err="1" smtClean="0"/>
              <a:t>кронштадтский</a:t>
            </a:r>
            <a:r>
              <a:rPr lang="ru-RU" dirty="0" smtClean="0"/>
              <a:t> священник. Ежедневно он приходил в их землянки и подвалы не на 5-10 минут, чтобы исполнить какую-либо требу и уйти; он шел к живой бесценной душе, к братьям и сестрам, оставался там часами, беседовал, увещевал, утешал, ухаживал за больными, плакал и радовался вместе с ними. Он сам отправлялся в лавочку за продуктами, в аптеку за лекарством, за доктором, отдавая беднякам все свои деньги, одежду и обувь. Уходил он оттуда радостный, надеясь что Господь пошлет средства для дальнейших благодеяний. </a:t>
            </a:r>
            <a:r>
              <a:rPr lang="ru-RU" dirty="0" err="1" smtClean="0"/>
              <a:t>Кронштадтские</a:t>
            </a:r>
            <a:r>
              <a:rPr lang="ru-RU" dirty="0" smtClean="0"/>
              <a:t> жители видели, как он возвращается домой босой и без рясы, и приносили матушке обувь, говоря: «</a:t>
            </a:r>
            <a:r>
              <a:rPr lang="ru-RU" i="1" dirty="0" smtClean="0"/>
              <a:t>Твой отдал свою кому-то, придет босым</a:t>
            </a:r>
            <a:r>
              <a:rPr lang="ru-RU" dirty="0" smtClean="0"/>
              <a:t>».</a:t>
            </a:r>
            <a:endParaRPr lang="ru-RU" dirty="0"/>
          </a:p>
        </p:txBody>
      </p:sp>
      <p:pic>
        <p:nvPicPr>
          <p:cNvPr id="3" name="Рисунок 2" descr="иоан.jpg"/>
          <p:cNvPicPr>
            <a:picLocks noChangeAspect="1"/>
          </p:cNvPicPr>
          <p:nvPr/>
        </p:nvPicPr>
        <p:blipFill>
          <a:blip r:embed="rId2" cstate="print"/>
          <a:stretch>
            <a:fillRect/>
          </a:stretch>
        </p:blipFill>
        <p:spPr>
          <a:xfrm>
            <a:off x="7789063" y="3861048"/>
            <a:ext cx="1111888" cy="151216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17912"/>
            <a:ext cx="4896544" cy="5940088"/>
          </a:xfrm>
          <a:prstGeom prst="rect">
            <a:avLst/>
          </a:prstGeom>
        </p:spPr>
        <p:txBody>
          <a:bodyPr wrap="square">
            <a:spAutoFit/>
          </a:bodyPr>
          <a:lstStyle/>
          <a:p>
            <a:r>
              <a:rPr lang="ru-RU" sz="2000" dirty="0" smtClean="0"/>
              <a:t>Раздавая бедным все свои средства, отец Иоанн скоро убедился, что такая благотворительность недостаточна, чтобы удовлетворить всех нуждающихся. Он призвал жителей Кронштадта помочь бесприютным беднякам. Люди деятельно откликнулись на просьбу пастыря. Стараниями отца Иоанна в Кронштадте был устроен Дом трудолюбия с мастерскими, школой, детским садом, приютом, столовой, библиотекой, бесплатной лечебницей, ночлежным и странноприимным домом. Благотворительная деятельность отца Иоанна исчислялась миллионами рублей в год. Он говорил: «</a:t>
            </a:r>
            <a:r>
              <a:rPr lang="ru-RU" sz="2000" i="1" dirty="0" smtClean="0"/>
              <a:t>У меня своих денег нет. Мне жертвуют, и я жертвую</a:t>
            </a:r>
            <a:r>
              <a:rPr lang="ru-RU" sz="2000" dirty="0" smtClean="0"/>
              <a:t>».</a:t>
            </a:r>
            <a:endParaRPr lang="ru-RU" sz="2000" dirty="0"/>
          </a:p>
        </p:txBody>
      </p:sp>
      <p:pic>
        <p:nvPicPr>
          <p:cNvPr id="3" name="Рисунок 2" descr="иоанн.jpg"/>
          <p:cNvPicPr>
            <a:picLocks noChangeAspect="1"/>
          </p:cNvPicPr>
          <p:nvPr/>
        </p:nvPicPr>
        <p:blipFill>
          <a:blip r:embed="rId2" cstate="print"/>
          <a:stretch>
            <a:fillRect/>
          </a:stretch>
        </p:blipFill>
        <p:spPr>
          <a:xfrm>
            <a:off x="5220073" y="4182379"/>
            <a:ext cx="864095" cy="109144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980728"/>
            <a:ext cx="7920880" cy="1200329"/>
          </a:xfrm>
          <a:prstGeom prst="rect">
            <a:avLst/>
          </a:prstGeom>
        </p:spPr>
        <p:txBody>
          <a:bodyPr wrap="square">
            <a:spAutoFit/>
          </a:bodyPr>
          <a:lstStyle/>
          <a:p>
            <a:r>
              <a:rPr lang="ru-RU" dirty="0" smtClean="0"/>
              <a:t>9 декабря 1908 года отец Иоанн совершил последнюю Литургию, а утром 20 декабря тихо предал свой дух Богу. Похоронен в нижнем храме основанного им в 1900 году </a:t>
            </a:r>
            <a:r>
              <a:rPr lang="ru-RU" dirty="0" err="1" smtClean="0"/>
              <a:t>Иоанновского</a:t>
            </a:r>
            <a:r>
              <a:rPr lang="ru-RU" dirty="0" smtClean="0"/>
              <a:t> женского монастыря на реке </a:t>
            </a:r>
            <a:r>
              <a:rPr lang="ru-RU" dirty="0" err="1" smtClean="0"/>
              <a:t>Карповке</a:t>
            </a:r>
            <a:r>
              <a:rPr lang="ru-RU" dirty="0" smtClean="0"/>
              <a:t> в Петербурге.</a:t>
            </a:r>
            <a:endParaRPr lang="ru-RU" dirty="0"/>
          </a:p>
        </p:txBody>
      </p:sp>
      <p:pic>
        <p:nvPicPr>
          <p:cNvPr id="62466" name="Picture 2" descr="10 &amp;tscy;&amp;icy;&amp;tcy;&amp;acy;&amp;tcy; &amp;scy;&amp;vcy;&amp;yacy;&amp;tcy;&amp;ocy;&amp;gcy;&amp;ocy; &amp;pcy;&amp;rcy;&amp;acy;&amp;vcy;&amp;iecy;&amp;dcy;&amp;ncy;&amp;ocy;&amp;gcy;&amp;ocy; &amp;Icy;&amp;ocy;&amp;acy;&amp;ncy;&amp;ncy;&amp;acy; &amp;Kcy;&amp;rcy;&amp;ocy;&amp;ncy;&amp;shcy;&amp;tcy;&amp;acy;&amp;dcy;&amp;tcy;&amp;scy;&amp;kcy;&amp;ocy;&amp;gcy;&amp;ocy;"/>
          <p:cNvPicPr>
            <a:picLocks noChangeAspect="1" noChangeArrowheads="1"/>
          </p:cNvPicPr>
          <p:nvPr/>
        </p:nvPicPr>
        <p:blipFill>
          <a:blip r:embed="rId2" cstate="print"/>
          <a:srcRect/>
          <a:stretch>
            <a:fillRect/>
          </a:stretch>
        </p:blipFill>
        <p:spPr bwMode="auto">
          <a:xfrm>
            <a:off x="2123728" y="4461114"/>
            <a:ext cx="1872208" cy="12481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1547664" y="2830380"/>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3" name="Прямоугольник 2"/>
          <p:cNvSpPr/>
          <p:nvPr/>
        </p:nvSpPr>
        <p:spPr>
          <a:xfrm>
            <a:off x="256091" y="908720"/>
            <a:ext cx="8870121" cy="1323439"/>
          </a:xfrm>
          <a:prstGeom prst="rect">
            <a:avLst/>
          </a:prstGeom>
          <a:noFill/>
        </p:spPr>
        <p:txBody>
          <a:bodyPr wrap="none" lIns="91440" tIns="45720" rIns="91440" bIns="45720">
            <a:spAutoFit/>
          </a:bodyPr>
          <a:lstStyle/>
          <a:p>
            <a:pPr algn="ctr"/>
            <a:r>
              <a:rPr lang="ru-RU" sz="4000" b="1" cap="none"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Иоанновский</a:t>
            </a:r>
            <a:r>
              <a:rPr lang="ru-RU"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4000" b="1" cap="none"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Ставропигиальный</a:t>
            </a:r>
            <a:r>
              <a:rPr lang="ru-RU"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p>
          <a:p>
            <a:pPr algn="ctr"/>
            <a:r>
              <a:rPr lang="ru-RU"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женский монастырь</a:t>
            </a:r>
            <a:endParaRPr lang="ru-RU"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5538" name="Picture 2" descr="&amp;Icy;&amp;ocy;&amp;acy;&amp;ncy;&amp;ncy;&amp;ocy;&amp;vcy;&amp;scy;&amp;kcy;&amp;icy;&amp;jcy; &amp;scy;&amp;tcy;&amp;acy;&amp;vcy;&amp;rcy;&amp;ocy;&amp;pcy;&amp;icy;&amp;gcy;&amp;icy;&amp;acy;&amp;lcy;&amp;softcy;&amp;ncy;&amp;ycy;&amp;jcy; &amp;zhcy;&amp;iecy;&amp;ncy;&amp;scy;&amp;kcy;&amp;icy;&amp;jcy; &amp;mcy;&amp;ocy;&amp;ncy;&amp;acy;&amp;scy;&amp;tcy;&amp;ycy;&amp;rcy;&amp;softcy; (&amp;Icy;&amp;ocy;&amp;acy;&amp;ncy;&amp;ncy;&amp;ocy;&amp;vcy;&amp;scy;&amp;kcy;&amp;icy;&amp;jcy; &amp;mcy;&amp;ocy;&amp;ncy;&amp;acy;&amp;scy;&amp;tcy;&amp;ycy;&amp;rcy;&amp;softcy;.Ioann of Kronshtadt Monastery) - &amp;Acy;&amp;pcy;&amp;tcy;&amp;iecy;&amp;kcy;&amp;acy;&amp;rcy;&amp;scy;&amp;kcy;&amp;icy;&amp;jcy; &amp;ocy;&amp;scy;&amp;tcy;&amp;rcy;&amp;ocy;&amp;vcy;, &amp;gcy;&amp;ocy;&amp;rcy;&amp;ocy;&amp;dcy;"/>
          <p:cNvPicPr>
            <a:picLocks noChangeAspect="1" noChangeArrowheads="1"/>
          </p:cNvPicPr>
          <p:nvPr/>
        </p:nvPicPr>
        <p:blipFill>
          <a:blip r:embed="rId2" cstate="print"/>
          <a:srcRect/>
          <a:stretch>
            <a:fillRect/>
          </a:stretch>
        </p:blipFill>
        <p:spPr bwMode="auto">
          <a:xfrm>
            <a:off x="1403649" y="5435842"/>
            <a:ext cx="1800199" cy="12061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24744"/>
            <a:ext cx="3312368" cy="4801314"/>
          </a:xfrm>
          <a:prstGeom prst="rect">
            <a:avLst/>
          </a:prstGeom>
        </p:spPr>
        <p:txBody>
          <a:bodyPr wrap="square">
            <a:spAutoFit/>
          </a:bodyPr>
          <a:lstStyle/>
          <a:p>
            <a:r>
              <a:rPr lang="ru-RU" dirty="0" smtClean="0"/>
              <a:t>Храм венчали пять мозаичных куполов с золочеными крестами, а на его западной стороне возвышалась колокольня. Пламенной молитвой благословил Батюшка монастырь: «Благодарю Господа за радость освящения своего великолепного храма, который Он дал мне устроить и украсить в столице России – Петербурге. Как бы чудом каким явился он на берегу реки </a:t>
            </a:r>
            <a:r>
              <a:rPr lang="ru-RU" dirty="0" err="1" smtClean="0"/>
              <a:t>Карповки</a:t>
            </a:r>
            <a:r>
              <a:rPr lang="ru-RU" dirty="0" smtClean="0"/>
              <a:t> – притоке царственной и великолепной Невы-реки.</a:t>
            </a:r>
            <a:endParaRPr lang="ru-RU" dirty="0"/>
          </a:p>
        </p:txBody>
      </p:sp>
      <p:pic>
        <p:nvPicPr>
          <p:cNvPr id="3" name="Рисунок 2" descr="ставро.jpg"/>
          <p:cNvPicPr>
            <a:picLocks noChangeAspect="1"/>
          </p:cNvPicPr>
          <p:nvPr/>
        </p:nvPicPr>
        <p:blipFill>
          <a:blip r:embed="rId2" cstate="print"/>
          <a:stretch>
            <a:fillRect/>
          </a:stretch>
        </p:blipFill>
        <p:spPr>
          <a:xfrm>
            <a:off x="3641016" y="5301208"/>
            <a:ext cx="1018056" cy="98072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txBox="1">
            <a:spLocks noGrp="1"/>
          </p:cNvSpPr>
          <p:nvPr>
            <p:ph idx="1"/>
          </p:nvPr>
        </p:nvSpPr>
        <p:spPr>
          <a:xfrm>
            <a:off x="3131840" y="980728"/>
            <a:ext cx="5832648" cy="5693866"/>
          </a:xfrm>
          <a:prstGeom prst="rect">
            <a:avLst/>
          </a:prstGeom>
          <a:noFill/>
        </p:spPr>
        <p:txBody>
          <a:bodyPr wrap="square" rtlCol="0">
            <a:spAutoFit/>
          </a:bodyPr>
          <a:lstStyle/>
          <a:p>
            <a:pPr>
              <a:buNone/>
            </a:pPr>
            <a:r>
              <a:rPr lang="ru-RU" sz="2400" dirty="0" smtClean="0"/>
              <a:t>    </a:t>
            </a:r>
            <a:r>
              <a:rPr lang="ru-RU" sz="2800" dirty="0" smtClean="0"/>
              <a:t>Святой – это мягкий и спокойный человек с умными, теплыми и постоянно излучающими свет глазами. Он всегда прост, непритязателен и имеет крайне мало требований или желаний. Он честен и искренен. Он никуда не торопится, для него нет понятия «завтра», он всегда «здесь и сейчас». Он просто дает, просто помогает, просто делает и в этом вся его суть. </a:t>
            </a:r>
            <a:endParaRPr lang="ru-RU" sz="2800" dirty="0"/>
          </a:p>
        </p:txBody>
      </p:sp>
      <p:pic>
        <p:nvPicPr>
          <p:cNvPr id="5" name="Рисунок 4" descr="32581.jpg"/>
          <p:cNvPicPr>
            <a:picLocks noChangeAspect="1"/>
          </p:cNvPicPr>
          <p:nvPr/>
        </p:nvPicPr>
        <p:blipFill>
          <a:blip r:embed="rId2" cstate="print"/>
          <a:stretch>
            <a:fillRect/>
          </a:stretch>
        </p:blipFill>
        <p:spPr>
          <a:xfrm>
            <a:off x="683568" y="3284984"/>
            <a:ext cx="1028505" cy="206084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63888" y="2492896"/>
            <a:ext cx="5379806" cy="1754326"/>
          </a:xfrm>
          <a:prstGeom prst="rect">
            <a:avLst/>
          </a:prstGeom>
          <a:noFill/>
        </p:spPr>
        <p:txBody>
          <a:bodyPr wrap="none" lIns="91440" tIns="45720" rIns="91440" bIns="45720">
            <a:spAutoFit/>
          </a:bodyPr>
          <a:lstStyle/>
          <a:p>
            <a:pPr algn="ctr"/>
            <a:r>
              <a:rPr lang="ru-RU"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Святые нашего</a:t>
            </a:r>
          </a:p>
          <a:p>
            <a:pPr algn="ctr"/>
            <a:r>
              <a:rPr lang="ru-RU"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родного края</a:t>
            </a:r>
            <a:endParaRPr lang="ru-RU"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7" name="Рисунок 6" descr="sf._prorocita_ana__-_3_februarie.jpg"/>
          <p:cNvPicPr>
            <a:picLocks noChangeAspect="1"/>
          </p:cNvPicPr>
          <p:nvPr/>
        </p:nvPicPr>
        <p:blipFill>
          <a:blip r:embed="rId2" cstate="print"/>
          <a:stretch>
            <a:fillRect/>
          </a:stretch>
        </p:blipFill>
        <p:spPr>
          <a:xfrm>
            <a:off x="683568" y="4005064"/>
            <a:ext cx="1054528" cy="198884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ICT0789"/>
          <p:cNvPicPr>
            <a:picLocks noChangeAspect="1" noChangeArrowheads="1"/>
          </p:cNvPicPr>
          <p:nvPr/>
        </p:nvPicPr>
        <p:blipFill>
          <a:blip r:embed="rId2" cstate="print"/>
          <a:srcRect/>
          <a:stretch>
            <a:fillRect/>
          </a:stretch>
        </p:blipFill>
        <p:spPr bwMode="auto">
          <a:xfrm>
            <a:off x="899592" y="3212976"/>
            <a:ext cx="1105439" cy="2271841"/>
          </a:xfrm>
          <a:prstGeom prst="rect">
            <a:avLst/>
          </a:prstGeom>
          <a:noFill/>
          <a:ln w="9525">
            <a:noFill/>
            <a:miter lim="800000"/>
            <a:headEnd/>
            <a:tailEnd/>
          </a:ln>
        </p:spPr>
      </p:pic>
      <p:sp>
        <p:nvSpPr>
          <p:cNvPr id="3" name="Прямоугольник 2"/>
          <p:cNvSpPr/>
          <p:nvPr/>
        </p:nvSpPr>
        <p:spPr>
          <a:xfrm>
            <a:off x="2286000" y="671691"/>
            <a:ext cx="6858000" cy="6463308"/>
          </a:xfrm>
          <a:prstGeom prst="rect">
            <a:avLst/>
          </a:prstGeom>
        </p:spPr>
        <p:txBody>
          <a:bodyPr wrap="square">
            <a:spAutoFit/>
          </a:bodyPr>
          <a:lstStyle/>
          <a:p>
            <a:pPr lvl="0" algn="ctr" fontAlgn="base">
              <a:spcBef>
                <a:spcPct val="0"/>
              </a:spcBef>
              <a:spcAft>
                <a:spcPct val="0"/>
              </a:spcAft>
            </a:pPr>
            <a:r>
              <a:rPr lang="ru-RU" sz="1600" b="1" i="1" dirty="0" smtClean="0">
                <a:latin typeface="Times New Roman" pitchFamily="18" charset="0"/>
                <a:cs typeface="Times New Roman" pitchFamily="18" charset="0"/>
              </a:rPr>
              <a:t>Благословенны </a:t>
            </a:r>
            <a:r>
              <a:rPr lang="ru-RU" sz="1600" b="1" i="1" dirty="0" err="1" smtClean="0">
                <a:latin typeface="Times New Roman" pitchFamily="18" charset="0"/>
                <a:cs typeface="Times New Roman" pitchFamily="18" charset="0"/>
              </a:rPr>
              <a:t>Дымские</a:t>
            </a:r>
            <a:r>
              <a:rPr lang="ru-RU" sz="1600" b="1" i="1" dirty="0" smtClean="0">
                <a:latin typeface="Times New Roman" pitchFamily="18" charset="0"/>
                <a:cs typeface="Times New Roman" pitchFamily="18" charset="0"/>
              </a:rPr>
              <a:t> края. </a:t>
            </a:r>
          </a:p>
          <a:p>
            <a:pPr lvl="0" algn="ctr" fontAlgn="base">
              <a:spcBef>
                <a:spcPct val="0"/>
              </a:spcBef>
              <a:spcAft>
                <a:spcPct val="0"/>
              </a:spcAft>
            </a:pPr>
            <a:r>
              <a:rPr lang="ru-RU" sz="1050" dirty="0" smtClean="0">
                <a:latin typeface="Arial" pitchFamily="34" charset="0"/>
              </a:rPr>
              <a:t> </a:t>
            </a:r>
            <a:r>
              <a:rPr lang="ru-RU" sz="1600" b="1" i="1" dirty="0" smtClean="0">
                <a:latin typeface="Times New Roman" pitchFamily="18" charset="0"/>
                <a:cs typeface="Times New Roman" pitchFamily="18" charset="0"/>
              </a:rPr>
              <a:t>Просторы света будто на иконе.</a:t>
            </a:r>
          </a:p>
          <a:p>
            <a:pPr lvl="0" algn="ctr" fontAlgn="base">
              <a:spcBef>
                <a:spcPct val="0"/>
              </a:spcBef>
              <a:spcAft>
                <a:spcPct val="0"/>
              </a:spcAft>
            </a:pPr>
            <a:r>
              <a:rPr lang="ru-RU" sz="1050" dirty="0" smtClean="0">
                <a:latin typeface="Arial" pitchFamily="34" charset="0"/>
              </a:rPr>
              <a:t> </a:t>
            </a:r>
            <a:r>
              <a:rPr lang="ru-RU" sz="1600" b="1" i="1" dirty="0" smtClean="0">
                <a:latin typeface="Times New Roman" pitchFamily="18" charset="0"/>
                <a:cs typeface="Times New Roman" pitchFamily="18" charset="0"/>
              </a:rPr>
              <a:t>И тишина, как детская заря,</a:t>
            </a:r>
          </a:p>
          <a:p>
            <a:pPr lvl="0" algn="ctr" fontAlgn="base">
              <a:spcBef>
                <a:spcPct val="0"/>
              </a:spcBef>
              <a:spcAft>
                <a:spcPct val="0"/>
              </a:spcAft>
            </a:pPr>
            <a:r>
              <a:rPr lang="ru-RU" sz="1600" b="1" i="1" dirty="0" smtClean="0">
                <a:latin typeface="Times New Roman" pitchFamily="18" charset="0"/>
                <a:cs typeface="Times New Roman" pitchFamily="18" charset="0"/>
              </a:rPr>
              <a:t> </a:t>
            </a:r>
            <a:r>
              <a:rPr lang="ru-RU" sz="1050" dirty="0" smtClean="0">
                <a:latin typeface="Arial" pitchFamily="34" charset="0"/>
              </a:rPr>
              <a:t> </a:t>
            </a:r>
            <a:r>
              <a:rPr lang="ru-RU" sz="1600" b="1" i="1" dirty="0" smtClean="0">
                <a:latin typeface="Times New Roman" pitchFamily="18" charset="0"/>
                <a:cs typeface="Times New Roman" pitchFamily="18" charset="0"/>
              </a:rPr>
              <a:t>Где подвизался иноком Антоний.</a:t>
            </a:r>
            <a:r>
              <a:rPr lang="ru-RU" sz="1050" dirty="0" smtClean="0">
                <a:latin typeface="Arial" pitchFamily="34" charset="0"/>
              </a:rPr>
              <a:t> </a:t>
            </a:r>
            <a:r>
              <a:rPr lang="ru-RU" sz="1600" b="1" i="1" dirty="0" smtClean="0">
                <a:latin typeface="Times New Roman" pitchFamily="18" charset="0"/>
                <a:cs typeface="Times New Roman" pitchFamily="18" charset="0"/>
              </a:rPr>
              <a:t> </a:t>
            </a:r>
            <a:r>
              <a:rPr lang="ru-RU" sz="1050" dirty="0" smtClean="0">
                <a:latin typeface="Arial" pitchFamily="34" charset="0"/>
              </a:rPr>
              <a:t> </a:t>
            </a:r>
            <a:r>
              <a:rPr lang="ru-RU" sz="1600" b="1" i="1" dirty="0" smtClean="0">
                <a:latin typeface="Times New Roman" pitchFamily="18" charset="0"/>
                <a:cs typeface="Times New Roman" pitchFamily="18" charset="0"/>
              </a:rPr>
              <a:t> </a:t>
            </a:r>
          </a:p>
          <a:p>
            <a:pPr lvl="0" algn="ctr" fontAlgn="base">
              <a:spcBef>
                <a:spcPct val="0"/>
              </a:spcBef>
              <a:spcAft>
                <a:spcPct val="0"/>
              </a:spcAft>
            </a:pPr>
            <a:r>
              <a:rPr lang="ru-RU" sz="1600" b="1" i="1" dirty="0" smtClean="0">
                <a:latin typeface="Times New Roman" pitchFamily="18" charset="0"/>
                <a:cs typeface="Times New Roman" pitchFamily="18" charset="0"/>
              </a:rPr>
              <a:t>Недаром в темных Тихвинских лесах</a:t>
            </a:r>
          </a:p>
          <a:p>
            <a:pPr lvl="0" algn="ctr" fontAlgn="base">
              <a:spcBef>
                <a:spcPct val="0"/>
              </a:spcBef>
              <a:spcAft>
                <a:spcPct val="0"/>
              </a:spcAft>
            </a:pPr>
            <a:r>
              <a:rPr lang="ru-RU" sz="1600" b="1" i="1" dirty="0" smtClean="0">
                <a:latin typeface="Times New Roman" pitchFamily="18" charset="0"/>
                <a:cs typeface="Times New Roman" pitchFamily="18" charset="0"/>
              </a:rPr>
              <a:t> </a:t>
            </a:r>
            <a:r>
              <a:rPr lang="ru-RU" sz="1050" dirty="0" smtClean="0">
                <a:latin typeface="Arial" pitchFamily="34" charset="0"/>
              </a:rPr>
              <a:t> </a:t>
            </a:r>
            <a:r>
              <a:rPr lang="ru-RU" sz="1600" b="1" i="1" dirty="0" smtClean="0">
                <a:latin typeface="Times New Roman" pitchFamily="18" charset="0"/>
                <a:cs typeface="Times New Roman" pitchFamily="18" charset="0"/>
              </a:rPr>
              <a:t>Искал он тишину уединенья</a:t>
            </a:r>
            <a:r>
              <a:rPr lang="ru-RU" sz="1600" i="1" dirty="0" smtClean="0">
                <a:latin typeface="Times New Roman" pitchFamily="18" charset="0"/>
                <a:cs typeface="Times New Roman" pitchFamily="18" charset="0"/>
              </a:rPr>
              <a:t/>
            </a:r>
            <a:br>
              <a:rPr lang="ru-RU" sz="1600" i="1" dirty="0" smtClean="0">
                <a:latin typeface="Times New Roman" pitchFamily="18" charset="0"/>
                <a:cs typeface="Times New Roman" pitchFamily="18" charset="0"/>
              </a:rPr>
            </a:br>
            <a:r>
              <a:rPr lang="ru-RU" sz="1600" b="1" i="1" dirty="0" smtClean="0">
                <a:latin typeface="Times New Roman" pitchFamily="18" charset="0"/>
                <a:cs typeface="Times New Roman" pitchFamily="18" charset="0"/>
              </a:rPr>
              <a:t>И выбрал камень веры на водах-</a:t>
            </a:r>
            <a:r>
              <a:rPr lang="ru-RU" sz="1600" i="1" dirty="0" smtClean="0">
                <a:latin typeface="Times New Roman" pitchFamily="18" charset="0"/>
                <a:cs typeface="Times New Roman" pitchFamily="18" charset="0"/>
              </a:rPr>
              <a:t/>
            </a:r>
            <a:br>
              <a:rPr lang="ru-RU" sz="1600" i="1" dirty="0" smtClean="0">
                <a:latin typeface="Times New Roman" pitchFamily="18" charset="0"/>
                <a:cs typeface="Times New Roman" pitchFamily="18" charset="0"/>
              </a:rPr>
            </a:br>
            <a:r>
              <a:rPr lang="ru-RU" sz="1600" b="1" i="1" dirty="0" smtClean="0">
                <a:latin typeface="Times New Roman" pitchFamily="18" charset="0"/>
                <a:cs typeface="Times New Roman" pitchFamily="18" charset="0"/>
              </a:rPr>
              <a:t>Утес трудов молитвенного бденья.</a:t>
            </a:r>
            <a:r>
              <a:rPr lang="ru-RU" sz="1050" dirty="0" smtClean="0">
                <a:latin typeface="Arial" pitchFamily="34" charset="0"/>
              </a:rPr>
              <a:t> </a:t>
            </a:r>
            <a:r>
              <a:rPr lang="ru-RU" sz="1600" b="1" i="1" dirty="0" smtClean="0">
                <a:latin typeface="Times New Roman" pitchFamily="18" charset="0"/>
                <a:cs typeface="Times New Roman" pitchFamily="18" charset="0"/>
              </a:rPr>
              <a:t> </a:t>
            </a:r>
            <a:r>
              <a:rPr lang="ru-RU" sz="1050" dirty="0" smtClean="0">
                <a:latin typeface="Arial" pitchFamily="34" charset="0"/>
              </a:rPr>
              <a:t> </a:t>
            </a:r>
          </a:p>
          <a:p>
            <a:pPr lvl="0" algn="ctr" fontAlgn="base">
              <a:spcBef>
                <a:spcPct val="0"/>
              </a:spcBef>
              <a:spcAft>
                <a:spcPct val="0"/>
              </a:spcAft>
            </a:pPr>
            <a:r>
              <a:rPr lang="ru-RU" sz="1600" b="1" i="1" dirty="0" smtClean="0">
                <a:latin typeface="Times New Roman" pitchFamily="18" charset="0"/>
                <a:cs typeface="Times New Roman" pitchFamily="18" charset="0"/>
              </a:rPr>
              <a:t> На этом мысе он всю жизнь провел</a:t>
            </a:r>
            <a:r>
              <a:rPr lang="ru-RU" sz="1600" i="1" dirty="0" smtClean="0">
                <a:latin typeface="Times New Roman" pitchFamily="18" charset="0"/>
                <a:cs typeface="Times New Roman" pitchFamily="18" charset="0"/>
              </a:rPr>
              <a:t/>
            </a:r>
            <a:br>
              <a:rPr lang="ru-RU" sz="1600" i="1" dirty="0" smtClean="0">
                <a:latin typeface="Times New Roman" pitchFamily="18" charset="0"/>
                <a:cs typeface="Times New Roman" pitchFamily="18" charset="0"/>
              </a:rPr>
            </a:br>
            <a:r>
              <a:rPr lang="ru-RU" sz="1600" b="1" i="1" dirty="0" smtClean="0">
                <a:latin typeface="Times New Roman" pitchFamily="18" charset="0"/>
                <a:cs typeface="Times New Roman" pitchFamily="18" charset="0"/>
              </a:rPr>
              <a:t>Зимой и летом в камень прорастая,</a:t>
            </a:r>
            <a:r>
              <a:rPr lang="ru-RU" sz="1600" i="1" dirty="0" smtClean="0">
                <a:latin typeface="Times New Roman" pitchFamily="18" charset="0"/>
                <a:cs typeface="Times New Roman" pitchFamily="18" charset="0"/>
              </a:rPr>
              <a:t/>
            </a:r>
            <a:br>
              <a:rPr lang="ru-RU" sz="1600" i="1" dirty="0" smtClean="0">
                <a:latin typeface="Times New Roman" pitchFamily="18" charset="0"/>
                <a:cs typeface="Times New Roman" pitchFamily="18" charset="0"/>
              </a:rPr>
            </a:br>
            <a:r>
              <a:rPr lang="ru-RU" sz="1600" b="1" i="1" dirty="0" smtClean="0">
                <a:latin typeface="Times New Roman" pitchFamily="18" charset="0"/>
                <a:cs typeface="Times New Roman" pitchFamily="18" charset="0"/>
              </a:rPr>
              <a:t>И монастырь молитвенно расцвел</a:t>
            </a:r>
            <a:r>
              <a:rPr lang="ru-RU" sz="1600" i="1" dirty="0" smtClean="0">
                <a:latin typeface="Times New Roman" pitchFamily="18" charset="0"/>
                <a:cs typeface="Times New Roman" pitchFamily="18" charset="0"/>
              </a:rPr>
              <a:t/>
            </a:r>
            <a:br>
              <a:rPr lang="ru-RU" sz="1600" i="1" dirty="0" smtClean="0">
                <a:latin typeface="Times New Roman" pitchFamily="18" charset="0"/>
                <a:cs typeface="Times New Roman" pitchFamily="18" charset="0"/>
              </a:rPr>
            </a:br>
            <a:r>
              <a:rPr lang="ru-RU" sz="1600" b="1" i="1" dirty="0" smtClean="0">
                <a:latin typeface="Times New Roman" pitchFamily="18" charset="0"/>
                <a:cs typeface="Times New Roman" pitchFamily="18" charset="0"/>
              </a:rPr>
              <a:t>На озере, как острове из рая. </a:t>
            </a:r>
            <a:r>
              <a:rPr lang="ru-RU" sz="1050" dirty="0" smtClean="0">
                <a:latin typeface="Arial" pitchFamily="34" charset="0"/>
              </a:rPr>
              <a:t> </a:t>
            </a:r>
            <a:r>
              <a:rPr lang="ru-RU" sz="1600" b="1" i="1" dirty="0" smtClean="0">
                <a:latin typeface="Times New Roman" pitchFamily="18" charset="0"/>
                <a:cs typeface="Times New Roman" pitchFamily="18" charset="0"/>
              </a:rPr>
              <a:t> </a:t>
            </a:r>
          </a:p>
          <a:p>
            <a:pPr lvl="0" algn="ctr" fontAlgn="base">
              <a:spcBef>
                <a:spcPct val="0"/>
              </a:spcBef>
              <a:spcAft>
                <a:spcPct val="0"/>
              </a:spcAft>
            </a:pPr>
            <a:r>
              <a:rPr lang="ru-RU" sz="1050" dirty="0" smtClean="0">
                <a:latin typeface="Arial" pitchFamily="34" charset="0"/>
              </a:rPr>
              <a:t> </a:t>
            </a:r>
            <a:r>
              <a:rPr lang="ru-RU" sz="1600" b="1" i="1" dirty="0" smtClean="0">
                <a:latin typeface="Times New Roman" pitchFamily="18" charset="0"/>
                <a:cs typeface="Times New Roman" pitchFamily="18" charset="0"/>
              </a:rPr>
              <a:t>А Русь тогда крошили в суете. </a:t>
            </a:r>
          </a:p>
          <a:p>
            <a:pPr lvl="0" algn="ctr" fontAlgn="base">
              <a:spcBef>
                <a:spcPct val="0"/>
              </a:spcBef>
              <a:spcAft>
                <a:spcPct val="0"/>
              </a:spcAft>
            </a:pPr>
            <a:r>
              <a:rPr lang="ru-RU" sz="1050" dirty="0" smtClean="0">
                <a:latin typeface="Arial" pitchFamily="34" charset="0"/>
              </a:rPr>
              <a:t> </a:t>
            </a:r>
            <a:r>
              <a:rPr lang="ru-RU" sz="1600" b="1" i="1" dirty="0" smtClean="0">
                <a:latin typeface="Times New Roman" pitchFamily="18" charset="0"/>
                <a:cs typeface="Times New Roman" pitchFamily="18" charset="0"/>
              </a:rPr>
              <a:t>Одна война сменялась новой битвой, </a:t>
            </a:r>
          </a:p>
          <a:p>
            <a:pPr lvl="0" algn="ctr" fontAlgn="base">
              <a:spcBef>
                <a:spcPct val="0"/>
              </a:spcBef>
              <a:spcAft>
                <a:spcPct val="0"/>
              </a:spcAft>
            </a:pPr>
            <a:r>
              <a:rPr lang="ru-RU" sz="1050" dirty="0" smtClean="0">
                <a:latin typeface="Arial" pitchFamily="34" charset="0"/>
              </a:rPr>
              <a:t> </a:t>
            </a:r>
            <a:r>
              <a:rPr lang="ru-RU" sz="1600" b="1" i="1" dirty="0" smtClean="0">
                <a:latin typeface="Times New Roman" pitchFamily="18" charset="0"/>
                <a:cs typeface="Times New Roman" pitchFamily="18" charset="0"/>
              </a:rPr>
              <a:t>А он стоял на камне, на воде,</a:t>
            </a:r>
            <a:r>
              <a:rPr lang="ru-RU" sz="1600" i="1" dirty="0" smtClean="0">
                <a:latin typeface="Times New Roman" pitchFamily="18" charset="0"/>
                <a:cs typeface="Times New Roman" pitchFamily="18" charset="0"/>
              </a:rPr>
              <a:t/>
            </a:r>
            <a:br>
              <a:rPr lang="ru-RU" sz="1600" i="1" dirty="0" smtClean="0">
                <a:latin typeface="Times New Roman" pitchFamily="18" charset="0"/>
                <a:cs typeface="Times New Roman" pitchFamily="18" charset="0"/>
              </a:rPr>
            </a:br>
            <a:r>
              <a:rPr lang="ru-RU" sz="1600" b="1" i="1" dirty="0" smtClean="0">
                <a:latin typeface="Times New Roman" pitchFamily="18" charset="0"/>
                <a:cs typeface="Times New Roman" pitchFamily="18" charset="0"/>
              </a:rPr>
              <a:t>И собирал ее своей молитвой. </a:t>
            </a:r>
            <a:r>
              <a:rPr lang="ru-RU" sz="1050" dirty="0" smtClean="0">
                <a:latin typeface="Arial" pitchFamily="34" charset="0"/>
              </a:rPr>
              <a:t> </a:t>
            </a:r>
            <a:r>
              <a:rPr lang="ru-RU" sz="1600" b="1" i="1" dirty="0" smtClean="0">
                <a:latin typeface="Times New Roman" pitchFamily="18" charset="0"/>
                <a:cs typeface="Times New Roman" pitchFamily="18" charset="0"/>
              </a:rPr>
              <a:t> </a:t>
            </a:r>
          </a:p>
          <a:p>
            <a:pPr lvl="0" algn="ctr" fontAlgn="base">
              <a:spcBef>
                <a:spcPct val="0"/>
              </a:spcBef>
              <a:spcAft>
                <a:spcPct val="0"/>
              </a:spcAft>
            </a:pPr>
            <a:r>
              <a:rPr lang="ru-RU" sz="1050" dirty="0" smtClean="0">
                <a:latin typeface="Arial" pitchFamily="34" charset="0"/>
              </a:rPr>
              <a:t> </a:t>
            </a:r>
            <a:r>
              <a:rPr lang="ru-RU" sz="1600" b="1" i="1" dirty="0" smtClean="0">
                <a:latin typeface="Times New Roman" pitchFamily="18" charset="0"/>
                <a:cs typeface="Times New Roman" pitchFamily="18" charset="0"/>
              </a:rPr>
              <a:t>Монголы с юга рвались на страну,</a:t>
            </a:r>
            <a:r>
              <a:rPr lang="ru-RU" sz="1600" i="1" dirty="0" smtClean="0">
                <a:latin typeface="Times New Roman" pitchFamily="18" charset="0"/>
                <a:cs typeface="Times New Roman" pitchFamily="18" charset="0"/>
              </a:rPr>
              <a:t/>
            </a:r>
            <a:br>
              <a:rPr lang="ru-RU" sz="1600" i="1" dirty="0" smtClean="0">
                <a:latin typeface="Times New Roman" pitchFamily="18" charset="0"/>
                <a:cs typeface="Times New Roman" pitchFamily="18" charset="0"/>
              </a:rPr>
            </a:br>
            <a:r>
              <a:rPr lang="ru-RU" sz="1600" b="1" i="1" dirty="0" smtClean="0">
                <a:latin typeface="Times New Roman" pitchFamily="18" charset="0"/>
                <a:cs typeface="Times New Roman" pitchFamily="18" charset="0"/>
              </a:rPr>
              <a:t>А с запада — лихие крестоносцы,</a:t>
            </a:r>
            <a:r>
              <a:rPr lang="ru-RU" sz="1600" i="1" dirty="0" smtClean="0">
                <a:latin typeface="Times New Roman" pitchFamily="18" charset="0"/>
                <a:cs typeface="Times New Roman" pitchFamily="18" charset="0"/>
              </a:rPr>
              <a:t/>
            </a:r>
            <a:br>
              <a:rPr lang="ru-RU" sz="1600" i="1" dirty="0" smtClean="0">
                <a:latin typeface="Times New Roman" pitchFamily="18" charset="0"/>
                <a:cs typeface="Times New Roman" pitchFamily="18" charset="0"/>
              </a:rPr>
            </a:br>
            <a:r>
              <a:rPr lang="ru-RU" sz="1600" b="1" i="1" dirty="0" smtClean="0">
                <a:latin typeface="Times New Roman" pitchFamily="18" charset="0"/>
                <a:cs typeface="Times New Roman" pitchFamily="18" charset="0"/>
              </a:rPr>
              <a:t>А он молитвой отражал Орду,</a:t>
            </a:r>
            <a:r>
              <a:rPr lang="ru-RU" sz="1600" i="1" dirty="0" smtClean="0">
                <a:latin typeface="Times New Roman" pitchFamily="18" charset="0"/>
                <a:cs typeface="Times New Roman" pitchFamily="18" charset="0"/>
              </a:rPr>
              <a:t/>
            </a:r>
            <a:br>
              <a:rPr lang="ru-RU" sz="1600" i="1" dirty="0" smtClean="0">
                <a:latin typeface="Times New Roman" pitchFamily="18" charset="0"/>
                <a:cs typeface="Times New Roman" pitchFamily="18" charset="0"/>
              </a:rPr>
            </a:br>
            <a:r>
              <a:rPr lang="ru-RU" sz="1600" b="1" i="1" dirty="0" smtClean="0">
                <a:latin typeface="Times New Roman" pitchFamily="18" charset="0"/>
                <a:cs typeface="Times New Roman" pitchFamily="18" charset="0"/>
              </a:rPr>
              <a:t>Был настоящим чудо — богоносцем. </a:t>
            </a:r>
            <a:r>
              <a:rPr lang="ru-RU" sz="1050" dirty="0" smtClean="0">
                <a:latin typeface="Arial" pitchFamily="34" charset="0"/>
              </a:rPr>
              <a:t> </a:t>
            </a:r>
            <a:r>
              <a:rPr lang="ru-RU" sz="1600" b="1" i="1" dirty="0" smtClean="0">
                <a:latin typeface="Times New Roman" pitchFamily="18" charset="0"/>
                <a:cs typeface="Times New Roman" pitchFamily="18" charset="0"/>
              </a:rPr>
              <a:t> </a:t>
            </a:r>
          </a:p>
          <a:p>
            <a:pPr lvl="0" algn="ctr" fontAlgn="base">
              <a:spcBef>
                <a:spcPct val="0"/>
              </a:spcBef>
              <a:spcAft>
                <a:spcPct val="0"/>
              </a:spcAft>
            </a:pPr>
            <a:r>
              <a:rPr lang="ru-RU" sz="1050" dirty="0" smtClean="0">
                <a:latin typeface="Arial" pitchFamily="34" charset="0"/>
              </a:rPr>
              <a:t> </a:t>
            </a:r>
            <a:r>
              <a:rPr lang="ru-RU" sz="1600" b="1" i="1" dirty="0" smtClean="0">
                <a:latin typeface="Times New Roman" pitchFamily="18" charset="0"/>
                <a:cs typeface="Times New Roman" pitchFamily="18" charset="0"/>
              </a:rPr>
              <a:t>Твой крест, как крепость смотрит на меня,</a:t>
            </a:r>
            <a:r>
              <a:rPr lang="ru-RU" sz="1600" i="1" dirty="0" smtClean="0">
                <a:latin typeface="Times New Roman" pitchFamily="18" charset="0"/>
                <a:cs typeface="Times New Roman" pitchFamily="18" charset="0"/>
              </a:rPr>
              <a:t/>
            </a:r>
            <a:br>
              <a:rPr lang="ru-RU" sz="1600" i="1" dirty="0" smtClean="0">
                <a:latin typeface="Times New Roman" pitchFamily="18" charset="0"/>
                <a:cs typeface="Times New Roman" pitchFamily="18" charset="0"/>
              </a:rPr>
            </a:br>
            <a:r>
              <a:rPr lang="ru-RU" sz="1600" b="1" i="1" dirty="0" smtClean="0">
                <a:latin typeface="Times New Roman" pitchFamily="18" charset="0"/>
                <a:cs typeface="Times New Roman" pitchFamily="18" charset="0"/>
              </a:rPr>
              <a:t>Стоит на озере он камнем богатырским,</a:t>
            </a:r>
            <a:r>
              <a:rPr lang="ru-RU" sz="1600" i="1" dirty="0" smtClean="0">
                <a:latin typeface="Times New Roman" pitchFamily="18" charset="0"/>
                <a:cs typeface="Times New Roman" pitchFamily="18" charset="0"/>
              </a:rPr>
              <a:t/>
            </a:r>
            <a:br>
              <a:rPr lang="ru-RU" sz="1600" i="1" dirty="0" smtClean="0">
                <a:latin typeface="Times New Roman" pitchFamily="18" charset="0"/>
                <a:cs typeface="Times New Roman" pitchFamily="18" charset="0"/>
              </a:rPr>
            </a:br>
            <a:r>
              <a:rPr lang="ru-RU" sz="1600" b="1" i="1" dirty="0" smtClean="0">
                <a:latin typeface="Times New Roman" pitchFamily="18" charset="0"/>
                <a:cs typeface="Times New Roman" pitchFamily="18" charset="0"/>
              </a:rPr>
              <a:t>Предтеча </a:t>
            </a:r>
            <a:r>
              <a:rPr lang="ru-RU" sz="1600" b="1" i="1" dirty="0" err="1" smtClean="0">
                <a:latin typeface="Times New Roman" pitchFamily="18" charset="0"/>
                <a:cs typeface="Times New Roman" pitchFamily="18" charset="0"/>
              </a:rPr>
              <a:t>Серафимова</a:t>
            </a:r>
            <a:r>
              <a:rPr lang="ru-RU" sz="1600" b="1" i="1" dirty="0" smtClean="0">
                <a:latin typeface="Times New Roman" pitchFamily="18" charset="0"/>
                <a:cs typeface="Times New Roman" pitchFamily="18" charset="0"/>
              </a:rPr>
              <a:t> огня,</a:t>
            </a:r>
            <a:r>
              <a:rPr lang="ru-RU" sz="1600" i="1" dirty="0" smtClean="0">
                <a:latin typeface="Times New Roman" pitchFamily="18" charset="0"/>
                <a:cs typeface="Times New Roman" pitchFamily="18" charset="0"/>
              </a:rPr>
              <a:t/>
            </a:r>
            <a:br>
              <a:rPr lang="ru-RU" sz="1600" i="1" dirty="0" smtClean="0">
                <a:latin typeface="Times New Roman" pitchFamily="18" charset="0"/>
                <a:cs typeface="Times New Roman" pitchFamily="18" charset="0"/>
              </a:rPr>
            </a:br>
            <a:r>
              <a:rPr lang="ru-RU" sz="1600" b="1" i="1" dirty="0" smtClean="0">
                <a:latin typeface="Times New Roman" pitchFamily="18" charset="0"/>
                <a:cs typeface="Times New Roman" pitchFamily="18" charset="0"/>
              </a:rPr>
              <a:t>На тихвинской земле — Антоний </a:t>
            </a:r>
            <a:r>
              <a:rPr lang="ru-RU" sz="1600" b="1" i="1" dirty="0" err="1" smtClean="0">
                <a:latin typeface="Times New Roman" pitchFamily="18" charset="0"/>
                <a:cs typeface="Times New Roman" pitchFamily="18" charset="0"/>
              </a:rPr>
              <a:t>Дымский</a:t>
            </a:r>
            <a:r>
              <a:rPr lang="ru-RU" sz="1600" b="1" i="1" dirty="0" smtClean="0">
                <a:latin typeface="Times New Roman" pitchFamily="18" charset="0"/>
                <a:cs typeface="Times New Roman" pitchFamily="18" charset="0"/>
              </a:rPr>
              <a:t>.</a:t>
            </a:r>
            <a:r>
              <a:rPr lang="ru-RU" sz="1050" dirty="0" smtClean="0">
                <a:latin typeface="Arial" pitchFamily="34" charset="0"/>
              </a:rPr>
              <a:t> </a:t>
            </a:r>
            <a:endParaRPr lang="ru-RU" sz="1600" dirty="0" smtClean="0">
              <a:latin typeface="Arial" pitchFamily="34" charset="0"/>
              <a:ea typeface="Times New Roman" pitchFamily="18" charset="0"/>
            </a:endParaRPr>
          </a:p>
          <a:p>
            <a:pPr lvl="0" algn="ctr" eaLnBrk="0" fontAlgn="base" hangingPunct="0">
              <a:spcBef>
                <a:spcPct val="0"/>
              </a:spcBef>
              <a:spcAft>
                <a:spcPct val="0"/>
              </a:spcAft>
            </a:pPr>
            <a:r>
              <a:rPr lang="ru-RU" sz="1600" b="1" i="1" dirty="0" smtClean="0">
                <a:latin typeface="Arial" pitchFamily="34" charset="0"/>
                <a:ea typeface="Times New Roman" pitchFamily="18" charset="0"/>
              </a:rPr>
              <a:t> </a:t>
            </a:r>
            <a:endParaRPr lang="ru-RU" sz="2000" b="1" i="1" dirty="0" smtClean="0">
              <a:solidFill>
                <a:srgbClr val="7030A0"/>
              </a:solidFill>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23928" y="2564904"/>
            <a:ext cx="4824536" cy="3970318"/>
          </a:xfrm>
          <a:prstGeom prst="rect">
            <a:avLst/>
          </a:prstGeom>
        </p:spPr>
        <p:txBody>
          <a:bodyPr wrap="square">
            <a:spAutoFit/>
          </a:bodyPr>
          <a:lstStyle/>
          <a:p>
            <a:r>
              <a:rPr lang="ru-RU" sz="2800" b="1" dirty="0" smtClean="0"/>
              <a:t>Преподобный Антоний </a:t>
            </a:r>
            <a:r>
              <a:rPr lang="ru-RU" sz="2800" b="1" dirty="0" err="1" smtClean="0"/>
              <a:t>Дымский</a:t>
            </a:r>
            <a:r>
              <a:rPr lang="ru-RU" sz="2800" b="1" dirty="0" smtClean="0"/>
              <a:t> чудотворец, родился в 1157 году в Великом Новгороде от благочестивых и </a:t>
            </a:r>
            <a:r>
              <a:rPr lang="ru-RU" sz="2800" b="1" dirty="0" err="1" smtClean="0"/>
              <a:t>боголюбивых</a:t>
            </a:r>
            <a:r>
              <a:rPr lang="ru-RU" sz="2800" b="1" dirty="0" smtClean="0"/>
              <a:t> родителей и воспитан был в строгом благочестии и добром наставлении.</a:t>
            </a:r>
            <a:endParaRPr lang="ru-RU" sz="2800" dirty="0"/>
          </a:p>
        </p:txBody>
      </p:sp>
      <p:pic>
        <p:nvPicPr>
          <p:cNvPr id="3" name="Рисунок 2" descr="13х15-Дымский-с-житием.tiff-копия-9.jpg"/>
          <p:cNvPicPr>
            <a:picLocks noChangeAspect="1"/>
          </p:cNvPicPr>
          <p:nvPr/>
        </p:nvPicPr>
        <p:blipFill>
          <a:blip r:embed="rId2" cstate="print"/>
          <a:srcRect l="5128" t="3474" r="5128" b="13141"/>
          <a:stretch>
            <a:fillRect/>
          </a:stretch>
        </p:blipFill>
        <p:spPr>
          <a:xfrm>
            <a:off x="755577" y="3992022"/>
            <a:ext cx="1440160" cy="1975077"/>
          </a:xfrm>
          <a:prstGeom prst="rect">
            <a:avLst/>
          </a:prstGeom>
        </p:spPr>
      </p:pic>
      <p:sp>
        <p:nvSpPr>
          <p:cNvPr id="4" name="Прямоугольник 3"/>
          <p:cNvSpPr/>
          <p:nvPr/>
        </p:nvSpPr>
        <p:spPr>
          <a:xfrm>
            <a:off x="1619672" y="836712"/>
            <a:ext cx="6574364" cy="923330"/>
          </a:xfrm>
          <a:prstGeom prst="rect">
            <a:avLst/>
          </a:prstGeom>
          <a:noFill/>
        </p:spPr>
        <p:txBody>
          <a:bodyPr wrap="none" lIns="91440" tIns="45720" rIns="91440" bIns="45720">
            <a:spAutoFit/>
          </a:bodyPr>
          <a:lstStyle/>
          <a:p>
            <a:pPr algn="ctr"/>
            <a:r>
              <a:rPr lang="ru-RU"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Антоний </a:t>
            </a:r>
            <a:r>
              <a:rPr lang="ru-RU" sz="5400" b="1" cap="none"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Дымский</a:t>
            </a:r>
            <a:endParaRPr lang="ru-R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60648"/>
            <a:ext cx="4499992" cy="6555641"/>
          </a:xfrm>
          <a:prstGeom prst="rect">
            <a:avLst/>
          </a:prstGeom>
        </p:spPr>
        <p:txBody>
          <a:bodyPr wrap="square">
            <a:spAutoFit/>
          </a:bodyPr>
          <a:lstStyle/>
          <a:p>
            <a:r>
              <a:rPr lang="ru-RU" sz="2000" b="1" dirty="0" smtClean="0"/>
              <a:t>Однажды придя в храм святой отрок во время Божественной Литургии услышал слова Евангельского чтения: «А еще кто хочет по мне идти, да </a:t>
            </a:r>
            <a:r>
              <a:rPr lang="ru-RU" sz="2000" b="1" dirty="0" err="1" smtClean="0"/>
              <a:t>отвержется</a:t>
            </a:r>
            <a:r>
              <a:rPr lang="ru-RU" sz="2000" b="1" dirty="0" smtClean="0"/>
              <a:t> себе и возьмет крест свой и  по мне грядет» В них он услышал призыв к жизни иной; вскоре после этого юноша оставляет родительский дом и удаляется в монастырь Спаса, что на </a:t>
            </a:r>
            <a:r>
              <a:rPr lang="ru-RU" sz="2000" b="1" dirty="0" err="1" smtClean="0"/>
              <a:t>Хутыни</a:t>
            </a:r>
            <a:r>
              <a:rPr lang="ru-RU" sz="2000" b="1" dirty="0" smtClean="0"/>
              <a:t> близ Новгорода. Настоятель монастыря, прозорливый старец, преподобный </a:t>
            </a:r>
            <a:r>
              <a:rPr lang="ru-RU" sz="2000" b="1" dirty="0" err="1" smtClean="0"/>
              <a:t>Варлаам</a:t>
            </a:r>
            <a:r>
              <a:rPr lang="ru-RU" sz="2000" b="1" dirty="0" smtClean="0"/>
              <a:t>  </a:t>
            </a:r>
            <a:r>
              <a:rPr lang="ru-RU" sz="2000" b="1" dirty="0" err="1" smtClean="0"/>
              <a:t>Хутынский</a:t>
            </a:r>
            <a:r>
              <a:rPr lang="ru-RU" sz="2000" b="1" dirty="0" smtClean="0"/>
              <a:t>, провидя в юноше будущего угодника Божия, избранный сосуд Святого Духа, несмотря на юный возраст, принял его в обитель и не замедлил облечь в ангельский образ.</a:t>
            </a:r>
            <a:endParaRPr lang="ru-RU" sz="2000" dirty="0"/>
          </a:p>
        </p:txBody>
      </p:sp>
      <p:pic>
        <p:nvPicPr>
          <p:cNvPr id="3" name="Рисунок 2" descr="___20110129_1947532011.jpeg"/>
          <p:cNvPicPr>
            <a:picLocks noChangeAspect="1"/>
          </p:cNvPicPr>
          <p:nvPr/>
        </p:nvPicPr>
        <p:blipFill>
          <a:blip r:embed="rId2" cstate="print"/>
          <a:srcRect r="4509" b="5569"/>
          <a:stretch>
            <a:fillRect/>
          </a:stretch>
        </p:blipFill>
        <p:spPr>
          <a:xfrm>
            <a:off x="5364088" y="3501008"/>
            <a:ext cx="1224566" cy="139193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908720"/>
            <a:ext cx="4446240" cy="5016758"/>
          </a:xfrm>
          <a:prstGeom prst="rect">
            <a:avLst/>
          </a:prstGeom>
        </p:spPr>
        <p:txBody>
          <a:bodyPr wrap="square">
            <a:spAutoFit/>
          </a:bodyPr>
          <a:lstStyle/>
          <a:p>
            <a:r>
              <a:rPr lang="ru-RU" sz="2400" b="1" dirty="0" smtClean="0"/>
              <a:t>После кончины преподобного </a:t>
            </a:r>
            <a:r>
              <a:rPr lang="ru-RU" sz="2400" b="1" dirty="0" err="1" smtClean="0"/>
              <a:t>Варлаама</a:t>
            </a:r>
            <a:r>
              <a:rPr lang="ru-RU" sz="2400" b="1" dirty="0" smtClean="0"/>
              <a:t> смиренномудрый Антоний был поставлен игуменом </a:t>
            </a:r>
            <a:r>
              <a:rPr lang="ru-RU" sz="2400" b="1" dirty="0" err="1" smtClean="0"/>
              <a:t>Хутынского</a:t>
            </a:r>
            <a:r>
              <a:rPr lang="ru-RU" sz="2400" b="1" dirty="0" smtClean="0"/>
              <a:t> монастыря. Когда игумен Антоний увидел, что монастырь прочно утвержден, он решил удалиться из него и найти уединенное место для молитвенных подвигов и </a:t>
            </a:r>
            <a:r>
              <a:rPr lang="ru-RU" sz="2000" b="1" dirty="0" smtClean="0"/>
              <a:t>был </a:t>
            </a:r>
            <a:r>
              <a:rPr lang="ru-RU" sz="2400" b="1" dirty="0" smtClean="0"/>
              <a:t>приведен Богом на </a:t>
            </a:r>
            <a:r>
              <a:rPr lang="ru-RU" sz="2400" b="1" dirty="0" err="1" smtClean="0"/>
              <a:t>Дымское</a:t>
            </a:r>
            <a:r>
              <a:rPr lang="ru-RU" sz="2400" b="1" dirty="0" smtClean="0"/>
              <a:t> озеро.</a:t>
            </a:r>
            <a:endParaRPr lang="ru-RU" sz="2400" dirty="0"/>
          </a:p>
        </p:txBody>
      </p:sp>
      <p:pic>
        <p:nvPicPr>
          <p:cNvPr id="3" name="Рисунок 2" descr="Бол Глав.jpg"/>
          <p:cNvPicPr>
            <a:picLocks noChangeAspect="1"/>
          </p:cNvPicPr>
          <p:nvPr/>
        </p:nvPicPr>
        <p:blipFill>
          <a:blip r:embed="rId2" cstate="print"/>
          <a:stretch>
            <a:fillRect/>
          </a:stretch>
        </p:blipFill>
        <p:spPr>
          <a:xfrm>
            <a:off x="5364088" y="3584431"/>
            <a:ext cx="1152128" cy="115915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91472" y="1196752"/>
            <a:ext cx="4752528" cy="5078313"/>
          </a:xfrm>
          <a:prstGeom prst="rect">
            <a:avLst/>
          </a:prstGeom>
        </p:spPr>
        <p:txBody>
          <a:bodyPr wrap="square">
            <a:spAutoFit/>
          </a:bodyPr>
          <a:lstStyle/>
          <a:p>
            <a:r>
              <a:rPr lang="ru-RU" b="1" dirty="0" smtClean="0"/>
              <a:t>Здесь, в совершенном безмолвии, перед очами Единого Бога подвижник совершил почти половину земной жизни. Но и дремучие </a:t>
            </a:r>
            <a:r>
              <a:rPr lang="ru-RU" b="1" dirty="0" err="1" smtClean="0"/>
              <a:t>Дымские</a:t>
            </a:r>
            <a:r>
              <a:rPr lang="ru-RU" b="1" dirty="0" smtClean="0"/>
              <a:t> леса не могли совершенно утаить в себе его Богоугодного жития от искренних последователей «благого ига и  легкого бремени Христова». Так образовалась новая обитель, в которой преподобный Антоний продолжал удручать свое тело трудом, постом и молитвою.</a:t>
            </a:r>
            <a:endParaRPr lang="ru-RU" dirty="0" smtClean="0"/>
          </a:p>
          <a:p>
            <a:r>
              <a:rPr lang="ru-RU" b="1" dirty="0" smtClean="0"/>
              <a:t>  Во многолетних трудах, на 67 году жизни, приобщившись Святых Таин и с молитвой на устах он предал Господу свою душу 24 июня/7 июля 1224 года. Тело его было положено в устроенной им церкви Антония Великого, и в 1370 году было обретено нетленным.</a:t>
            </a:r>
            <a:endParaRPr lang="ru-RU" dirty="0"/>
          </a:p>
        </p:txBody>
      </p:sp>
      <p:pic>
        <p:nvPicPr>
          <p:cNvPr id="3" name="Рисунок 2" descr="42cfc32f9d6cb4a832a9ef824137871a.jpg"/>
          <p:cNvPicPr>
            <a:picLocks noChangeAspect="1"/>
          </p:cNvPicPr>
          <p:nvPr/>
        </p:nvPicPr>
        <p:blipFill>
          <a:blip r:embed="rId2" cstate="print"/>
          <a:stretch>
            <a:fillRect/>
          </a:stretch>
        </p:blipFill>
        <p:spPr>
          <a:xfrm>
            <a:off x="1331640" y="2708920"/>
            <a:ext cx="1461109" cy="1988839"/>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392</TotalTime>
  <Words>1751</Words>
  <Application>Microsoft Office PowerPoint</Application>
  <PresentationFormat>Экран (4:3)</PresentationFormat>
  <Paragraphs>54</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Учитель</cp:lastModifiedBy>
  <cp:revision>46</cp:revision>
  <dcterms:modified xsi:type="dcterms:W3CDTF">2015-02-16T11:08:47Z</dcterms:modified>
</cp:coreProperties>
</file>