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66FFCC"/>
    <a:srgbClr val="99FFCC"/>
    <a:srgbClr val="FF0000"/>
    <a:srgbClr val="003300"/>
    <a:srgbClr val="808000"/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6" autoAdjust="0"/>
    <p:restoredTop sz="94654" autoAdjust="0"/>
  </p:normalViewPr>
  <p:slideViewPr>
    <p:cSldViewPr>
      <p:cViewPr varScale="1">
        <p:scale>
          <a:sx n="103" d="100"/>
          <a:sy n="103" d="100"/>
        </p:scale>
        <p:origin x="30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C6894-356B-4AEE-9E48-44AB316032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D22A4-7027-405C-BC9C-6A8590C398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A77BC-572B-49B1-A57E-1E030B0BA1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2B69B-6367-4E10-9288-DCA025C393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17D76-E876-4611-B3E3-CB932AEF63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CAA91-001C-403B-A30B-B2777361E9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C4332-BD94-4D55-B247-4B50EF156B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CB737-6A84-4C39-99E1-65EF374A42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1D705-CB08-4DCF-A32B-A3B22F40F9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05A4F-48E4-4BDB-A0FF-2079B4EDB7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3DAF9-9D4D-4292-8E4B-4930319233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07CE962-38A3-4D61-B3BB-EF0F33594A5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&#1059;&#1088;&#1086;&#1082;%20&#1085;&#1072;%20&#1092;&#1077;&#1089;&#1090;&#1080;&#1074;&#1072;&#1083;&#1100;..do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ru-RU" sz="2000" dirty="0"/>
              <a:t>                                                           </a:t>
            </a:r>
            <a:endParaRPr lang="ru-RU" sz="2800" dirty="0">
              <a:solidFill>
                <a:srgbClr val="006600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116013" y="3357563"/>
            <a:ext cx="7416800" cy="17780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1.Познакомиться с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экосистемой леса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2.Уметь составлять цепи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3.Учиться охранять и любить природу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ru-RU" sz="2400" b="1" dirty="0"/>
          </a:p>
        </p:txBody>
      </p:sp>
      <p:pic>
        <p:nvPicPr>
          <p:cNvPr id="2054" name="Picture 6" descr="_1628643_t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692150"/>
            <a:ext cx="3600450" cy="2568575"/>
          </a:xfrm>
          <a:prstGeom prst="rect">
            <a:avLst/>
          </a:prstGeom>
          <a:noFill/>
        </p:spPr>
      </p:pic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4714876" y="1428736"/>
            <a:ext cx="3856066" cy="10795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Экосистема леса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Как я берегу </a:t>
            </a:r>
            <a:r>
              <a:rPr lang="ru-RU">
                <a:solidFill>
                  <a:srgbClr val="009900"/>
                </a:solidFill>
              </a:rPr>
              <a:t>лес</a:t>
            </a:r>
            <a:r>
              <a:rPr lang="ru-RU"/>
              <a:t>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ru-RU" sz="3600"/>
              <a:t>Нельзя мусорить </a:t>
            </a:r>
            <a:r>
              <a:rPr lang="ru-RU" sz="3600">
                <a:solidFill>
                  <a:srgbClr val="006600"/>
                </a:solidFill>
              </a:rPr>
              <a:t>в лесу</a:t>
            </a:r>
          </a:p>
          <a:p>
            <a:pPr marL="609600" indent="-609600"/>
            <a:r>
              <a:rPr lang="ru-RU" sz="3600"/>
              <a:t>Нельзя кричать </a:t>
            </a:r>
            <a:r>
              <a:rPr lang="ru-RU" sz="3600">
                <a:solidFill>
                  <a:srgbClr val="006600"/>
                </a:solidFill>
              </a:rPr>
              <a:t>в лесу</a:t>
            </a:r>
          </a:p>
          <a:p>
            <a:pPr marL="609600" indent="-609600"/>
            <a:r>
              <a:rPr lang="ru-RU" sz="3600"/>
              <a:t>Нельзя ломать </a:t>
            </a:r>
            <a:r>
              <a:rPr lang="ru-RU" sz="3600">
                <a:solidFill>
                  <a:srgbClr val="006600"/>
                </a:solidFill>
              </a:rPr>
              <a:t>ветки деревьев</a:t>
            </a:r>
          </a:p>
          <a:p>
            <a:pPr marL="609600" indent="-609600"/>
            <a:r>
              <a:rPr lang="ru-RU" sz="3600"/>
              <a:t>Нельзя разорять </a:t>
            </a:r>
            <a:r>
              <a:rPr lang="ru-RU" sz="3600">
                <a:solidFill>
                  <a:srgbClr val="006600"/>
                </a:solidFill>
              </a:rPr>
              <a:t>гнёзда</a:t>
            </a:r>
          </a:p>
          <a:p>
            <a:pPr marL="609600" indent="-609600"/>
            <a:r>
              <a:rPr lang="ru-RU" sz="3600"/>
              <a:t>Нельзя разжигать </a:t>
            </a:r>
            <a:r>
              <a:rPr lang="ru-RU" sz="3600">
                <a:solidFill>
                  <a:srgbClr val="006600"/>
                </a:solidFill>
              </a:rPr>
              <a:t>костры</a:t>
            </a:r>
          </a:p>
          <a:p>
            <a:pPr marL="609600" indent="-609600"/>
            <a:r>
              <a:rPr lang="ru-RU" sz="3600"/>
              <a:t>Нельзя разорять </a:t>
            </a:r>
            <a:r>
              <a:rPr lang="ru-RU" sz="3600">
                <a:solidFill>
                  <a:srgbClr val="006600"/>
                </a:solidFill>
              </a:rPr>
              <a:t>муравейники</a:t>
            </a:r>
          </a:p>
          <a:p>
            <a:pPr marL="609600" indent="-609600"/>
            <a:r>
              <a:rPr lang="ru-RU" sz="3600">
                <a:solidFill>
                  <a:srgbClr val="FF0000"/>
                </a:solidFill>
              </a:rPr>
              <a:t>Берегите лес!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ru-RU"/>
              <a:t>                   </a:t>
            </a:r>
            <a:r>
              <a:rPr lang="ru-RU">
                <a:solidFill>
                  <a:srgbClr val="FF0000"/>
                </a:solidFill>
              </a:rPr>
              <a:t>Экосистема леса.</a:t>
            </a:r>
          </a:p>
          <a:p>
            <a:pPr marL="609600" indent="-609600">
              <a:buFontTx/>
              <a:buNone/>
            </a:pPr>
            <a:r>
              <a:rPr lang="ru-RU"/>
              <a:t>1.Производители.</a:t>
            </a:r>
          </a:p>
          <a:p>
            <a:pPr marL="609600" indent="-609600">
              <a:buFontTx/>
              <a:buNone/>
            </a:pPr>
            <a:r>
              <a:rPr lang="ru-RU"/>
              <a:t>а)злаки       б)камыш       в)деревья</a:t>
            </a:r>
          </a:p>
          <a:p>
            <a:pPr marL="609600" indent="-609600">
              <a:buFontTx/>
              <a:buNone/>
            </a:pPr>
            <a:r>
              <a:rPr lang="ru-RU"/>
              <a:t>2.Потребители.</a:t>
            </a:r>
          </a:p>
          <a:p>
            <a:pPr marL="609600" indent="-609600">
              <a:buFontTx/>
              <a:buNone/>
            </a:pPr>
            <a:r>
              <a:rPr lang="ru-RU"/>
              <a:t>а)мышь      б)медведь      в)лягушка</a:t>
            </a:r>
          </a:p>
          <a:p>
            <a:pPr marL="609600" indent="-609600">
              <a:buFontTx/>
              <a:buNone/>
            </a:pPr>
            <a:r>
              <a:rPr lang="ru-RU"/>
              <a:t>3.Разрушители.</a:t>
            </a:r>
          </a:p>
          <a:p>
            <a:pPr marL="609600" indent="-609600">
              <a:buFontTx/>
              <a:buNone/>
            </a:pPr>
            <a:r>
              <a:rPr lang="ru-RU"/>
              <a:t>а)грибы      б)раки            в) мотыль</a:t>
            </a:r>
          </a:p>
          <a:p>
            <a:pPr marL="609600" indent="-609600"/>
            <a:endParaRPr lang="ru-RU"/>
          </a:p>
          <a:p>
            <a:pPr marL="609600" indent="-609600">
              <a:buFontTx/>
              <a:buNone/>
            </a:pPr>
            <a:endParaRPr lang="ru-RU"/>
          </a:p>
          <a:p>
            <a:pPr marL="609600" indent="-609600">
              <a:buFontTx/>
              <a:buNone/>
            </a:pPr>
            <a:endParaRPr lang="ru-RU"/>
          </a:p>
        </p:txBody>
      </p:sp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1258888" y="476250"/>
            <a:ext cx="6626225" cy="6985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009900"/>
                </a:solidFill>
                <a:latin typeface="Times New Roman"/>
                <a:cs typeface="Times New Roman"/>
              </a:rPr>
              <a:t>Проверка знаний.</a:t>
            </a:r>
          </a:p>
        </p:txBody>
      </p:sp>
      <p:sp>
        <p:nvSpPr>
          <p:cNvPr id="21509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51050" y="2708275"/>
            <a:ext cx="431800" cy="719138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0" y="2781300"/>
            <a:ext cx="431800" cy="719138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1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08850" y="2781300"/>
            <a:ext cx="431800" cy="719138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2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51050" y="3933825"/>
            <a:ext cx="431800" cy="719138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3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87900" y="3933825"/>
            <a:ext cx="431800" cy="719138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4" name="AutoShape 1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80288" y="3933825"/>
            <a:ext cx="431800" cy="719138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5" name="AutoShape 1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35825" y="5229225"/>
            <a:ext cx="431800" cy="719138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6" name="AutoShape 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67175" y="5300663"/>
            <a:ext cx="431800" cy="719137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7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24075" y="5229225"/>
            <a:ext cx="431800" cy="719138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1258888" y="3051175"/>
            <a:ext cx="6769100" cy="17462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Impact"/>
              </a:rPr>
              <a:t>Спасибо за урок!</a:t>
            </a:r>
          </a:p>
        </p:txBody>
      </p:sp>
      <p:pic>
        <p:nvPicPr>
          <p:cNvPr id="19461" name="Picture 5" descr="fl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1484313"/>
            <a:ext cx="1058863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>
                <a:solidFill>
                  <a:srgbClr val="FF0000"/>
                </a:solidFill>
              </a:rPr>
              <a:t>Молодец!</a:t>
            </a:r>
          </a:p>
        </p:txBody>
      </p:sp>
      <p:pic>
        <p:nvPicPr>
          <p:cNvPr id="22532" name="Picture 4" descr="agree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32138" y="1989138"/>
            <a:ext cx="2159000" cy="884237"/>
          </a:xfrm>
          <a:noFill/>
          <a:ln/>
        </p:spPr>
      </p:pic>
      <p:sp>
        <p:nvSpPr>
          <p:cNvPr id="2253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635375" y="3284538"/>
            <a:ext cx="1042988" cy="1042987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0000FF"/>
                </a:solidFill>
              </a:rPr>
              <a:t>Подумай ещё!</a:t>
            </a:r>
          </a:p>
        </p:txBody>
      </p:sp>
      <p:pic>
        <p:nvPicPr>
          <p:cNvPr id="23556" name="Picture 4" descr="confused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40200" y="1557338"/>
            <a:ext cx="661988" cy="969962"/>
          </a:xfrm>
          <a:noFill/>
          <a:ln/>
        </p:spPr>
      </p:pic>
      <p:sp>
        <p:nvSpPr>
          <p:cNvPr id="2355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95738" y="3429000"/>
            <a:ext cx="1042987" cy="1042988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5604" name="AutoShape 4">
            <a:hlinkClick r:id="rId2" action="ppaction://hlinkfile" highlightClick="1"/>
          </p:cNvPr>
          <p:cNvSpPr>
            <a:spLocks noChangeArrowheads="1"/>
          </p:cNvSpPr>
          <p:nvPr/>
        </p:nvSpPr>
        <p:spPr bwMode="auto">
          <a:xfrm>
            <a:off x="3059113" y="2997200"/>
            <a:ext cx="1042987" cy="104298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1403350" cy="1138237"/>
          </a:xfrm>
        </p:spPr>
        <p:txBody>
          <a:bodyPr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sz="2400" dirty="0">
                <a:solidFill>
                  <a:srgbClr val="006600"/>
                </a:solidFill>
              </a:rPr>
              <a:t> Производители леса.</a:t>
            </a:r>
          </a:p>
          <a:p>
            <a:pPr marL="609600" indent="-609600">
              <a:buFontTx/>
              <a:buAutoNum type="arabicPeriod"/>
            </a:pPr>
            <a:r>
              <a:rPr lang="ru-RU" sz="2400" dirty="0">
                <a:solidFill>
                  <a:srgbClr val="006600"/>
                </a:solidFill>
              </a:rPr>
              <a:t>«Этажи леса»</a:t>
            </a:r>
          </a:p>
          <a:p>
            <a:pPr marL="609600" indent="-609600">
              <a:buFontTx/>
              <a:buAutoNum type="arabicPeriod"/>
            </a:pPr>
            <a:r>
              <a:rPr lang="ru-RU" sz="2400" dirty="0">
                <a:solidFill>
                  <a:srgbClr val="006600"/>
                </a:solidFill>
              </a:rPr>
              <a:t> Потребители  леса.</a:t>
            </a:r>
          </a:p>
          <a:p>
            <a:pPr marL="609600" indent="-609600">
              <a:buFontTx/>
              <a:buAutoNum type="arabicPeriod"/>
            </a:pPr>
            <a:r>
              <a:rPr lang="ru-RU" sz="2400" dirty="0">
                <a:solidFill>
                  <a:srgbClr val="006600"/>
                </a:solidFill>
              </a:rPr>
              <a:t>Разрушители леса</a:t>
            </a:r>
          </a:p>
          <a:p>
            <a:pPr marL="609600" indent="-609600">
              <a:buFontTx/>
              <a:buAutoNum type="arabicPeriod"/>
            </a:pPr>
            <a:r>
              <a:rPr lang="ru-RU" sz="2400" dirty="0">
                <a:solidFill>
                  <a:srgbClr val="006600"/>
                </a:solidFill>
              </a:rPr>
              <a:t>«</a:t>
            </a:r>
            <a:r>
              <a:rPr lang="ru-RU" sz="2400" dirty="0" err="1">
                <a:solidFill>
                  <a:srgbClr val="006600"/>
                </a:solidFill>
              </a:rPr>
              <a:t>Умничка</a:t>
            </a:r>
            <a:r>
              <a:rPr lang="ru-RU" sz="2400" dirty="0">
                <a:solidFill>
                  <a:srgbClr val="006600"/>
                </a:solidFill>
              </a:rPr>
              <a:t>»</a:t>
            </a:r>
          </a:p>
          <a:p>
            <a:pPr marL="609600" indent="-609600">
              <a:buFontTx/>
              <a:buAutoNum type="arabicPeriod"/>
            </a:pPr>
            <a:r>
              <a:rPr lang="ru-RU" sz="2400" dirty="0">
                <a:solidFill>
                  <a:srgbClr val="006600"/>
                </a:solidFill>
              </a:rPr>
              <a:t>Я и лес</a:t>
            </a:r>
          </a:p>
        </p:txBody>
      </p:sp>
      <p:pic>
        <p:nvPicPr>
          <p:cNvPr id="4100" name="Picture 4" descr="20031019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2205038"/>
            <a:ext cx="4303713" cy="4464050"/>
          </a:xfrm>
          <a:prstGeom prst="rect">
            <a:avLst/>
          </a:prstGeom>
          <a:noFill/>
        </p:spPr>
      </p:pic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2987675" y="620713"/>
            <a:ext cx="31686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Arial"/>
                <a:cs typeface="Arial"/>
              </a:rPr>
              <a:t>План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solidFill>
                  <a:srgbClr val="006600"/>
                </a:solidFill>
              </a:rPr>
              <a:t>Производители леса</a:t>
            </a:r>
            <a:br>
              <a:rPr lang="ru-RU" sz="2000" dirty="0">
                <a:solidFill>
                  <a:srgbClr val="006600"/>
                </a:solidFill>
              </a:rPr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6750" y="1268413"/>
            <a:ext cx="3316288" cy="4752975"/>
          </a:xfrm>
          <a:noFill/>
          <a:ln/>
        </p:spPr>
      </p:pic>
      <p:sp>
        <p:nvSpPr>
          <p:cNvPr id="512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1108075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dirty="0"/>
              <a:t>-Как называются основные </a:t>
            </a:r>
            <a:r>
              <a:rPr lang="ru-RU" sz="2400" dirty="0">
                <a:solidFill>
                  <a:srgbClr val="006600"/>
                </a:solidFill>
              </a:rPr>
              <a:t>части дерева</a:t>
            </a:r>
            <a:r>
              <a:rPr lang="ru-RU" sz="2400" dirty="0"/>
              <a:t>?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006600"/>
                </a:solidFill>
              </a:rPr>
              <a:t>Растительные этажи леса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/>
              <a:t>Многолетние растения, у которых от общего корня отходят несколько твёрдых стеблей …………..</a:t>
            </a:r>
          </a:p>
          <a:p>
            <a:pPr>
              <a:buFontTx/>
              <a:buNone/>
            </a:pPr>
            <a:endParaRPr lang="ru-RU" sz="2400"/>
          </a:p>
          <a:p>
            <a:r>
              <a:rPr lang="ru-RU" sz="2400"/>
              <a:t>Растения с мягкими зелёными стеблями………………</a:t>
            </a:r>
          </a:p>
          <a:p>
            <a:pPr>
              <a:buFontTx/>
              <a:buNone/>
            </a:pPr>
            <a:endParaRPr lang="ru-RU" sz="2400"/>
          </a:p>
          <a:p>
            <a:r>
              <a:rPr lang="ru-RU" sz="2400"/>
              <a:t>Многолетние растения с крупным, твёрдым стеблем……………..</a:t>
            </a:r>
          </a:p>
          <a:p>
            <a:pPr>
              <a:buFontTx/>
              <a:buNone/>
            </a:pPr>
            <a:endParaRPr lang="ru-RU" sz="2400"/>
          </a:p>
          <a:p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006600"/>
                </a:solidFill>
              </a:rPr>
              <a:t>Животные леса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/>
              <a:t>Перечисли животных леса</a:t>
            </a:r>
          </a:p>
          <a:p>
            <a:r>
              <a:rPr lang="ru-RU" sz="2400"/>
              <a:t>Пользуясь картинкой составь </a:t>
            </a:r>
            <a:r>
              <a:rPr lang="ru-RU" sz="2400">
                <a:solidFill>
                  <a:srgbClr val="006600"/>
                </a:solidFill>
              </a:rPr>
              <a:t>цепи питания</a:t>
            </a:r>
            <a:r>
              <a:rPr lang="ru-RU" sz="2400"/>
              <a:t> (в альбоме)</a:t>
            </a:r>
          </a:p>
          <a:p>
            <a:endParaRPr lang="ru-RU" sz="240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2636838"/>
            <a:ext cx="58007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1"/>
                </a:solidFill>
              </a:rPr>
              <a:t>Разрушители леса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>
                <a:solidFill>
                  <a:srgbClr val="006600"/>
                </a:solidFill>
              </a:rPr>
              <a:t>Разрушители леса: ч……., ж……., г………</a:t>
            </a:r>
          </a:p>
          <a:p>
            <a:r>
              <a:rPr lang="ru-RU" sz="2400">
                <a:solidFill>
                  <a:srgbClr val="006600"/>
                </a:solidFill>
              </a:rPr>
              <a:t>Почему говорят, что лес- устойчивая экосистема с замкнутым круговоротом веществ?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«</a:t>
            </a:r>
            <a:r>
              <a:rPr lang="ru-RU" sz="2400" dirty="0" err="1"/>
              <a:t>Умничка</a:t>
            </a:r>
            <a:r>
              <a:rPr lang="ru-RU" sz="2400" dirty="0"/>
              <a:t>»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dirty="0"/>
              <a:t>Найди знакомые растения</a:t>
            </a:r>
          </a:p>
          <a:p>
            <a:r>
              <a:rPr lang="ru-RU" sz="2400" dirty="0"/>
              <a:t>В чём их особенность</a:t>
            </a:r>
          </a:p>
        </p:txBody>
      </p:sp>
      <p:pic>
        <p:nvPicPr>
          <p:cNvPr id="13316" name="Picture 4" descr="[NS3-OKME_R3-MP15]_[PF_002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765175"/>
            <a:ext cx="2049462" cy="2736850"/>
          </a:xfrm>
          <a:prstGeom prst="rect">
            <a:avLst/>
          </a:prstGeom>
          <a:noFill/>
        </p:spPr>
      </p:pic>
      <p:pic>
        <p:nvPicPr>
          <p:cNvPr id="13317" name="Picture 5" descr="[NS3-OKME_R3-MP15]_[PF_004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484313"/>
            <a:ext cx="1920875" cy="2560637"/>
          </a:xfrm>
          <a:prstGeom prst="rect">
            <a:avLst/>
          </a:prstGeom>
          <a:noFill/>
        </p:spPr>
      </p:pic>
      <p:pic>
        <p:nvPicPr>
          <p:cNvPr id="13318" name="Picture 6" descr="[NS3-OKME_R3-MP15]_[PF_00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4149725"/>
            <a:ext cx="1784350" cy="2376488"/>
          </a:xfrm>
          <a:prstGeom prst="rect">
            <a:avLst/>
          </a:prstGeom>
          <a:noFill/>
        </p:spPr>
      </p:pic>
      <p:pic>
        <p:nvPicPr>
          <p:cNvPr id="13319" name="Picture 7" descr="[NS3-OKME_R3-MP15]_[PF_009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2997200"/>
            <a:ext cx="3960813" cy="2971800"/>
          </a:xfrm>
          <a:prstGeom prst="rect">
            <a:avLst/>
          </a:prstGeom>
          <a:noFill/>
        </p:spPr>
      </p:pic>
      <p:pic>
        <p:nvPicPr>
          <p:cNvPr id="13320" name="Picture 8" descr="[NS3-OKME_R3-MP15]_[PF_006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9925" y="4005263"/>
            <a:ext cx="1879600" cy="2503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6600"/>
                </a:solidFill>
              </a:rPr>
              <a:t>Я и лес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229600" cy="452596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>
                <a:solidFill>
                  <a:srgbClr val="003300"/>
                </a:solidFill>
              </a:rPr>
              <a:t>Здравствуй, лес, дремучий лес,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>
                <a:solidFill>
                  <a:srgbClr val="003300"/>
                </a:solidFill>
              </a:rPr>
              <a:t>Полон сказок и чудес!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>
                <a:solidFill>
                  <a:srgbClr val="003300"/>
                </a:solidFill>
              </a:rPr>
              <a:t>Ты о чём шумишь листвою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>
                <a:solidFill>
                  <a:srgbClr val="003300"/>
                </a:solidFill>
              </a:rPr>
              <a:t>Ночью тёмной, грозовою?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>
                <a:solidFill>
                  <a:srgbClr val="003300"/>
                </a:solidFill>
              </a:rPr>
              <a:t>Что там шепчешь на заре,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>
                <a:solidFill>
                  <a:srgbClr val="003300"/>
                </a:solidFill>
              </a:rPr>
              <a:t>Весь в росе, как в серебре?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>
                <a:solidFill>
                  <a:srgbClr val="003300"/>
                </a:solidFill>
              </a:rPr>
              <a:t>Кто в глуши твоей таится?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>
                <a:solidFill>
                  <a:srgbClr val="003300"/>
                </a:solidFill>
              </a:rPr>
              <a:t>Что за зверь? Какая птица?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>
                <a:solidFill>
                  <a:srgbClr val="003300"/>
                </a:solidFill>
              </a:rPr>
              <a:t>Всё открой, не утаи: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>
                <a:solidFill>
                  <a:srgbClr val="003300"/>
                </a:solidFill>
              </a:rPr>
              <a:t>Ты же видишь- мы свои!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003300"/>
                </a:solidFill>
              </a:rPr>
              <a:t>Лес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Место отдыха</a:t>
            </a:r>
          </a:p>
          <a:p>
            <a:r>
              <a:rPr lang="ru-RU"/>
              <a:t>Аптека</a:t>
            </a:r>
          </a:p>
          <a:p>
            <a:r>
              <a:rPr lang="ru-RU"/>
              <a:t>Источник топлива</a:t>
            </a:r>
          </a:p>
          <a:p>
            <a:r>
              <a:rPr lang="ru-RU"/>
              <a:t>Строительный материал</a:t>
            </a:r>
          </a:p>
          <a:p>
            <a:r>
              <a:rPr lang="ru-RU"/>
              <a:t>Источник чистой воды и пищи</a:t>
            </a:r>
          </a:p>
          <a:p>
            <a:r>
              <a:rPr lang="ru-RU"/>
              <a:t>Защитник воздуха, водоёмов, почв</a:t>
            </a:r>
          </a:p>
          <a:p>
            <a:r>
              <a:rPr lang="ru-RU"/>
              <a:t>Дом для растений, животных,….</a:t>
            </a:r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276</Words>
  <Application>Microsoft Office PowerPoint</Application>
  <PresentationFormat>Экран (4:3)</PresentationFormat>
  <Paragraphs>69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Impact</vt:lpstr>
      <vt:lpstr>Times New Roman</vt:lpstr>
      <vt:lpstr>Оформление по умолчанию</vt:lpstr>
      <vt:lpstr>                                                           </vt:lpstr>
      <vt:lpstr>Презентация PowerPoint</vt:lpstr>
      <vt:lpstr>Производители леса  </vt:lpstr>
      <vt:lpstr>Растительные этажи леса</vt:lpstr>
      <vt:lpstr>Животные леса</vt:lpstr>
      <vt:lpstr>Разрушители леса</vt:lpstr>
      <vt:lpstr>«Умничка»</vt:lpstr>
      <vt:lpstr>Я и лес</vt:lpstr>
      <vt:lpstr>Лес</vt:lpstr>
      <vt:lpstr>Как я берегу лес?</vt:lpstr>
      <vt:lpstr>Презентация PowerPoint</vt:lpstr>
      <vt:lpstr>Презентация PowerPoint</vt:lpstr>
      <vt:lpstr>Молодец!</vt:lpstr>
      <vt:lpstr>Подумай ещё!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Экосистема леса</dc:title>
  <dc:creator>Lena</dc:creator>
  <cp:lastModifiedBy>Admin</cp:lastModifiedBy>
  <cp:revision>14</cp:revision>
  <dcterms:created xsi:type="dcterms:W3CDTF">2007-12-09T15:25:00Z</dcterms:created>
  <dcterms:modified xsi:type="dcterms:W3CDTF">2015-01-25T11:33:18Z</dcterms:modified>
</cp:coreProperties>
</file>