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7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60350"/>
            <a:ext cx="7772400" cy="1470025"/>
          </a:xfr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Заголовок и текст в две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97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27E5A98-8024-46B6-9C55-6D7BF8181AE2}" type="datetimeFigureOut">
              <a:rPr lang="ru-RU" smtClean="0"/>
              <a:t>12.04.2013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58BA75-5894-47E7-B3BA-14814E971A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260350"/>
            <a:ext cx="7772400" cy="3960738"/>
          </a:xfrm>
        </p:spPr>
        <p:txBody>
          <a:bodyPr>
            <a:normAutofit/>
          </a:bodyPr>
          <a:lstStyle/>
          <a:p>
            <a:pPr algn="ctr"/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Тест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Парные звонкие и глухие согласные на конце слова.</a:t>
            </a:r>
            <a:endParaRPr lang="ru-RU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Парные звонкие  согласные звуки   оглушаются… </a:t>
            </a:r>
            <a:br>
              <a:rPr lang="ru-RU" dirty="0"/>
            </a:br>
            <a:endParaRPr lang="ru-RU" dirty="0"/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57200" y="1481138"/>
            <a:ext cx="6350000" cy="4525962"/>
          </a:xfrm>
        </p:spPr>
        <p:txBody>
          <a:bodyPr/>
          <a:lstStyle/>
          <a:p>
            <a:pPr marL="624078" indent="-514350">
              <a:buFont typeface="Wingdings 3"/>
              <a:buAutoNum type="arabicPeriod"/>
            </a:pPr>
            <a:r>
              <a:rPr lang="ru-RU" dirty="0"/>
              <a:t>1) на конце слова</a:t>
            </a:r>
            <a:r>
              <a:rPr lang="ru-RU" dirty="0" smtClean="0"/>
              <a:t>.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/>
              <a:t>2) перед согласными</a:t>
            </a:r>
            <a:r>
              <a:rPr lang="ru-RU" dirty="0" smtClean="0"/>
              <a:t>.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/>
              <a:t>3) перед гласными.</a:t>
            </a:r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858000" y="1481138"/>
            <a:ext cx="1727200" cy="452596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endParaRPr lang="ru-RU" dirty="0"/>
          </a:p>
        </p:txBody>
      </p:sp>
      <p:grpSp>
        <p:nvGrpSpPr>
          <p:cNvPr id="7" name="ResponseCounter" hidden="1"/>
          <p:cNvGrpSpPr/>
          <p:nvPr>
            <p:custDataLst>
              <p:tags r:id="rId3"/>
            </p:custDataLst>
          </p:nvPr>
        </p:nvGrpSpPr>
        <p:grpSpPr>
          <a:xfrm>
            <a:off x="4788024" y="6388100"/>
            <a:ext cx="3860800" cy="317500"/>
            <a:chOff x="190500" y="6350000"/>
            <a:chExt cx="3860800" cy="317500"/>
          </a:xfrm>
        </p:grpSpPr>
        <p:sp>
          <p:nvSpPr>
            <p:cNvPr id="6" name="RCFill" hidden="1"/>
            <p:cNvSpPr/>
            <p:nvPr/>
          </p:nvSpPr>
          <p:spPr>
            <a:xfrm>
              <a:off x="190500" y="6388100"/>
              <a:ext cx="1588" cy="254000"/>
            </a:xfrm>
            <a:prstGeom prst="rect">
              <a:avLst/>
            </a:prstGeom>
            <a:pattFill prst="dkVert">
              <a:fgClr>
                <a:srgbClr val="FFFFFF"/>
              </a:fgClr>
              <a:bgClr>
                <a:srgbClr val="C6E2FF"/>
              </a:bgClr>
            </a:pattFill>
            <a:ln w="55000" cap="flat" cmpd="thickThin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55000" cap="flat" cmpd="thickThin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RCFrame" hidden="1"/>
            <p:cNvSpPr/>
            <p:nvPr/>
          </p:nvSpPr>
          <p:spPr>
            <a:xfrm>
              <a:off x="190500" y="6350000"/>
              <a:ext cx="3860800" cy="317500"/>
            </a:xfrm>
            <a:prstGeom prst="rect">
              <a:avLst/>
            </a:prstGeom>
            <a:noFill/>
            <a:ln w="55000" cap="flat" cmpd="thickThin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000000"/>
                  </a:solidFill>
                  <a:latin typeface="Tahoma"/>
                </a:rPr>
                <a:t>0 из 28</a:t>
              </a:r>
              <a:endParaRPr lang="ru-RU" sz="1400" b="1">
                <a:solidFill>
                  <a:srgbClr val="000000"/>
                </a:solidFill>
                <a:latin typeface="Tahoma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1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3600" dirty="0"/>
              <a:t>Укажи парные звонкие согласные на конце слова, которые при письме нужно проверять. 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539552" y="1916832"/>
            <a:ext cx="6350000" cy="4525962"/>
          </a:xfrm>
        </p:spPr>
        <p:txBody>
          <a:bodyPr/>
          <a:lstStyle/>
          <a:p>
            <a:pPr marL="624078" indent="-514350">
              <a:buFont typeface="Wingdings 3"/>
              <a:buAutoNum type="arabicPeriod"/>
            </a:pPr>
            <a:r>
              <a:rPr lang="ru-RU" dirty="0" smtClean="0"/>
              <a:t> б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 smtClean="0"/>
              <a:t> с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 smtClean="0"/>
              <a:t> л</a:t>
            </a:r>
            <a:endParaRPr lang="ru-RU" dirty="0"/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948264" y="1988840"/>
            <a:ext cx="1727200" cy="452596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endParaRPr lang="ru-RU" dirty="0"/>
          </a:p>
        </p:txBody>
      </p:sp>
      <p:grpSp>
        <p:nvGrpSpPr>
          <p:cNvPr id="7" name="ResponseCounter" hidden="1"/>
          <p:cNvGrpSpPr/>
          <p:nvPr>
            <p:custDataLst>
              <p:tags r:id="rId3"/>
            </p:custDataLst>
          </p:nvPr>
        </p:nvGrpSpPr>
        <p:grpSpPr>
          <a:xfrm>
            <a:off x="5004048" y="6379906"/>
            <a:ext cx="3860800" cy="317500"/>
            <a:chOff x="190500" y="6350000"/>
            <a:chExt cx="3860800" cy="317500"/>
          </a:xfrm>
        </p:grpSpPr>
        <p:sp>
          <p:nvSpPr>
            <p:cNvPr id="6" name="RCFill" hidden="1"/>
            <p:cNvSpPr/>
            <p:nvPr/>
          </p:nvSpPr>
          <p:spPr>
            <a:xfrm>
              <a:off x="190500" y="6388100"/>
              <a:ext cx="1588" cy="254000"/>
            </a:xfrm>
            <a:prstGeom prst="rect">
              <a:avLst/>
            </a:prstGeom>
            <a:pattFill prst="dkVert">
              <a:fgClr>
                <a:srgbClr val="FFFFFF"/>
              </a:fgClr>
              <a:bgClr>
                <a:srgbClr val="C6E2FF"/>
              </a:bgClr>
            </a:pattFill>
            <a:ln w="55000" cap="flat" cmpd="thickThin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55000" cap="flat" cmpd="thickThin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RCFrame" hidden="1"/>
            <p:cNvSpPr/>
            <p:nvPr/>
          </p:nvSpPr>
          <p:spPr>
            <a:xfrm>
              <a:off x="190500" y="6350000"/>
              <a:ext cx="3860800" cy="317500"/>
            </a:xfrm>
            <a:prstGeom prst="rect">
              <a:avLst/>
            </a:prstGeom>
            <a:noFill/>
            <a:ln w="55000" cap="flat" cmpd="thickThin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000000"/>
                  </a:solidFill>
                  <a:latin typeface="Tahoma"/>
                </a:rPr>
                <a:t>0 из 28</a:t>
              </a:r>
              <a:endParaRPr lang="ru-RU" sz="1400" b="1">
                <a:solidFill>
                  <a:srgbClr val="000000"/>
                </a:solidFill>
                <a:latin typeface="Tahoma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10001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Как подобрать проверочное слово при написании слов с парными согласными на конце?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395536" y="2060848"/>
            <a:ext cx="6350000" cy="4525962"/>
          </a:xfrm>
        </p:spPr>
        <p:txBody>
          <a:bodyPr/>
          <a:lstStyle/>
          <a:p>
            <a:pPr marL="624078" indent="-514350">
              <a:buFont typeface="Wingdings 3"/>
              <a:buAutoNum type="arabicPeriod"/>
            </a:pPr>
            <a:r>
              <a:rPr lang="ru-RU" dirty="0"/>
              <a:t>После парного согласного должен идти согласный</a:t>
            </a:r>
            <a:r>
              <a:rPr lang="ru-RU" dirty="0" smtClean="0"/>
              <a:t>.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/>
              <a:t>После парного согласного должен идти ударный гласный</a:t>
            </a:r>
            <a:r>
              <a:rPr lang="ru-RU" dirty="0" smtClean="0"/>
              <a:t>.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/>
              <a:t>После парного согласного должен идти гласный.</a:t>
            </a:r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876256" y="2060848"/>
            <a:ext cx="1727200" cy="452596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mtClean="0"/>
              <a:t>0%</a:t>
            </a:r>
            <a:br>
              <a:rPr lang="ru-RU" smtClean="0"/>
            </a:br>
            <a:endParaRPr lang="ru-RU" smtClean="0"/>
          </a:p>
          <a:p>
            <a:pPr algn="r">
              <a:buNone/>
            </a:pPr>
            <a:r>
              <a:rPr lang="ru-RU" smtClean="0"/>
              <a:t>0%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endParaRPr lang="ru-RU" dirty="0"/>
          </a:p>
        </p:txBody>
      </p:sp>
      <p:grpSp>
        <p:nvGrpSpPr>
          <p:cNvPr id="7" name="ResponseCounter" hidden="1"/>
          <p:cNvGrpSpPr/>
          <p:nvPr>
            <p:custDataLst>
              <p:tags r:id="rId3"/>
            </p:custDataLst>
          </p:nvPr>
        </p:nvGrpSpPr>
        <p:grpSpPr>
          <a:xfrm>
            <a:off x="5076056" y="6388100"/>
            <a:ext cx="3860800" cy="317500"/>
            <a:chOff x="190500" y="6350000"/>
            <a:chExt cx="3860800" cy="317500"/>
          </a:xfrm>
        </p:grpSpPr>
        <p:sp>
          <p:nvSpPr>
            <p:cNvPr id="6" name="RCFill" hidden="1"/>
            <p:cNvSpPr/>
            <p:nvPr/>
          </p:nvSpPr>
          <p:spPr>
            <a:xfrm>
              <a:off x="190500" y="6388100"/>
              <a:ext cx="1588" cy="254000"/>
            </a:xfrm>
            <a:prstGeom prst="rect">
              <a:avLst/>
            </a:prstGeom>
            <a:pattFill prst="dkVert">
              <a:fgClr>
                <a:srgbClr val="FFFFFF"/>
              </a:fgClr>
              <a:bgClr>
                <a:srgbClr val="C6E2FF"/>
              </a:bgClr>
            </a:pattFill>
            <a:ln w="55000" cap="flat" cmpd="thickThin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55000" cap="flat" cmpd="thickThin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RCFrame" hidden="1"/>
            <p:cNvSpPr/>
            <p:nvPr/>
          </p:nvSpPr>
          <p:spPr>
            <a:xfrm>
              <a:off x="190500" y="6350000"/>
              <a:ext cx="3860800" cy="317500"/>
            </a:xfrm>
            <a:prstGeom prst="rect">
              <a:avLst/>
            </a:prstGeom>
            <a:noFill/>
            <a:ln w="55000" cap="flat" cmpd="thickThin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000000"/>
                  </a:solidFill>
                  <a:latin typeface="Tahoma"/>
                </a:rPr>
                <a:t>0 из 28</a:t>
              </a:r>
              <a:endParaRPr lang="ru-RU" sz="1400" b="1">
                <a:solidFill>
                  <a:srgbClr val="000000"/>
                </a:solidFill>
                <a:latin typeface="Tahoma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2360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Укажи слово, которое на письме не нуждается в проверке. 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67544" y="2132856"/>
            <a:ext cx="6350000" cy="4525962"/>
          </a:xfrm>
        </p:spPr>
        <p:txBody>
          <a:bodyPr/>
          <a:lstStyle/>
          <a:p>
            <a:pPr marL="624078" indent="-514350">
              <a:buFont typeface="Wingdings 3"/>
              <a:buAutoNum type="arabicPeriod"/>
            </a:pPr>
            <a:r>
              <a:rPr lang="ru-RU" dirty="0"/>
              <a:t>ю</a:t>
            </a:r>
            <a:r>
              <a:rPr lang="ru-RU" dirty="0" smtClean="0"/>
              <a:t>г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/>
              <a:t>с</a:t>
            </a:r>
            <a:r>
              <a:rPr lang="ru-RU" dirty="0" smtClean="0"/>
              <a:t>лон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/>
              <a:t>с</a:t>
            </a:r>
            <a:r>
              <a:rPr lang="ru-RU" dirty="0" smtClean="0"/>
              <a:t>триж </a:t>
            </a:r>
            <a:endParaRPr lang="ru-RU" dirty="0"/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948264" y="1988840"/>
            <a:ext cx="1727200" cy="452596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endParaRPr lang="ru-RU" dirty="0"/>
          </a:p>
        </p:txBody>
      </p:sp>
      <p:grpSp>
        <p:nvGrpSpPr>
          <p:cNvPr id="7" name="ResponseCounter" hidden="1"/>
          <p:cNvGrpSpPr/>
          <p:nvPr>
            <p:custDataLst>
              <p:tags r:id="rId3"/>
            </p:custDataLst>
          </p:nvPr>
        </p:nvGrpSpPr>
        <p:grpSpPr>
          <a:xfrm>
            <a:off x="5004048" y="6292850"/>
            <a:ext cx="3860800" cy="317500"/>
            <a:chOff x="190500" y="6350000"/>
            <a:chExt cx="3860800" cy="317500"/>
          </a:xfrm>
        </p:grpSpPr>
        <p:sp>
          <p:nvSpPr>
            <p:cNvPr id="6" name="RCFill" hidden="1"/>
            <p:cNvSpPr/>
            <p:nvPr/>
          </p:nvSpPr>
          <p:spPr>
            <a:xfrm>
              <a:off x="190500" y="6388100"/>
              <a:ext cx="1588" cy="254000"/>
            </a:xfrm>
            <a:prstGeom prst="rect">
              <a:avLst/>
            </a:prstGeom>
            <a:pattFill prst="dkVert">
              <a:fgClr>
                <a:srgbClr val="FFFFFF"/>
              </a:fgClr>
              <a:bgClr>
                <a:srgbClr val="C6E2FF"/>
              </a:bgClr>
            </a:pattFill>
            <a:ln w="55000" cap="flat" cmpd="thickThin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55000" cap="flat" cmpd="thickThin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RCFrame" hidden="1"/>
            <p:cNvSpPr/>
            <p:nvPr/>
          </p:nvSpPr>
          <p:spPr>
            <a:xfrm>
              <a:off x="190500" y="6350000"/>
              <a:ext cx="3860800" cy="317500"/>
            </a:xfrm>
            <a:prstGeom prst="rect">
              <a:avLst/>
            </a:prstGeom>
            <a:noFill/>
            <a:ln w="55000" cap="flat" cmpd="thickThin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000000"/>
                  </a:solidFill>
                  <a:latin typeface="Tahoma"/>
                </a:rPr>
                <a:t>0 из 28</a:t>
              </a:r>
              <a:endParaRPr lang="ru-RU" sz="1400" b="1">
                <a:solidFill>
                  <a:srgbClr val="000000"/>
                </a:solidFill>
                <a:latin typeface="Tahoma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68299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Укажи слово, которое оканчивается на  букву  </a:t>
            </a:r>
            <a:r>
              <a:rPr lang="ru-RU" dirty="0" smtClean="0"/>
              <a:t>«</a:t>
            </a:r>
            <a:r>
              <a:rPr lang="ru-RU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TPAnswers"/>
          <p:cNvSpPr>
            <a:spLocks noGrp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457200" y="1481138"/>
            <a:ext cx="6350000" cy="4525962"/>
          </a:xfrm>
        </p:spPr>
        <p:txBody>
          <a:bodyPr/>
          <a:lstStyle/>
          <a:p>
            <a:pPr marL="624078" indent="-514350">
              <a:buFont typeface="Wingdings 3"/>
              <a:buAutoNum type="arabicPeriod"/>
            </a:pPr>
            <a:r>
              <a:rPr lang="ru-RU" dirty="0" smtClean="0"/>
              <a:t>рука .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 smtClean="0"/>
              <a:t>жира .</a:t>
            </a:r>
          </a:p>
          <a:p>
            <a:pPr marL="624078" indent="-514350">
              <a:buFont typeface="Wingdings 3"/>
              <a:buAutoNum type="arabicPeriod"/>
            </a:pPr>
            <a:r>
              <a:rPr lang="ru-RU" dirty="0" err="1" smtClean="0"/>
              <a:t>шка</a:t>
            </a:r>
            <a:r>
              <a:rPr lang="ru-RU" dirty="0" smtClean="0"/>
              <a:t> .</a:t>
            </a:r>
            <a:endParaRPr lang="ru-RU" dirty="0"/>
          </a:p>
        </p:txBody>
      </p:sp>
      <p:sp>
        <p:nvSpPr>
          <p:cNvPr id="4" name="TPPercentages"/>
          <p:cNvSpPr>
            <a:spLocks noGrp="1"/>
          </p:cNvSpPr>
          <p:nvPr>
            <p:ph type="body" sz="half" idx="2"/>
          </p:nvPr>
        </p:nvSpPr>
        <p:spPr>
          <a:xfrm>
            <a:off x="6858000" y="1481138"/>
            <a:ext cx="1727200" cy="452596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r>
              <a:rPr lang="ru-RU" smtClean="0"/>
              <a:t>0%</a:t>
            </a:r>
          </a:p>
          <a:p>
            <a:pPr algn="r">
              <a:buNone/>
            </a:pPr>
            <a:endParaRPr lang="ru-RU" dirty="0"/>
          </a:p>
        </p:txBody>
      </p:sp>
      <p:grpSp>
        <p:nvGrpSpPr>
          <p:cNvPr id="7" name="ResponseCounter" hidden="1"/>
          <p:cNvGrpSpPr/>
          <p:nvPr>
            <p:custDataLst>
              <p:tags r:id="rId3"/>
            </p:custDataLst>
          </p:nvPr>
        </p:nvGrpSpPr>
        <p:grpSpPr>
          <a:xfrm>
            <a:off x="5004048" y="6419850"/>
            <a:ext cx="3860800" cy="317500"/>
            <a:chOff x="190500" y="6350000"/>
            <a:chExt cx="3860800" cy="317500"/>
          </a:xfrm>
        </p:grpSpPr>
        <p:sp>
          <p:nvSpPr>
            <p:cNvPr id="6" name="RCFill" hidden="1"/>
            <p:cNvSpPr/>
            <p:nvPr/>
          </p:nvSpPr>
          <p:spPr>
            <a:xfrm>
              <a:off x="190500" y="6388100"/>
              <a:ext cx="1588" cy="254000"/>
            </a:xfrm>
            <a:prstGeom prst="rect">
              <a:avLst/>
            </a:prstGeom>
            <a:pattFill prst="dkVert">
              <a:fgClr>
                <a:srgbClr val="FFFFFF"/>
              </a:fgClr>
              <a:bgClr>
                <a:srgbClr val="C6E2FF"/>
              </a:bgClr>
            </a:pattFill>
            <a:ln w="55000" cap="flat" cmpd="thickThin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55000" cap="flat" cmpd="thickThin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RCFrame" hidden="1"/>
            <p:cNvSpPr/>
            <p:nvPr/>
          </p:nvSpPr>
          <p:spPr>
            <a:xfrm>
              <a:off x="190500" y="6350000"/>
              <a:ext cx="3860800" cy="317500"/>
            </a:xfrm>
            <a:prstGeom prst="rect">
              <a:avLst/>
            </a:prstGeom>
            <a:noFill/>
            <a:ln w="55000" cap="flat" cmpd="thickThin" algn="ctr">
              <a:solidFill>
                <a:schemeClr val="accent1">
                  <a:shade val="50000"/>
                </a:schemeClr>
              </a:solidFill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smtClean="0">
                  <a:solidFill>
                    <a:srgbClr val="000000"/>
                  </a:solidFill>
                  <a:latin typeface="Tahoma"/>
                </a:rPr>
                <a:t>0 из 28</a:t>
              </a:r>
              <a:endParaRPr lang="ru-RU" sz="1400" b="1">
                <a:solidFill>
                  <a:srgbClr val="000000"/>
                </a:solidFill>
                <a:latin typeface="Tahoma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1886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2830136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USESECONDARYMONITOR" val="True"/>
  <p:tag name="ANSWERNOWTEXT" val="Ответить сейчас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Tru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False"/>
  <p:tag name="PRRESPONSE4" val="7"/>
  <p:tag name="TPVERSION" val="2008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Tru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Нет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1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ASKPANEKEY" val="749317e5-e15d-464f-a305-e1f661d6ee5f"/>
  <p:tag name="TPFULLVERSION" val="4.3.2.1200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47"/>
  <p:tag name="FONTSIZE" val="28"/>
  <p:tag name="BULLETTYPE" val="ppBulletArabicPeriod"/>
  <p:tag name="ANSWERTEXT" val="После парного согласного должен идти согласный.&#10;После парного согласного должен идти ударный гласный.&#10;После парного согласного должен идти гласный."/>
  <p:tag name="OLDNUMANSWERS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9BD9EFB3D8847CFA4139D41D408496E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9C2CFDA032CB47DCB3A7CDAE983E3EC2"/>
  <p:tag name="DELIMITERS" val="3.1"/>
  <p:tag name="QUESTIONALIAS" val="Укажи слово, которое на письме не нуждается в проверке. "/>
  <p:tag name="ANSWERSALIAS" val="юг|smicln|слон|smicln|стриж "/>
  <p:tag name="VALUES" val="Incorrect|smicln|Correct|smicln|Incorrect"/>
  <p:tag name="TOTALRESPONSES" val="0"/>
  <p:tag name="ANONYMOUSTEMP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4"/>
  <p:tag name="FONTSIZE" val="28"/>
  <p:tag name="BULLETTYPE" val="ppBulletArabicPeriod"/>
  <p:tag name="ANSWERTEXT" val="юг&#10;слон&#10;стриж "/>
  <p:tag name="OLDNUMANSWERS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DB2569E209BE4125AC2698B3D238EC30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C3414478EE8648598AB7662024381BC4"/>
  <p:tag name="DELIMITERS" val="3.1"/>
  <p:tag name="QUESTIONALIAS" val="Укажи слово, которое оканчивается на  букву  «в»"/>
  <p:tag name="ANSWERSALIAS" val="рука .|smicln|жира .|smicln|шка ."/>
  <p:tag name="VALUES" val="Correct|smicln|Incorrect|smicln|Incorrect"/>
  <p:tag name="TOTALRESPONSES" val="0"/>
  <p:tag name="ANONYMOUSTEMP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22"/>
  <p:tag name="FONTSIZE" val="28"/>
  <p:tag name="BULLETTYPE" val="ppBulletArabicPeriod"/>
  <p:tag name="ANSWERTEXT" val="рука .жира .шка ."/>
  <p:tag name="OLDNUMANSWERS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7FCC93CC67E44DCCA920FB99F275C19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A716C6C72A3C47D388DE8215A2ED044E"/>
  <p:tag name="DELIMITERS" val="3.1"/>
  <p:tag name="QUESTIONALIAS" val="Парные звонкие  согласные звуки   оглушаются…  "/>
  <p:tag name="ANSWERSALIAS" val="1) на конце слова.|smicln|2) перед согласными.|smicln|3) перед гласными."/>
  <p:tag name="VALUES" val="Correct|smicln|Incorrect|smicln|Incorrect"/>
  <p:tag name="TOTALRESPONSES" val="0"/>
  <p:tag name="ANONYMOUSTEMP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22"/>
  <p:tag name="FONTSIZE" val="28"/>
  <p:tag name="BULLETTYPE" val="ppBulletArabicPeriod"/>
  <p:tag name="ANSWERTEXT" val="1) на конце слова.2) перед согласными.3) перед гласными."/>
  <p:tag name="OLDNUMANSWERS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21FC3929B3E8418FAB02C2AD81B587F2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2ECA89C654A4477E9D5FE1B53CA91326"/>
  <p:tag name="DELIMITERS" val="3.1"/>
  <p:tag name="QUESTIONALIAS" val=" Укажи парные звонкие согласные на конце слова, которые при письме нужно проверять. "/>
  <p:tag name="ANSWERSALIAS" val=" б|smicln| с|smicln| л"/>
  <p:tag name="VALUES" val="Correct|smicln|Incorrect|smicln|Incorrect"/>
  <p:tag name="TOTALRESPONSES" val="0"/>
  <p:tag name="ANONYMOUSTEMP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8"/>
  <p:tag name="FONTSIZE" val="28"/>
  <p:tag name="BULLETTYPE" val="ppBulletArabicPeriod"/>
  <p:tag name="ANSWERTEXT" val=" б&#10; с&#10; л"/>
  <p:tag name="OLDNUMANSWERS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729E17847A454CED8583DFB35B9E98FF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RESPONSESONLY" val="true"/>
  <p:tag name="SLIDEORDER" val="2"/>
  <p:tag name="SLIDEGUID" val="565BE538BD564909939EEBA58EF6C3E2"/>
  <p:tag name="DELIMITERS" val="3.1"/>
  <p:tag name="QUESTIONALIAS" val="Как подобрать проверочное слово при написании слов с парными согласными на конце?"/>
  <p:tag name="ANSWERSALIAS" val="После парного согласного должен идти согласный.|smicln|После парного согласного должен идти ударный гласный.|smicln|После парного согласного должен идти гласный."/>
  <p:tag name="VALUES" val="Incorrect|smicln|Incorrect|smicln|Correct"/>
  <p:tag name="TOTALRESPONSES" val="0"/>
  <p:tag name="ANONYMOUSTEMP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151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Тест:  Парные звонкие и глухие согласные на конце слова.</vt:lpstr>
      <vt:lpstr>Парные звонкие  согласные звуки   оглушаются…  </vt:lpstr>
      <vt:lpstr> Укажи парные звонкие согласные на конце слова, которые при письме нужно проверять. </vt:lpstr>
      <vt:lpstr>Как подобрать проверочное слово при написании слов с парными согласными на конце?</vt:lpstr>
      <vt:lpstr>Укажи слово, которое на письме не нуждается в проверке. </vt:lpstr>
      <vt:lpstr>Укажи слово, которое оканчивается на  букву  «в»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Тест:  Парные звонкие и глухие согласные на конце слова.</dc:title>
  <dc:creator>Admin</dc:creator>
  <cp:lastModifiedBy>Учитель</cp:lastModifiedBy>
  <cp:revision>10</cp:revision>
  <dcterms:created xsi:type="dcterms:W3CDTF">2013-03-21T22:21:44Z</dcterms:created>
  <dcterms:modified xsi:type="dcterms:W3CDTF">2013-04-12T08:14:12Z</dcterms:modified>
</cp:coreProperties>
</file>