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FFDC8-7116-4D23-A524-05AF5BB6C80D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49C8-D6CA-41D6-8F08-CBCE615CA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30BA-6095-45B6-A625-BC93B6157F8F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D914-9610-47EE-AA48-5C20C92C7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41277-B35E-429D-888A-C93467127A08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C2CE8-E10E-49E6-9A74-4148580E3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0825C-1804-4873-9DE1-481B1BDCEF4C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FAA96-95F2-4712-8D86-E2E75B849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11048-7534-4AD3-A153-78F94FBD6907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9F8F3-85F0-48DA-926C-28D38C2A4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1AE5-14A6-46B8-BF39-DAAE8BF028C2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7058-2464-47A3-A057-03ED1E1B8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EADEB-D962-4D57-88C2-9768725397F2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46ECB-BF67-4FC9-8A3C-AE1FBF023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2FA78-01DA-4F47-AB83-80E28AF3B52F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F5AF-F6B4-4CE1-B0FE-5D02A7F3B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EA3F-9778-488F-86BA-90C97CA554F2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94A-5F07-4F29-9FF1-5FA681055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038F-F845-4981-8953-A7D91239593A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945E2-B294-4B12-AE3B-8BD5626EE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0E603-4F74-4900-8792-BB0941AD22D5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D7D9-EFE9-4AEA-94E5-EE6DC0FC8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197EB-EBAD-4069-82A0-1E02B6CAB415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8A0A52-AB21-4311-A1FE-3A8D4EE8C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78113" y="1844824"/>
            <a:ext cx="6978342" cy="3352182"/>
            <a:chOff x="959275" y="2420888"/>
            <a:chExt cx="6387675" cy="3211677"/>
          </a:xfrm>
        </p:grpSpPr>
        <p:sp>
          <p:nvSpPr>
            <p:cNvPr id="3" name="TextBox 2"/>
            <p:cNvSpPr txBox="1"/>
            <p:nvPr/>
          </p:nvSpPr>
          <p:spPr>
            <a:xfrm>
              <a:off x="1547813" y="5013325"/>
              <a:ext cx="5799137" cy="6192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Урок русского языка в 3Б классе; учитель </a:t>
              </a:r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Овчинникова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О.В.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9275" y="2420888"/>
              <a:ext cx="6381668" cy="13859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44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Уменьшительно-ласкательные </a:t>
              </a:r>
            </a:p>
            <a:p>
              <a:pPr algn="ctr">
                <a:defRPr/>
              </a:pPr>
              <a:r>
                <a:rPr lang="ru-RU" sz="44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суффиксы –</a:t>
              </a:r>
              <a:r>
                <a:rPr lang="ru-RU" sz="4400" b="1" dirty="0" err="1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онок</a:t>
              </a:r>
              <a:r>
                <a:rPr lang="ru-RU" sz="44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 – и –</a:t>
              </a:r>
              <a:r>
                <a:rPr lang="ru-RU" sz="4400" b="1" dirty="0" err="1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ёнок</a:t>
              </a:r>
              <a:r>
                <a:rPr lang="ru-RU" sz="44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  <a:latin typeface="Monotype Corsiva" pitchFamily="66" charset="0"/>
                </a:rPr>
                <a:t>- </a:t>
              </a:r>
              <a:endPara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624"/>
            <a:ext cx="6624736" cy="4973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419872" y="5157192"/>
            <a:ext cx="2373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Лягушка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77416"/>
            <a:ext cx="5256584" cy="5256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22235" y="5589240"/>
            <a:ext cx="21954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Скворец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85" y="160011"/>
            <a:ext cx="5259187" cy="4850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63888" y="5229200"/>
            <a:ext cx="1981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курица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051720" y="836712"/>
            <a:ext cx="67687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Тигр - тигр</a:t>
            </a:r>
            <a:r>
              <a:rPr lang="ru-RU" sz="3600" dirty="0" smtClean="0">
                <a:solidFill>
                  <a:srgbClr val="FF0000"/>
                </a:solidFill>
              </a:rPr>
              <a:t>ёнок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Заяц - зайч</a:t>
            </a:r>
            <a:r>
              <a:rPr lang="ru-RU" sz="3600" dirty="0" smtClean="0">
                <a:solidFill>
                  <a:srgbClr val="FF0000"/>
                </a:solidFill>
              </a:rPr>
              <a:t>онок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Уж - уж</a:t>
            </a:r>
            <a:r>
              <a:rPr lang="ru-RU" sz="3600" dirty="0" smtClean="0">
                <a:solidFill>
                  <a:srgbClr val="FF0000"/>
                </a:solidFill>
              </a:rPr>
              <a:t>онок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Белка - бельч</a:t>
            </a:r>
            <a:r>
              <a:rPr lang="ru-RU" sz="3600" dirty="0" smtClean="0">
                <a:solidFill>
                  <a:srgbClr val="FF0000"/>
                </a:solidFill>
              </a:rPr>
              <a:t>онок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Индюк - индюш</a:t>
            </a:r>
            <a:r>
              <a:rPr lang="ru-RU" sz="3600" dirty="0" smtClean="0">
                <a:solidFill>
                  <a:srgbClr val="FF0000"/>
                </a:solidFill>
              </a:rPr>
              <a:t>онок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Лягушка - лягуш</a:t>
            </a:r>
            <a:r>
              <a:rPr lang="ru-RU" sz="3600" dirty="0" smtClean="0">
                <a:solidFill>
                  <a:srgbClr val="FF0000"/>
                </a:solidFill>
              </a:rPr>
              <a:t>онок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Скворец - скворч</a:t>
            </a:r>
            <a:r>
              <a:rPr lang="ru-RU" sz="3600" dirty="0" smtClean="0">
                <a:solidFill>
                  <a:srgbClr val="FF0000"/>
                </a:solidFill>
              </a:rPr>
              <a:t>онок</a:t>
            </a:r>
          </a:p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Курица - цыпл</a:t>
            </a:r>
            <a:r>
              <a:rPr lang="ru-RU" sz="3600" dirty="0" smtClean="0">
                <a:solidFill>
                  <a:srgbClr val="FF0000"/>
                </a:solidFill>
              </a:rPr>
              <a:t>ёнок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36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07704" y="4509120"/>
            <a:ext cx="525658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3429000"/>
            <a:ext cx="41764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492896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1556792"/>
            <a:ext cx="20162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736" y="461335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1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7964" y="245311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3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6600" y="3493457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2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1517012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4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0" l="10000" r="98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28" y="914474"/>
            <a:ext cx="1626850" cy="16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5288" y="332656"/>
            <a:ext cx="7272585" cy="5202957"/>
            <a:chOff x="395288" y="332656"/>
            <a:chExt cx="7272585" cy="5202957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395288" y="333375"/>
              <a:ext cx="7272337" cy="209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2268538" y="5013325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>
                  <a:latin typeface="Monotype Corsiva" pitchFamily="66" charset="0"/>
                </a:rPr>
                <a:t>Сайт: </a:t>
              </a:r>
              <a:r>
                <a:rPr lang="ru-RU" sz="2800" b="1" i="1">
                  <a:latin typeface="Monotype Corsiva" pitchFamily="66" charset="0"/>
                  <a:hlinkClick r:id="rId2"/>
                </a:rPr>
                <a:t>http://pedsovet.su/</a:t>
              </a:r>
              <a:r>
                <a:rPr lang="ru-RU" sz="2800"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5536" y="332656"/>
              <a:ext cx="7272337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800" b="1" i="1" dirty="0">
                <a:latin typeface="Monotype Corsiva" pitchFamily="66" charset="0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268786" y="5012606"/>
              <a:ext cx="3743325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i="1" dirty="0">
                  <a:latin typeface="Monotype Corsiva" pitchFamily="66" charset="0"/>
                </a:rPr>
                <a:t>Сайт: </a:t>
              </a:r>
              <a:r>
                <a:rPr lang="ru-RU" sz="2800" b="1" i="1" dirty="0">
                  <a:latin typeface="Monotype Corsiva" pitchFamily="66" charset="0"/>
                  <a:hlinkClick r:id="rId2"/>
                </a:rPr>
                <a:t>http://pedsovet.su/</a:t>
              </a:r>
              <a:r>
                <a:rPr lang="ru-RU" sz="2800" dirty="0">
                  <a:latin typeface="Monotype Corsiva" pitchFamily="66" charset="0"/>
                </a:rPr>
                <a:t>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99592" y="1764536"/>
            <a:ext cx="7399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AnastasiaScript" pitchFamily="2" charset="0"/>
              </a:rPr>
              <a:t>Спасибо за внимание</a:t>
            </a:r>
            <a:endParaRPr lang="ru-RU" sz="8000" b="1" dirty="0">
              <a:solidFill>
                <a:schemeClr val="accent2">
                  <a:lumMod val="75000"/>
                </a:schemeClr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24744"/>
            <a:ext cx="72528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Цель урока: 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Научиться правильно писать 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слова с суффиксами –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онок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 –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ёнок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41733" y="2971403"/>
            <a:ext cx="4870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и вывести правило.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75984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Тема урока: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Правописание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уменьшительно-ласкательных 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суффиксов –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онок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- и –</a:t>
            </a: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ёнок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-.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19"/>
            <a:ext cx="853374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В словах с уменьшительно </a:t>
            </a:r>
            <a:endParaRPr lang="ru-RU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ласкательными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суффиксами</a:t>
            </a:r>
          </a:p>
          <a:p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онок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- и –</a:t>
            </a:r>
            <a:r>
              <a:rPr lang="ru-RU" sz="4400" dirty="0" err="1">
                <a:solidFill>
                  <a:schemeClr val="accent2">
                    <a:lumMod val="75000"/>
                  </a:schemeClr>
                </a:solidFill>
              </a:rPr>
              <a:t>ёнок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- после </a:t>
            </a:r>
            <a:endParaRPr lang="ru-RU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шипящего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пишется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sz="4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во всех остальных словах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Ё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356309" cy="5517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35896" y="5517232"/>
            <a:ext cx="1234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Тигр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2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820"/>
            <a:ext cx="6768752" cy="487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23928" y="513158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Заяц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624"/>
            <a:ext cx="7583884" cy="505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22189" y="5301208"/>
            <a:ext cx="11626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Уж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3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912"/>
            <a:ext cx="7109296" cy="5331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63888" y="5452457"/>
            <a:ext cx="1752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Белка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9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552728" cy="4919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47864" y="5229200"/>
            <a:ext cx="18998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Индюк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4</Template>
  <TotalTime>35</TotalTime>
  <Words>124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Фокина Л. П. Шаблон 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2014-04-10T19:40:20Z</dcterms:created>
  <dcterms:modified xsi:type="dcterms:W3CDTF">2014-04-10T20:15:54Z</dcterms:modified>
</cp:coreProperties>
</file>