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296" r:id="rId3"/>
    <p:sldId id="297" r:id="rId4"/>
    <p:sldId id="298" r:id="rId5"/>
    <p:sldId id="330" r:id="rId6"/>
    <p:sldId id="299" r:id="rId7"/>
    <p:sldId id="301" r:id="rId8"/>
    <p:sldId id="300" r:id="rId9"/>
    <p:sldId id="316" r:id="rId10"/>
    <p:sldId id="268" r:id="rId11"/>
    <p:sldId id="269" r:id="rId12"/>
    <p:sldId id="320" r:id="rId13"/>
    <p:sldId id="318" r:id="rId14"/>
    <p:sldId id="322" r:id="rId15"/>
    <p:sldId id="302" r:id="rId16"/>
    <p:sldId id="271" r:id="rId17"/>
    <p:sldId id="331" r:id="rId18"/>
    <p:sldId id="333" r:id="rId19"/>
    <p:sldId id="293" r:id="rId20"/>
    <p:sldId id="305" r:id="rId21"/>
    <p:sldId id="290" r:id="rId22"/>
    <p:sldId id="291" r:id="rId23"/>
    <p:sldId id="334" r:id="rId24"/>
    <p:sldId id="327" r:id="rId25"/>
    <p:sldId id="292" r:id="rId26"/>
    <p:sldId id="306" r:id="rId27"/>
    <p:sldId id="328" r:id="rId28"/>
    <p:sldId id="283" r:id="rId29"/>
    <p:sldId id="329" r:id="rId30"/>
    <p:sldId id="323" r:id="rId31"/>
    <p:sldId id="324" r:id="rId32"/>
    <p:sldId id="325" r:id="rId33"/>
    <p:sldId id="326" r:id="rId34"/>
    <p:sldId id="33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18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00694" y="4303455"/>
            <a:ext cx="5429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ru-RU" sz="2800" b="1" i="1" dirty="0" smtClean="0">
                <a:solidFill>
                  <a:srgbClr val="0070C0"/>
                </a:solidFill>
              </a:rPr>
              <a:t>Лозовская Л.Я.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 smtClean="0"/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ГБОУ школа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№ 530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. Пушкин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85728"/>
            <a:ext cx="81439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План конспект урока</a:t>
            </a:r>
          </a:p>
          <a:p>
            <a:pPr algn="ctr"/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 русскому языку ФГОС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2928934"/>
            <a:ext cx="8143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Род имени существительного. </a:t>
            </a:r>
          </a:p>
          <a:p>
            <a:pPr algn="ctr"/>
            <a:endParaRPr lang="ru-RU" dirty="0"/>
          </a:p>
        </p:txBody>
      </p:sp>
      <p:pic>
        <p:nvPicPr>
          <p:cNvPr id="10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572008"/>
            <a:ext cx="1866888" cy="1813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2667000" y="2590800"/>
            <a:ext cx="720725" cy="884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normalizeH="1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248400" y="2514600"/>
            <a:ext cx="720725" cy="957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643042" y="5500702"/>
            <a:ext cx="71024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714488"/>
            <a:ext cx="78581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i="1" dirty="0" smtClean="0"/>
              <a:t>- Для того, чтобы открыть новое, нужно привести в систему изученное об имени существительном.</a:t>
            </a:r>
          </a:p>
          <a:p>
            <a:r>
              <a:rPr lang="ru-RU" sz="2600" i="1" dirty="0" smtClean="0"/>
              <a:t> Какие признаки имени существительного мы изучили?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(Дети называют уже изученные постоянные и непостоянные признаки имени существительного)</a:t>
            </a:r>
          </a:p>
          <a:p>
            <a:r>
              <a:rPr lang="ru-RU" sz="2600" i="1" dirty="0" smtClean="0"/>
              <a:t>- Какие из этих признаков постоянные?</a:t>
            </a:r>
          </a:p>
          <a:p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(Дети называют  постоянные и признаки имени существительного (собственные и нарицательные, одушевленные и неодушевленные)</a:t>
            </a: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071538" y="285728"/>
            <a:ext cx="6143668" cy="18938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Имя существительное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5643578"/>
            <a:ext cx="4976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род, число, </a:t>
            </a:r>
            <a:r>
              <a:rPr lang="ru-RU" sz="44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одуш</a:t>
            </a: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. </a:t>
            </a:r>
            <a:endParaRPr lang="ru-RU" sz="4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WordArt 23"/>
          <p:cNvSpPr>
            <a:spLocks noChangeArrowheads="1" noChangeShapeType="1" noTextEdit="1"/>
          </p:cNvSpPr>
          <p:nvPr/>
        </p:nvSpPr>
        <p:spPr bwMode="auto">
          <a:xfrm>
            <a:off x="4114800" y="2971800"/>
            <a:ext cx="676275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2F49CD"/>
              </a:solidFill>
              <a:latin typeface="Arial"/>
              <a:cs typeface="Arial"/>
            </a:endParaRPr>
          </a:p>
        </p:txBody>
      </p:sp>
      <p:sp>
        <p:nvSpPr>
          <p:cNvPr id="18462" name="WordArt 30"/>
          <p:cNvSpPr>
            <a:spLocks noChangeArrowheads="1" noChangeShapeType="1" noTextEdit="1"/>
          </p:cNvSpPr>
          <p:nvPr/>
        </p:nvSpPr>
        <p:spPr bwMode="auto">
          <a:xfrm>
            <a:off x="2514600" y="2819400"/>
            <a:ext cx="83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7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8463" name="WordArt 31"/>
          <p:cNvSpPr>
            <a:spLocks noChangeArrowheads="1" noChangeShapeType="1" noTextEdit="1"/>
          </p:cNvSpPr>
          <p:nvPr/>
        </p:nvSpPr>
        <p:spPr bwMode="auto">
          <a:xfrm>
            <a:off x="0" y="2214554"/>
            <a:ext cx="762000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357430"/>
            <a:ext cx="721523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- Что значит термин </a:t>
            </a:r>
            <a:r>
              <a:rPr lang="en-US" sz="2800" i="1" dirty="0" smtClean="0">
                <a:latin typeface="Comic Sans MS" pitchFamily="66" charset="0"/>
              </a:rPr>
              <a:t>«</a:t>
            </a:r>
            <a:r>
              <a:rPr lang="ru-RU" sz="2800" i="1" dirty="0" smtClean="0">
                <a:latin typeface="Comic Sans MS" pitchFamily="66" charset="0"/>
              </a:rPr>
              <a:t>постоянный признак</a:t>
            </a:r>
            <a:r>
              <a:rPr lang="en-US" sz="2800" i="1" dirty="0" smtClean="0">
                <a:latin typeface="Comic Sans MS" pitchFamily="66" charset="0"/>
              </a:rPr>
              <a:t>»?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(Не изменяются).</a:t>
            </a:r>
          </a:p>
          <a:p>
            <a:r>
              <a:rPr lang="ru-RU" sz="2800" i="1" dirty="0" smtClean="0">
                <a:latin typeface="Comic Sans MS" pitchFamily="66" charset="0"/>
              </a:rPr>
              <a:t>- Что значит термин </a:t>
            </a:r>
            <a:r>
              <a:rPr lang="en-US" sz="2800" i="1" dirty="0" smtClean="0">
                <a:latin typeface="Comic Sans MS" pitchFamily="66" charset="0"/>
              </a:rPr>
              <a:t>«</a:t>
            </a:r>
            <a:r>
              <a:rPr lang="ru-RU" sz="2800" i="1" dirty="0" smtClean="0">
                <a:latin typeface="Comic Sans MS" pitchFamily="66" charset="0"/>
              </a:rPr>
              <a:t>непостоянный признак</a:t>
            </a:r>
            <a:r>
              <a:rPr lang="en-US" sz="2800" i="1" dirty="0" smtClean="0">
                <a:latin typeface="Comic Sans MS" pitchFamily="66" charset="0"/>
              </a:rPr>
              <a:t>»?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(Изменяются).</a:t>
            </a:r>
          </a:p>
          <a:p>
            <a:endParaRPr lang="en" dirty="0" smtClean="0"/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 animBg="1"/>
      <p:bldP spid="18462" grpId="0" animBg="1"/>
      <p:bldP spid="184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3.Постановка проблемы. </a:t>
            </a:r>
            <a:br>
              <a:rPr lang="ru-RU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7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</a:t>
            </a:r>
            <a:r>
              <a:rPr lang="ru-RU" sz="2700" b="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СФормировать</a:t>
            </a:r>
            <a:r>
              <a:rPr lang="ru-RU" sz="27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представление о результате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8072462" cy="48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 УУД: </a:t>
            </a: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ЦО к умению видеть, формулировать цель , проблему, тему урока.</a:t>
            </a:r>
          </a:p>
          <a:p>
            <a:pPr>
              <a:buNone/>
            </a:pPr>
            <a:endParaRPr lang="ru-RU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УУД: </a:t>
            </a:r>
            <a:r>
              <a:rPr lang="ru-RU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</a:t>
            </a:r>
            <a:r>
              <a:rPr lang="ru-RU" b="0" dirty="0" err="1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елеполагание</a:t>
            </a:r>
            <a:endParaRPr lang="ru-RU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УУД: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атруднение в определении рода существительного.</a:t>
            </a:r>
          </a:p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endParaRPr lang="ru-RU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6916"/>
            <a:ext cx="807246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           -Прочитайте имена </a:t>
            </a:r>
          </a:p>
          <a:p>
            <a:r>
              <a:rPr lang="ru-RU" sz="2800" i="1" dirty="0" smtClean="0">
                <a:latin typeface="Comic Sans MS" pitchFamily="66" charset="0"/>
              </a:rPr>
              <a:t>             существительные.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ДОСКЕ: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дом, весна, окно, клей, пальто,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каток, папка, добро, мебель, поземка, панцирь, пороша, солнце, окно, кофе.</a:t>
            </a:r>
          </a:p>
          <a:p>
            <a:pPr algn="just"/>
            <a:endParaRPr lang="ru-RU" sz="3200" b="1" dirty="0" smtClean="0">
              <a:solidFill>
                <a:srgbClr val="0070C0"/>
              </a:solidFill>
            </a:endParaRPr>
          </a:p>
          <a:p>
            <a:r>
              <a:rPr lang="ru-RU" sz="2600" i="1" dirty="0" smtClean="0">
                <a:latin typeface="Comic Sans MS" pitchFamily="66" charset="0"/>
              </a:rPr>
              <a:t>- Для того, чтобы определить тему нашего урока, нужно распределить эти слова в группы по определенному признаку. Вам помогут волшебные слова «ОН», «ОНА», «ОНО». Сколько будет групп, вы должны решить сами и обосновать свое решение.</a:t>
            </a:r>
          </a:p>
          <a:p>
            <a:r>
              <a:rPr lang="ru-RU" sz="2600" i="1" dirty="0" smtClean="0">
                <a:latin typeface="Comic Sans MS" pitchFamily="66" charset="0"/>
              </a:rPr>
              <a:t>- Сколько столбиков у вас получилось? 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(Три).</a:t>
            </a:r>
          </a:p>
        </p:txBody>
      </p:sp>
      <p:pic>
        <p:nvPicPr>
          <p:cNvPr id="4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8215338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4. Открытие нового знания  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Сформировать  умение определять род имен существительных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54162"/>
            <a:ext cx="7920062" cy="43037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endParaRPr lang="ru-RU" sz="3300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3300" b="1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  УУД : </a:t>
            </a:r>
            <a:r>
              <a:rPr lang="ru-RU" sz="3300" b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33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</a:t>
            </a:r>
            <a:r>
              <a:rPr lang="ru-RU" sz="33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мение удерживать учебную задачу</a:t>
            </a:r>
          </a:p>
          <a:p>
            <a:r>
              <a:rPr lang="ru-RU" sz="3300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sz="33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sz="3300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sz="33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  </a:t>
            </a:r>
            <a:r>
              <a:rPr lang="ru-RU" sz="33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</a:t>
            </a:r>
            <a:r>
              <a:rPr lang="ru-RU" sz="33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ладение  правильной речью, знания о временах года</a:t>
            </a:r>
          </a:p>
          <a:p>
            <a:r>
              <a:rPr lang="ru-RU" sz="3300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</a:t>
            </a:r>
            <a:r>
              <a:rPr lang="ru-RU" sz="3300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</a:t>
            </a:r>
            <a:r>
              <a:rPr lang="ru-RU" sz="3300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sz="33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</a:t>
            </a:r>
            <a:r>
              <a:rPr lang="ru-RU" sz="33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онятия о частях речи, их постоянных и непостоянных признаках.</a:t>
            </a:r>
          </a:p>
          <a:p>
            <a:pPr>
              <a:buNone/>
            </a:pPr>
            <a:endParaRPr lang="ru-RU" sz="3600" i="1" dirty="0" smtClean="0">
              <a:latin typeface="Comic Sans MS" pitchFamily="66" charset="0"/>
            </a:endParaRPr>
          </a:p>
          <a:p>
            <a:pPr>
              <a:buNone/>
            </a:pPr>
            <a:endParaRPr lang="ru-RU" sz="360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600" i="1" dirty="0" smtClean="0">
                <a:latin typeface="Comic Sans MS" pitchFamily="66" charset="0"/>
              </a:rPr>
              <a:t>- Какого рода бывают имена существительные?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</a:t>
            </a:r>
            <a:r>
              <a:rPr 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Муж.р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., </a:t>
            </a:r>
            <a:r>
              <a:rPr 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жен.р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., ср.р.)</a:t>
            </a:r>
          </a:p>
          <a:p>
            <a:endParaRPr lang="ru-RU" sz="3300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sz="5100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783832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rgbClr val="0000CC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36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иксированное затруднение</a:t>
            </a:r>
            <a:endParaRPr lang="ru-RU" sz="3600" b="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714356"/>
            <a:ext cx="8001024" cy="48831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-Постоянный это признак имени существительного или </a:t>
            </a:r>
          </a:p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непостоянный? Докажите.</a:t>
            </a:r>
          </a:p>
          <a:p>
            <a:pPr>
              <a:buNone/>
            </a:pPr>
            <a:r>
              <a:rPr lang="ru-RU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(приходят к выводу, что род имени существительного – постоянный признак имени существительного).</a:t>
            </a:r>
          </a:p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Назовите имена существительные, род которых вы затруднялись определить? </a:t>
            </a:r>
            <a:r>
              <a:rPr lang="ru-RU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(ответы детей).</a:t>
            </a: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Совпадает ли правило с тем что вы сами для себя </a:t>
            </a:r>
            <a:r>
              <a:rPr lang="en-US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«</a:t>
            </a: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открыли</a:t>
            </a:r>
            <a:r>
              <a:rPr lang="en-US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»?</a:t>
            </a: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(да).</a:t>
            </a:r>
          </a:p>
          <a:p>
            <a:pPr>
              <a:buNone/>
            </a:pPr>
            <a:r>
              <a:rPr lang="ru-RU" sz="28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</a:t>
            </a: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Для чего же нужно правило?  </a:t>
            </a:r>
            <a:r>
              <a:rPr lang="ru-RU" sz="2800" b="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(дети читают правило в учебнике)</a:t>
            </a:r>
          </a:p>
          <a:p>
            <a:pPr>
              <a:buNone/>
            </a:pPr>
            <a:endParaRPr lang="ru-RU" sz="2400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sz="24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7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1428736"/>
            <a:ext cx="8215338" cy="841248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5. Первичное закрепление</a:t>
            </a:r>
            <a:b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</a:t>
            </a:r>
            <a:b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ель –</a:t>
            </a:r>
            <a:r>
              <a:rPr lang="en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2400" dirty="0" smtClean="0">
                <a:solidFill>
                  <a:srgbClr val="0000CC"/>
                </a:solidFill>
              </a:rPr>
              <a:t>сформировать умение применять полученные знания на практике, выработать способ определения рода имени существительного.</a:t>
            </a:r>
            <a:r>
              <a:rPr lang="ru-RU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en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en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sz="44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2857496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B0F0"/>
                </a:solidFill>
                <a:latin typeface="Comic Sans MS" pitchFamily="66" charset="0"/>
              </a:rPr>
              <a:t>Личностные УУД : </a:t>
            </a:r>
            <a:r>
              <a:rPr lang="ru-RU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r>
              <a:rPr lang="ru-RU" sz="2800" dirty="0" smtClean="0">
                <a:latin typeface="Comic Sans MS" pitchFamily="66" charset="0"/>
              </a:rPr>
              <a:t>ЦО к умению выбирать действия по достижению цели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rgbClr val="FF0000"/>
                </a:solidFill>
                <a:latin typeface="Comic Sans MS" pitchFamily="66" charset="0"/>
              </a:rPr>
              <a:t>Метапредметные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</a:rPr>
              <a:t>УУД :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Приобретение способа действий по достижению целей; умение работать самостоятельно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Comic Sans MS" pitchFamily="66" charset="0"/>
              </a:rPr>
              <a:t>Предметные</a:t>
            </a:r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00B050"/>
                </a:solidFill>
                <a:latin typeface="Comic Sans MS" pitchFamily="66" charset="0"/>
              </a:rPr>
              <a:t>УУД : </a:t>
            </a:r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Умение применять знания на практике</a:t>
            </a:r>
            <a:endParaRPr lang="ru-RU" sz="2400" dirty="0" smtClean="0">
              <a:latin typeface="Comic Sans MS" pitchFamily="66" charset="0"/>
            </a:endParaRPr>
          </a:p>
        </p:txBody>
      </p:sp>
      <p:pic>
        <p:nvPicPr>
          <p:cNvPr id="17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59293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Поиск способов определения рода имени сущ.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Comic Sans MS" pitchFamily="66" charset="0"/>
              </a:rPr>
              <a:t>УУД-установления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аналогий и причинно - следственных связей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РАБОТА В ТЕТРАДИ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Учащиеся распределяют слова в три столбика, работают вслух, доказывая свой выбор по алгоритму, выделяют окончания. Обращают внимание на окончания существительных ср.р.</a:t>
            </a:r>
          </a:p>
          <a:p>
            <a:pPr algn="ctr"/>
            <a:endParaRPr lang="ru-RU" sz="2400" b="1" dirty="0" smtClean="0">
              <a:latin typeface="Comic Sans MS" pitchFamily="66" charset="0"/>
            </a:endParaRPr>
          </a:p>
        </p:txBody>
      </p:sp>
      <p:pic>
        <p:nvPicPr>
          <p:cNvPr id="4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549676"/>
            <a:ext cx="8072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i="1" dirty="0" smtClean="0">
                <a:latin typeface="Comic Sans MS" pitchFamily="66" charset="0"/>
              </a:rPr>
              <a:t>-Исходя из слов, которые вы записали, назовите тему по развитию речи, которая будет сопутствовать нам на уроке. 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(Тема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«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Зима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»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)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    - Допишите еще по одному слову в каждый из          столбиков на данную тему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. (Приводят примеры).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2357430"/>
          <a:ext cx="7072362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Способ №1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4714884"/>
            <a:ext cx="5048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Фиксированное затруднение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5562600" y="1676400"/>
            <a:ext cx="2090738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357430"/>
            <a:ext cx="807246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- Сейчас мы будем выполнять творческое задание</a:t>
            </a:r>
          </a:p>
          <a:p>
            <a:r>
              <a:rPr lang="ru-RU" sz="2400" dirty="0" smtClean="0">
                <a:latin typeface="Comic Sans MS" pitchFamily="66" charset="0"/>
              </a:rPr>
              <a:t>(Работа над составлением текста по опорным словам)</a:t>
            </a:r>
          </a:p>
          <a:p>
            <a:pPr algn="ctr"/>
            <a:r>
              <a:rPr lang="ru-RU" sz="2400" dirty="0" smtClean="0">
                <a:latin typeface="Comic Sans MS" pitchFamily="66" charset="0"/>
              </a:rPr>
              <a:t>На доске:</a:t>
            </a:r>
          </a:p>
          <a:p>
            <a:r>
              <a:rPr lang="ru-RU" sz="2000" b="1" dirty="0" smtClean="0">
                <a:latin typeface="Comic Sans MS" pitchFamily="66" charset="0"/>
              </a:rPr>
              <a:t>   Наступила холодная _______ . Белоснежное   ________ укрыло землю.</a:t>
            </a:r>
          </a:p>
          <a:p>
            <a:r>
              <a:rPr lang="ru-RU" sz="2000" b="1" dirty="0" smtClean="0">
                <a:latin typeface="Comic Sans MS" pitchFamily="66" charset="0"/>
              </a:rPr>
              <a:t>   </a:t>
            </a:r>
            <a:r>
              <a:rPr lang="en" sz="2000" b="1" dirty="0" smtClean="0">
                <a:latin typeface="Comic Sans MS" pitchFamily="66" charset="0"/>
              </a:rPr>
              <a:t>________ ________ </a:t>
            </a:r>
            <a:r>
              <a:rPr lang="ru-RU" sz="2000" b="1" dirty="0" smtClean="0">
                <a:latin typeface="Comic Sans MS" pitchFamily="66" charset="0"/>
              </a:rPr>
              <a:t>освещает все вокруг. _________ ________ блестит и переливается. Как ______________!</a:t>
            </a:r>
          </a:p>
          <a:p>
            <a:endParaRPr lang="ru-RU" sz="3200" dirty="0" smtClean="0"/>
          </a:p>
        </p:txBody>
      </p:sp>
      <p:pic>
        <p:nvPicPr>
          <p:cNvPr id="9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00166" y="42860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Способ №2,3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00100" y="0"/>
            <a:ext cx="7929618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Тип урока: </a:t>
            </a: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открытие нового знания.</a:t>
            </a:r>
          </a:p>
          <a:p>
            <a:pPr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</a:t>
            </a: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сформировать ценностное  отношение к совместной познавательной деятельности по определению  рода имени существительного.    </a:t>
            </a:r>
          </a:p>
          <a:p>
            <a:pPr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Задачи:</a:t>
            </a:r>
          </a:p>
          <a:p>
            <a:pPr>
              <a:buFontTx/>
              <a:buChar char="-"/>
            </a:pP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актуализировать знания о постоянных и непостоянных  морфологических признаках имени существительного;</a:t>
            </a:r>
          </a:p>
          <a:p>
            <a:pPr>
              <a:buFontTx/>
              <a:buChar char="-"/>
            </a:pP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организовать деятельность по выбору  способа определения рода существительного</a:t>
            </a:r>
            <a:r>
              <a:rPr lang="ru-RU" sz="24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Материально-т</a:t>
            </a: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ехническое обеспечение: </a:t>
            </a:r>
            <a:r>
              <a:rPr lang="ru-RU" sz="2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учебник русского языка</a:t>
            </a:r>
            <a:r>
              <a:rPr lang="en-US" sz="2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2400" b="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Чуракова</a:t>
            </a:r>
            <a:r>
              <a:rPr lang="ru-RU" sz="2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Н.А., тетрадь </a:t>
            </a:r>
            <a:r>
              <a:rPr lang="ru-RU" sz="24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на печатной основе, </a:t>
            </a:r>
            <a:r>
              <a:rPr lang="ru-RU" sz="240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мультимедийное</a:t>
            </a:r>
            <a:r>
              <a:rPr lang="ru-RU" sz="24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оборудование.</a:t>
            </a:r>
            <a:endParaRPr lang="ru-RU" sz="2400" b="0" dirty="0" smtClean="0">
              <a:solidFill>
                <a:srgbClr val="0070C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3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14290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Работа в группах 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44" y="1785926"/>
            <a:ext cx="80010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Коммуникативные УУД-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 готовность слушать собеседника и вести диалог, признавать возможность существования различных точек зрения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установление аналогий и причинно - следственных связей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/>
          </a:p>
          <a:p>
            <a:endParaRPr lang="en" dirty="0" smtClean="0"/>
          </a:p>
        </p:txBody>
      </p:sp>
      <p:pic>
        <p:nvPicPr>
          <p:cNvPr id="13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9" name="WordArt 101"/>
          <p:cNvSpPr>
            <a:spLocks noChangeArrowheads="1" noChangeShapeType="1" noTextEdit="1"/>
          </p:cNvSpPr>
          <p:nvPr/>
        </p:nvSpPr>
        <p:spPr bwMode="auto">
          <a:xfrm>
            <a:off x="3352800" y="2819400"/>
            <a:ext cx="1066800" cy="1100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E91767"/>
              </a:solidFill>
              <a:latin typeface="Arial"/>
              <a:cs typeface="Arial"/>
            </a:endParaRPr>
          </a:p>
        </p:txBody>
      </p:sp>
      <p:sp>
        <p:nvSpPr>
          <p:cNvPr id="12390" name="WordArt 102"/>
          <p:cNvSpPr>
            <a:spLocks noChangeArrowheads="1" noChangeShapeType="1" noTextEdit="1"/>
          </p:cNvSpPr>
          <p:nvPr/>
        </p:nvSpPr>
        <p:spPr bwMode="auto">
          <a:xfrm>
            <a:off x="1371600" y="4800600"/>
            <a:ext cx="3581400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1D04"/>
              </a:solidFill>
              <a:latin typeface="Arial"/>
              <a:cs typeface="Arial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928662" y="928670"/>
            <a:ext cx="8215338" cy="592933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Как вы думаете, каким будет задание?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(Составить текст на тему 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«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Зима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»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)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</a:t>
            </a:r>
            <a:endParaRPr kumimoji="0" lang="ru-RU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Наступила холодная зима. Белоснежное одеяло укрыло землю. Зимнее солнце освещает все вокруг. Серебристый иней блестит и переливается. Как красиво зимой!</a:t>
            </a:r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</a:p>
          <a:p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Составление какого предложения у вас вызвало трудности?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 ________ ________ укрыло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называют свои варианты :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Пушистый снег укрыл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Белоснежный ковер укрыл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Белоснежное одеяло укрыло землю)</a:t>
            </a:r>
          </a:p>
          <a:p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Какое предложение составлено правильно?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15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9" grpId="0" animBg="1"/>
      <p:bldP spid="123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857224" y="1785926"/>
            <a:ext cx="6715172" cy="39290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285992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-Какое слово вам подсказало в каком роде должно быть имя существительное? (укрыло)</a:t>
            </a:r>
          </a:p>
          <a:p>
            <a:r>
              <a:rPr lang="ru-RU" sz="2800" dirty="0" smtClean="0">
                <a:latin typeface="Comic Sans MS" pitchFamily="66" charset="0"/>
              </a:rPr>
              <a:t>Окончание глагола подсказывает, в каком роде должно стоять существительное.</a:t>
            </a:r>
          </a:p>
          <a:p>
            <a:r>
              <a:rPr lang="ru-RU" sz="2800" dirty="0" smtClean="0">
                <a:latin typeface="Comic Sans MS" pitchFamily="66" charset="0"/>
              </a:rPr>
              <a:t>- Назовите основу предложения (одеяло укрыло)</a:t>
            </a:r>
          </a:p>
          <a:p>
            <a:r>
              <a:rPr lang="ru-RU" sz="2800" dirty="0" smtClean="0">
                <a:latin typeface="Comic Sans MS" pitchFamily="66" charset="0"/>
              </a:rPr>
              <a:t>- Назовите словосочетание, которое вы вставили.</a:t>
            </a:r>
          </a:p>
          <a:p>
            <a:r>
              <a:rPr lang="ru-RU" sz="2800" dirty="0" smtClean="0">
                <a:latin typeface="Comic Sans MS" pitchFamily="66" charset="0"/>
              </a:rPr>
              <a:t>(белоснежное одеяло)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1538" y="1"/>
            <a:ext cx="807246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УУД-</a:t>
            </a:r>
            <a:r>
              <a:rPr lang="en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овладение базовыми предметными и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межпредметными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понятиями, отражающими существенные связи и отношения между объектами и процессами</a:t>
            </a:r>
          </a:p>
          <a:p>
            <a:endParaRPr lang="en" dirty="0" smtClean="0"/>
          </a:p>
          <a:p>
            <a:endParaRPr lang="en" dirty="0" smtClean="0"/>
          </a:p>
          <a:p>
            <a:endParaRPr lang="en" dirty="0" smtClean="0"/>
          </a:p>
          <a:p>
            <a:endParaRPr lang="en" dirty="0" smtClean="0"/>
          </a:p>
        </p:txBody>
      </p:sp>
      <p:pic>
        <p:nvPicPr>
          <p:cNvPr id="16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  <a:b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Способ №2.</a:t>
            </a:r>
            <a:b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по признаку.</a:t>
            </a: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428736"/>
          <a:ext cx="7072362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85918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яя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271462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271462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ое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85918" y="4500570"/>
          <a:ext cx="707236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сделал?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сделала?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 сделало?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14480" y="3286124"/>
            <a:ext cx="7000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Способ №3.</a:t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по действию в прошедшем времени.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57686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76672"/>
            <a:ext cx="8143900" cy="838200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Физминутка</a:t>
            </a:r>
            <a:r>
              <a:rPr lang="ru-RU" sz="36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сформировать ценностное отношение к своему здоровью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57400"/>
            <a:ext cx="814390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</a:t>
            </a: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енностное отношение к здоровому образу жизни.</a:t>
            </a:r>
          </a:p>
          <a:p>
            <a:pPr>
              <a:buNone/>
            </a:pPr>
            <a:endParaRPr lang="ru-RU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Организация и проведение «</a:t>
            </a:r>
            <a:r>
              <a:rPr lang="ru-RU" b="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физминутки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» с пояснениями, позволяющими обучающимся понять значимость упражнений (ценностное отношение к здоровому образу жизни).</a:t>
            </a:r>
          </a:p>
          <a:p>
            <a:pPr>
              <a:buNone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(Выполняют упражнения для снятия усталости и напряжения, упражнение на внимание.)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962400" y="2438400"/>
            <a:ext cx="990600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1D04"/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0"/>
            <a:ext cx="63579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Comic Sans MS" pitchFamily="66" charset="0"/>
              </a:rPr>
              <a:t>Вывод: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Логическая цепочка</a:t>
            </a:r>
            <a:r>
              <a:rPr lang="ru-RU" sz="3200" dirty="0" smtClean="0">
                <a:latin typeface="Comic Sans MS" pitchFamily="66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3200" b="1" dirty="0" smtClean="0">
                <a:latin typeface="Comic Sans MS" pitchFamily="66" charset="0"/>
              </a:rPr>
              <a:t>Местоимение и окончание им.существительного указало на род;</a:t>
            </a:r>
          </a:p>
          <a:p>
            <a:pPr marL="514350" indent="-514350">
              <a:buAutoNum type="arabicParenR"/>
            </a:pPr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2) глагол подсказал род  им.существительного;</a:t>
            </a:r>
          </a:p>
          <a:p>
            <a:endParaRPr lang="ru-RU" sz="3200" b="1" dirty="0" smtClean="0">
              <a:latin typeface="Comic Sans MS" pitchFamily="66" charset="0"/>
            </a:endParaRPr>
          </a:p>
          <a:p>
            <a:r>
              <a:rPr lang="en" sz="3200" b="1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3</a:t>
            </a:r>
            <a:r>
              <a:rPr lang="en" sz="3200" b="1" dirty="0" smtClean="0">
                <a:latin typeface="Comic Sans MS" pitchFamily="66" charset="0"/>
              </a:rPr>
              <a:t>)</a:t>
            </a:r>
            <a:r>
              <a:rPr lang="ru-RU" sz="3200" b="1" dirty="0" smtClean="0">
                <a:latin typeface="Comic Sans MS" pitchFamily="66" charset="0"/>
              </a:rPr>
              <a:t> им.прилагательное указало на род. им.существительного</a:t>
            </a:r>
          </a:p>
        </p:txBody>
      </p:sp>
      <p:pic>
        <p:nvPicPr>
          <p:cNvPr id="12" name="Picture 2" descr="Незнайка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0446"/>
            <a:ext cx="2857488" cy="405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000372"/>
            <a:ext cx="8001024" cy="38576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pPr>
              <a:buNone/>
            </a:pPr>
            <a:r>
              <a:rPr lang="ru-RU" sz="2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РАБОТА В ТЕТРАДИ:</a:t>
            </a: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Задание по выбору с последующей взаимопроверкой</a:t>
            </a:r>
          </a:p>
          <a:p>
            <a:r>
              <a:rPr lang="en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1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вариант:</a:t>
            </a: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Выписать вставленные словосочетания (</a:t>
            </a:r>
            <a:r>
              <a:rPr lang="ru-RU" b="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сущ.+прил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.), выделить окончания, определить род имени существительного.</a:t>
            </a:r>
          </a:p>
          <a:p>
            <a:r>
              <a:rPr lang="en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2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вариант: </a:t>
            </a: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Списать весь текст и уже в тексте определить род вставленных имен существительных и выделить окончания.</a:t>
            </a:r>
          </a:p>
          <a:p>
            <a:endParaRPr lang="en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42852"/>
            <a:ext cx="78581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6.Включение нового знания в систему знаний.</a:t>
            </a:r>
          </a:p>
          <a:p>
            <a:pPr algn="ctr"/>
            <a:r>
              <a:rPr lang="ru-RU" sz="2400" b="1" dirty="0" smtClean="0">
                <a:solidFill>
                  <a:srgbClr val="92D050"/>
                </a:solidFill>
                <a:latin typeface="Comic Sans MS" pitchFamily="66" charset="0"/>
              </a:rPr>
              <a:t> УУД: сформировать навык определения рода сущ., опираясь на выведенные способы.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Comic Sans MS" pitchFamily="66" charset="0"/>
              </a:rPr>
              <a:t>Регулятивные УУД: </a:t>
            </a:r>
            <a:r>
              <a:rPr lang="ru-RU" sz="2400" dirty="0" smtClean="0">
                <a:solidFill>
                  <a:srgbClr val="00B0F0"/>
                </a:solidFill>
              </a:rPr>
              <a:t>выделение и осознание учащимися того, что уже усвоено и что ещё подлежит усвоению, осознание качества и уровня усвоения</a:t>
            </a:r>
            <a:endParaRPr lang="ru-RU" sz="2400" b="1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7</a:t>
            </a: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 </a:t>
            </a:r>
            <a:r>
              <a:rPr lang="ru-RU" sz="4000" b="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Контроль и оценка</a:t>
            </a: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формировать  чувство  самоконтроля и самооценки собственной деятельности</a:t>
            </a:r>
            <a:endParaRPr lang="ru-RU" sz="2400" b="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</a:t>
            </a:r>
            <a:r>
              <a:rPr lang="ru-RU" b="1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оложительное отношение к проделанной работе.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УУД: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мение контролировать и оценивать свою работу и полученный результат;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  УУД :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р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едлагает вспомнить критерии оценивания, дает время для самооценки, выслушивает результаты.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81000" y="838200"/>
            <a:ext cx="6553200" cy="1752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endParaRPr lang="ru-RU" sz="6000" kern="10" dirty="0">
              <a:ln w="9525">
                <a:noFill/>
                <a:round/>
                <a:headEnd/>
                <a:tailEnd/>
              </a:ln>
              <a:solidFill>
                <a:srgbClr val="E91767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928670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-Подведем итог нашего урока.</a:t>
            </a:r>
          </a:p>
          <a:p>
            <a:r>
              <a:rPr lang="ru-RU" sz="3600" b="1" i="1" dirty="0" smtClean="0"/>
              <a:t>-Какова была цель урока?</a:t>
            </a:r>
          </a:p>
          <a:p>
            <a:r>
              <a:rPr lang="ru-RU" sz="3600" b="1" i="1" dirty="0" smtClean="0"/>
              <a:t>- Какие знания мы открыли?</a:t>
            </a:r>
          </a:p>
          <a:p>
            <a:pPr>
              <a:buFontTx/>
              <a:buChar char="-"/>
            </a:pPr>
            <a:r>
              <a:rPr lang="ru-RU" sz="3600" b="1" dirty="0" smtClean="0"/>
              <a:t>Какие способы определения рода имени сущ. мы узнали?</a:t>
            </a:r>
          </a:p>
          <a:p>
            <a:r>
              <a:rPr lang="ru-RU" sz="3600" b="1" dirty="0" smtClean="0"/>
              <a:t>- Какой способ вам понравился больше?</a:t>
            </a:r>
          </a:p>
          <a:p>
            <a:r>
              <a:rPr lang="ru-RU" sz="3600" b="1" i="1" dirty="0" smtClean="0"/>
              <a:t>-Научились мы определять род имен существительных?</a:t>
            </a: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340768"/>
            <a:ext cx="800965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8. Рефлексия </a:t>
            </a:r>
            <a:r>
              <a:rPr lang="ru-RU" sz="2700" b="0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700" b="0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7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Цель: Развивать рефлексивные умения. Создавать ситуации для осмысления всей работы на уроке.</a:t>
            </a:r>
            <a:r>
              <a:rPr lang="ru-RU" sz="31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332037"/>
            <a:ext cx="7794774" cy="4525963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Осознание учащимися  практической и личностной значимости результатов каждого этапа урока.</a:t>
            </a:r>
          </a:p>
          <a:p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сравнивать, делать выводы;</a:t>
            </a:r>
          </a:p>
          <a:p>
            <a:r>
              <a:rPr lang="ru-RU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применение новых знаний в жизненных ситуациях;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Прогнозируемые результаты</a:t>
            </a:r>
            <a:endParaRPr lang="ru-RU" b="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Личностные: 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ценностное отношение к процессу определения рода существительного;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осознание учащимися ценности изучаемого способа определения  рода существительного 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осознание практической важности определения морфологических признаков части речи;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ценностное отношение к умению удерживать учебную задачу;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осознание учащимися  практической и личностной значимости результатов каждого этапа урока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</a:t>
            </a: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6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44" y="357166"/>
            <a:ext cx="57865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УУД</a:t>
            </a:r>
            <a:r>
              <a:rPr lang="en" sz="2800" b="1" dirty="0" smtClean="0">
                <a:solidFill>
                  <a:srgbClr val="00B0F0"/>
                </a:solidFill>
              </a:rPr>
              <a:t>- </a:t>
            </a:r>
            <a:r>
              <a:rPr lang="ru-RU" sz="2800" b="1" dirty="0" smtClean="0">
                <a:solidFill>
                  <a:srgbClr val="00B0F0"/>
                </a:solidFill>
              </a:rPr>
              <a:t>освоение начальных форм познавательной и личностной рефлексии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274838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-А какое задание было наиболее трудным?</a:t>
            </a:r>
          </a:p>
          <a:p>
            <a:r>
              <a:rPr lang="ru-RU" sz="2800" b="1" dirty="0" smtClean="0">
                <a:latin typeface="Comic Sans MS" pitchFamily="66" charset="0"/>
              </a:rPr>
              <a:t>(Работа с текстом).</a:t>
            </a:r>
          </a:p>
          <a:p>
            <a:r>
              <a:rPr lang="ru-RU" sz="2800" b="1" dirty="0" smtClean="0">
                <a:latin typeface="Comic Sans MS" pitchFamily="66" charset="0"/>
              </a:rPr>
              <a:t>-Почему?</a:t>
            </a:r>
          </a:p>
          <a:p>
            <a:r>
              <a:rPr lang="ru-RU" sz="2800" b="1" dirty="0" smtClean="0">
                <a:latin typeface="Comic Sans MS" pitchFamily="66" charset="0"/>
              </a:rPr>
              <a:t>(Потому что мы еще не изучали другие части речи).</a:t>
            </a:r>
          </a:p>
        </p:txBody>
      </p:sp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4500594" cy="1143000"/>
          </a:xfrm>
        </p:spPr>
        <p:txBody>
          <a:bodyPr>
            <a:normAutofit/>
          </a:bodyPr>
          <a:lstStyle/>
          <a:p>
            <a:r>
              <a:rPr lang="ru-RU" sz="44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САМООЦЕНКА</a:t>
            </a:r>
            <a:endParaRPr lang="ru-RU" sz="4400" b="0" dirty="0">
              <a:solidFill>
                <a:srgbClr val="FF000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500306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Оцените свою работу на уроке по 10-бальной системе  </a:t>
            </a:r>
          </a:p>
          <a:p>
            <a:r>
              <a:rPr lang="ru-RU" sz="3200" b="1" dirty="0" smtClean="0"/>
              <a:t>    1      2      3      4      5      6      7      8      9      10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071546"/>
            <a:ext cx="70009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 dirty="0" smtClean="0"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solidFill>
                  <a:srgbClr val="00B0F0"/>
                </a:solidFill>
                <a:latin typeface="Comic Sans MS" pitchFamily="66" charset="0"/>
              </a:rPr>
              <a:t>УУД-формирование</a:t>
            </a:r>
            <a:r>
              <a:rPr lang="ru-RU" sz="2800" b="1" dirty="0" smtClean="0">
                <a:solidFill>
                  <a:srgbClr val="00B0F0"/>
                </a:solidFill>
                <a:latin typeface="Comic Sans MS" pitchFamily="66" charset="0"/>
              </a:rPr>
              <a:t> умения понимать причины успеха/неуспеха учебной деятельности</a:t>
            </a:r>
          </a:p>
        </p:txBody>
      </p:sp>
      <p:pic>
        <p:nvPicPr>
          <p:cNvPr id="5122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500546"/>
            <a:ext cx="3643338" cy="2357454"/>
          </a:xfrm>
          <a:prstGeom prst="rect">
            <a:avLst/>
          </a:prstGeom>
          <a:noFill/>
        </p:spPr>
      </p:pic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14290"/>
            <a:ext cx="67151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- И может быть сегодня на уроке  кто-то из вас понял, как же род имени существительного влияет     на имя прилагательное.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(Какого рода</a:t>
            </a:r>
          </a:p>
          <a:p>
            <a:endParaRPr lang="ru-RU" sz="2800" i="1" dirty="0" smtClean="0">
              <a:latin typeface="Comic Sans MS" pitchFamily="66" charset="0"/>
            </a:endParaRPr>
          </a:p>
        </p:txBody>
      </p:sp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14414" y="2071678"/>
            <a:ext cx="79295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имя существительное – такого рода и имя прилагательное). </a:t>
            </a:r>
            <a:r>
              <a:rPr lang="ru-RU" sz="2800" i="1" dirty="0" smtClean="0">
                <a:latin typeface="Comic Sans MS" pitchFamily="66" charset="0"/>
              </a:rPr>
              <a:t>- Молодцы! Но поверьте, нам есть еще над чем работать в дальнейшем. В чем же именно согласуется им.прилагательное с им.существительным? Как правильно писать окончания им.прилагательных? Об этом мы узнаем после изучения им.существительного.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ДОМАШНЕЕ ЗАДАНИЕ</a:t>
            </a:r>
            <a:endParaRPr lang="ru-RU" b="0" dirty="0">
              <a:solidFill>
                <a:srgbClr val="FF000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30" y="164305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Домашнее задание по выбору:</a:t>
            </a:r>
          </a:p>
          <a:p>
            <a:r>
              <a:rPr lang="en" sz="2000" dirty="0" smtClean="0">
                <a:latin typeface="Comic Sans MS" pitchFamily="66" charset="0"/>
              </a:rPr>
              <a:t>1)	</a:t>
            </a:r>
            <a:r>
              <a:rPr lang="ru-RU" sz="2000" dirty="0" smtClean="0">
                <a:latin typeface="Comic Sans MS" pitchFamily="66" charset="0"/>
              </a:rPr>
              <a:t>РАБОТА С ДЕФОРМИРОВАННЫМ ТЕКСТОМ  (по желанию)</a:t>
            </a:r>
          </a:p>
          <a:p>
            <a:r>
              <a:rPr lang="ru-RU" sz="2000" dirty="0" smtClean="0">
                <a:latin typeface="Comic Sans MS" pitchFamily="66" charset="0"/>
              </a:rPr>
              <a:t>Учащимся выдается конверт с текстом, разрезанным на предложения. </a:t>
            </a:r>
          </a:p>
          <a:p>
            <a:r>
              <a:rPr lang="ru-RU" sz="2000" dirty="0" smtClean="0">
                <a:latin typeface="Comic Sans MS" pitchFamily="66" charset="0"/>
              </a:rPr>
              <a:t>Задание: составить текст, разделить его на части, вставить подходящие по смыслу существительные, определить род им. существительных, подобрать заголовок</a:t>
            </a:r>
          </a:p>
        </p:txBody>
      </p:sp>
      <p:pic>
        <p:nvPicPr>
          <p:cNvPr id="5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8686800" cy="273641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Спасибо </a:t>
            </a:r>
          </a:p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за внимание 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652468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: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принимать и сохранять цель урока;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находить способы решения поставленной цели по определению рода существительных;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умение планировать, контролировать и оценивать  свои действия;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умение слушать собеседника и вести диалог, высказывать свою точку зрения, правильно говорить;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провести рефлексию своих действий на уроке.</a:t>
            </a:r>
          </a:p>
          <a:p>
            <a:pPr>
              <a:buNone/>
            </a:pP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pPr>
              <a:buNone/>
            </a:pPr>
            <a:endParaRPr lang="ru-RU" sz="24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285860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92D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Предметные: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28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знание о постоянных признаках существительного;</a:t>
            </a:r>
          </a:p>
          <a:p>
            <a:r>
              <a:rPr lang="ru-RU" sz="28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умение применять знания в жизненных ситуациях;</a:t>
            </a:r>
          </a:p>
          <a:p>
            <a:r>
              <a:rPr lang="ru-RU" sz="28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умение определять род существительных .</a:t>
            </a:r>
            <a:endParaRPr lang="ru-RU" sz="2800" dirty="0"/>
          </a:p>
        </p:txBody>
      </p:sp>
      <p:pic>
        <p:nvPicPr>
          <p:cNvPr id="3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252" y="857232"/>
            <a:ext cx="7705748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1.Самоопределение к учебной деятельности.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сформировать самооценку готовности к уроку.</a:t>
            </a: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sz="28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496"/>
            <a:ext cx="8001024" cy="48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 УУД: </a:t>
            </a: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Самооценка готовности к уроку.</a:t>
            </a:r>
          </a:p>
          <a:p>
            <a:endParaRPr lang="ru-RU" sz="2800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УУД:  </a:t>
            </a: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Учебно-познавательный интерес, организация рабочего места.</a:t>
            </a:r>
          </a:p>
          <a:p>
            <a:pPr>
              <a:buNone/>
            </a:pP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</a:t>
            </a:r>
            <a:endParaRPr lang="ru-RU" sz="2800" b="0" i="1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640956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" sz="4400" dirty="0" smtClean="0"/>
          </a:p>
          <a:p>
            <a:endParaRPr lang="ru-RU" sz="4400" dirty="0" smtClean="0"/>
          </a:p>
          <a:p>
            <a:r>
              <a:rPr lang="ru-RU" sz="5100" b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Организация детей к уроку.</a:t>
            </a:r>
            <a:endParaRPr lang="en" sz="51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en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</a:t>
            </a: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 добрым утром начат день,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Первым делом гоним лень.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На уроке не зевать,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А работать и писать.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Начинаем урок!</a:t>
            </a:r>
          </a:p>
          <a:p>
            <a:pPr>
              <a:buNone/>
            </a:pPr>
            <a:endParaRPr lang="ru-RU" sz="4400" i="1" dirty="0" smtClean="0">
              <a:latin typeface="Comic Sans MS" pitchFamily="66" charset="0"/>
            </a:endParaRPr>
          </a:p>
          <a:p>
            <a:r>
              <a:rPr lang="en" sz="4400" b="1" dirty="0" smtClean="0">
                <a:latin typeface="Comic Sans MS" pitchFamily="66" charset="0"/>
              </a:rPr>
              <a:t> </a:t>
            </a:r>
            <a:r>
              <a:rPr lang="ru-RU" sz="5100" b="1" dirty="0" smtClean="0">
                <a:latin typeface="Comic Sans MS" pitchFamily="66" charset="0"/>
              </a:rPr>
              <a:t>Психологический настрой к уроку</a:t>
            </a:r>
          </a:p>
          <a:p>
            <a:pPr>
              <a:buNone/>
            </a:pPr>
            <a:r>
              <a:rPr lang="ru-RU" sz="4400" dirty="0" smtClean="0">
                <a:latin typeface="Comic Sans MS" pitchFamily="66" charset="0"/>
              </a:rPr>
              <a:t>       На доске: 1 2 3 4 5 6 7 8 9 10</a:t>
            </a: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</a:rPr>
              <a:t>    - Ребята, я на доске написала числа от 1 до 10. Как вы думаете, зачем же я их написала, ведь у нас не урок математики. Сегодня каждый из вас попробует оценить свою работу в баллах. Я очень хочу, чтобы ваши баллы были ближе к наивысшему – к 10. Но для этого необходимо достойно поработать. Я желаю вам удачи.</a:t>
            </a:r>
          </a:p>
          <a:p>
            <a:pPr>
              <a:buNone/>
            </a:pPr>
            <a:endParaRPr lang="ru-RU" sz="4400" b="0" i="1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2.Актуализация опорных знаний: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Актуализировать знаний о   частях речи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 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ЦО к умению видеть и признавать свои ошибки.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 УУД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: 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мение слушать собеседника и вести диалог, высказывать свою точку зрения.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  УУД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:  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Знания о  частях речи, их признаках.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28662" y="2060575"/>
            <a:ext cx="8035951" cy="47974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br>
              <a:rPr lang="ru-RU" sz="3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Ю</a:t>
            </a:r>
            <a:r>
              <a:rPr lang="ru-RU" sz="4000" b="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ность, красота, </a:t>
            </a:r>
            <a:r>
              <a:rPr lang="ru-RU" sz="40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горячий</a:t>
            </a:r>
            <a:r>
              <a:rPr lang="ru-RU" sz="4000" b="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 </a:t>
            </a:r>
            <a: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</a:t>
            </a:r>
            <a:r>
              <a:rPr lang="ru-RU" sz="4000" b="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ерево, </a:t>
            </a:r>
            <a:r>
              <a:rPr lang="ru-RU" sz="40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говорить, </a:t>
            </a:r>
            <a:r>
              <a:rPr lang="ru-RU" sz="4000" b="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весна.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57166"/>
            <a:ext cx="55721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 smtClean="0"/>
              <a:t> </a:t>
            </a:r>
            <a:endParaRPr lang="ru-RU" sz="4800" b="1" dirty="0" smtClean="0"/>
          </a:p>
          <a:p>
            <a:r>
              <a:rPr lang="en" sz="2400" dirty="0" smtClean="0"/>
              <a:t> </a:t>
            </a:r>
            <a:r>
              <a:rPr lang="en" sz="3200" dirty="0" smtClean="0">
                <a:latin typeface="Comic Sans MS" pitchFamily="66" charset="0"/>
              </a:rPr>
              <a:t>- </a:t>
            </a:r>
            <a:r>
              <a:rPr lang="ru-RU" sz="3200" dirty="0" smtClean="0">
                <a:latin typeface="Comic Sans MS" pitchFamily="66" charset="0"/>
              </a:rPr>
              <a:t>Узнайте, о какой части речи будем говорить. </a:t>
            </a:r>
            <a:r>
              <a:rPr lang="ru-RU" sz="32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Найди лишнюю часть речи:</a:t>
            </a:r>
            <a:r>
              <a:rPr lang="en" sz="3200" dirty="0" smtClean="0">
                <a:latin typeface="Comic Sans MS" pitchFamily="66" charset="0"/>
              </a:rPr>
              <a:t>     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497</TotalTime>
  <Words>1505</Words>
  <Application>Microsoft Office PowerPoint</Application>
  <PresentationFormat>Экран (4:3)</PresentationFormat>
  <Paragraphs>227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Солнцестояние</vt:lpstr>
      <vt:lpstr>Слайд 1</vt:lpstr>
      <vt:lpstr>Слайд 2</vt:lpstr>
      <vt:lpstr>Прогнозируемые результаты</vt:lpstr>
      <vt:lpstr>Слайд 4</vt:lpstr>
      <vt:lpstr>Слайд 5</vt:lpstr>
      <vt:lpstr>1.Самоопределение к учебной деятельности. Цель: сформировать самооценку готовности к уроку. </vt:lpstr>
      <vt:lpstr>Слайд 7</vt:lpstr>
      <vt:lpstr>2.Актуализация опорных знаний:  Цель: Актуализировать знаний о   частях речи </vt:lpstr>
      <vt:lpstr>   Юность, красота, горячий.   Дерево, говорить, весна. </vt:lpstr>
      <vt:lpstr>Слайд 10</vt:lpstr>
      <vt:lpstr>Слайд 11</vt:lpstr>
      <vt:lpstr>3.Постановка проблемы.  Цель:  СФормировать представление о результате </vt:lpstr>
      <vt:lpstr>Слайд 13</vt:lpstr>
      <vt:lpstr>4. Открытие нового знания   Цель:  Сформировать  умение определять род имен существительных</vt:lpstr>
      <vt:lpstr> Фиксированное затруднение</vt:lpstr>
      <vt:lpstr> 5. Первичное закрепление УУД  Цель – сформировать умение применять полученные знания на практике, выработать способ определения рода имени существительного.  </vt:lpstr>
      <vt:lpstr>Слайд 17</vt:lpstr>
      <vt:lpstr>Слайд 18</vt:lpstr>
      <vt:lpstr>Слайд 19</vt:lpstr>
      <vt:lpstr>Слайд 20</vt:lpstr>
      <vt:lpstr>Слайд 21</vt:lpstr>
      <vt:lpstr>Слайд 22</vt:lpstr>
      <vt:lpstr>Определение рода имени существительного . Способ №2. по признаку. </vt:lpstr>
      <vt:lpstr>Физминутка   Цель:  сформировать ценностное отношение к своему здоровью</vt:lpstr>
      <vt:lpstr>Слайд 25</vt:lpstr>
      <vt:lpstr>Слайд 26</vt:lpstr>
      <vt:lpstr>7. Контроль и оценка   Цель:  сформировать  чувство  самоконтроля и самооценки собственной деятельности</vt:lpstr>
      <vt:lpstr>Слайд 28</vt:lpstr>
      <vt:lpstr>8. Рефлексия   Цель: Развивать рефлексивные умения. Создавать ситуации для осмысления всей работы на уроке.   </vt:lpstr>
      <vt:lpstr>Слайд 30</vt:lpstr>
      <vt:lpstr>САМООЦЕНКА</vt:lpstr>
      <vt:lpstr>Слайд 32</vt:lpstr>
      <vt:lpstr>ДОМАШНЕЕ ЗАДАНИЕ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каб</cp:lastModifiedBy>
  <cp:revision>58</cp:revision>
  <dcterms:modified xsi:type="dcterms:W3CDTF">2014-08-19T06:51:05Z</dcterms:modified>
</cp:coreProperties>
</file>