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57" r:id="rId5"/>
    <p:sldId id="259" r:id="rId6"/>
    <p:sldId id="263" r:id="rId7"/>
    <p:sldId id="260" r:id="rId8"/>
    <p:sldId id="269" r:id="rId9"/>
    <p:sldId id="261" r:id="rId10"/>
    <p:sldId id="262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8A9CEC-605B-4903-B50C-4D767700D3A2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2E45AA-AF9E-4D9F-AAEC-81BD4FD81B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czAxOS5yYWRpa2FsLnJ1L2k2MDEvMTIwNC80OS85YWQyNGVmZDRmMDYuanBnP19faWQ9MTY2MDk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63" y="0"/>
            <a:ext cx="9328464" cy="69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0600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КАРГОПОЛЬЕ</a:t>
            </a:r>
            <a:endParaRPr lang="ru-RU" sz="6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2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ил\Desktop\презентация\Kenozerskiy-nacionalnyy-par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14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Кенозерский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национальный парк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348880"/>
            <a:ext cx="7632848" cy="3672408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9166" y="2508289"/>
            <a:ext cx="7408333" cy="348983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Территория парка представляет собой природный и историко-культурный комплекс, расположенный в юго-западной части Архангельской </a:t>
            </a:r>
            <a:r>
              <a:rPr lang="ru-RU" dirty="0" smtClean="0">
                <a:solidFill>
                  <a:schemeClr val="bg1"/>
                </a:solidFill>
              </a:rPr>
              <a:t>области в </a:t>
            </a:r>
            <a:r>
              <a:rPr lang="ru-RU" dirty="0" err="1" smtClean="0">
                <a:solidFill>
                  <a:schemeClr val="bg1"/>
                </a:solidFill>
              </a:rPr>
              <a:t>каргопольском</a:t>
            </a:r>
            <a:r>
              <a:rPr lang="ru-RU" dirty="0" smtClean="0">
                <a:solidFill>
                  <a:schemeClr val="bg1"/>
                </a:solidFill>
              </a:rPr>
              <a:t> районе. В </a:t>
            </a:r>
            <a:r>
              <a:rPr lang="ru-RU" dirty="0">
                <a:solidFill>
                  <a:schemeClr val="bg1"/>
                </a:solidFill>
              </a:rPr>
              <a:t>2004 году </a:t>
            </a:r>
            <a:r>
              <a:rPr lang="ru-RU" dirty="0" err="1">
                <a:solidFill>
                  <a:schemeClr val="bg1"/>
                </a:solidFill>
              </a:rPr>
              <a:t>Кенозерский</a:t>
            </a:r>
            <a:r>
              <a:rPr lang="ru-RU" dirty="0">
                <a:solidFill>
                  <a:schemeClr val="bg1"/>
                </a:solidFill>
              </a:rPr>
              <a:t> национальный парк получил статус биосферного и был включён в Список Биосферных Резерватов </a:t>
            </a:r>
            <a:r>
              <a:rPr lang="ru-RU" dirty="0" smtClean="0">
                <a:solidFill>
                  <a:schemeClr val="bg1"/>
                </a:solidFill>
              </a:rPr>
              <a:t>ЮНЕСКО. В России осталось исключительно мало территорий, где культурное и природное наследие сохранилось бы наиболее полно и многогранно. Одной из таких территорий является </a:t>
            </a:r>
            <a:r>
              <a:rPr lang="ru-RU" dirty="0" err="1" smtClean="0">
                <a:solidFill>
                  <a:schemeClr val="bg1"/>
                </a:solidFill>
              </a:rPr>
              <a:t>Кенозерский</a:t>
            </a:r>
            <a:r>
              <a:rPr lang="ru-RU" dirty="0" smtClean="0">
                <a:solidFill>
                  <a:schemeClr val="bg1"/>
                </a:solidFill>
              </a:rPr>
              <a:t> национальный парк, один из последних островков исконно русского жизненного уклада, культуры, традиций, сохранивший богатство и чистоту своего внутреннего мира, обращенного к истокам.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презентация\osevensk2719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139" y="-566"/>
            <a:ext cx="11293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Село </a:t>
            </a:r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Ошевенск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7560840" cy="2088232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2481725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Ошевенск</a:t>
            </a:r>
            <a:r>
              <a:rPr lang="ru-RU" dirty="0">
                <a:solidFill>
                  <a:schemeClr val="bg1"/>
                </a:solidFill>
              </a:rPr>
              <a:t> состоит из Погоста, </a:t>
            </a:r>
            <a:r>
              <a:rPr lang="ru-RU" dirty="0" err="1">
                <a:solidFill>
                  <a:schemeClr val="bg1"/>
                </a:solidFill>
              </a:rPr>
              <a:t>Ширяихи</a:t>
            </a:r>
            <a:r>
              <a:rPr lang="ru-RU" dirty="0">
                <a:solidFill>
                  <a:schemeClr val="bg1"/>
                </a:solidFill>
              </a:rPr>
              <a:t>, Низа, Большого и Малого </a:t>
            </a:r>
            <a:r>
              <a:rPr lang="ru-RU" dirty="0" err="1">
                <a:solidFill>
                  <a:schemeClr val="bg1"/>
                </a:solidFill>
              </a:rPr>
              <a:t>Халуев</a:t>
            </a:r>
            <a:r>
              <a:rPr lang="ru-RU" dirty="0">
                <a:solidFill>
                  <a:schemeClr val="bg1"/>
                </a:solidFill>
              </a:rPr>
              <a:t>, Гари. И называется по монастырю, который, в свою очередь, называется по прозвищу отца его </a:t>
            </a:r>
            <a:r>
              <a:rPr lang="ru-RU" dirty="0" smtClean="0">
                <a:solidFill>
                  <a:schemeClr val="bg1"/>
                </a:solidFill>
              </a:rPr>
              <a:t>основателя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Александра </a:t>
            </a:r>
            <a:r>
              <a:rPr lang="ru-RU" dirty="0" err="1" smtClean="0">
                <a:solidFill>
                  <a:schemeClr val="bg1"/>
                </a:solidFill>
              </a:rPr>
              <a:t>Ошевенского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презентация\00292_20080128_170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"/>
            <a:ext cx="9502324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Село Лядины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492896"/>
            <a:ext cx="7272808" cy="352839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Ансамбль в селе Лядины сложился, как </a:t>
            </a:r>
            <a:r>
              <a:rPr lang="ru-RU" dirty="0" err="1">
                <a:solidFill>
                  <a:schemeClr val="bg1"/>
                </a:solidFill>
              </a:rPr>
              <a:t>минум</a:t>
            </a:r>
            <a:r>
              <a:rPr lang="ru-RU" dirty="0">
                <a:solidFill>
                  <a:schemeClr val="bg1"/>
                </a:solidFill>
              </a:rPr>
              <a:t> за сто лет до постройки существующей шатровой </a:t>
            </a:r>
            <a:r>
              <a:rPr lang="ru-RU" dirty="0" err="1">
                <a:solidFill>
                  <a:schemeClr val="bg1"/>
                </a:solidFill>
              </a:rPr>
              <a:t>Покровско-Власьевской</a:t>
            </a:r>
            <a:r>
              <a:rPr lang="ru-RU" dirty="0">
                <a:solidFill>
                  <a:schemeClr val="bg1"/>
                </a:solidFill>
              </a:rPr>
              <a:t> церкви в 1761 году. Эта церковь имеет традиционные на русском севере формы: восьмерик на четверике, завершаясь шатровой крышей. Церковь </a:t>
            </a:r>
            <a:r>
              <a:rPr lang="ru-RU" dirty="0" err="1">
                <a:solidFill>
                  <a:schemeClr val="bg1"/>
                </a:solidFill>
              </a:rPr>
              <a:t>двухтажная</a:t>
            </a:r>
            <a:r>
              <a:rPr lang="ru-RU" dirty="0">
                <a:solidFill>
                  <a:schemeClr val="bg1"/>
                </a:solidFill>
              </a:rPr>
              <a:t>: нижний этаж - теплый, верхний - летний. Девятиглавая красавица-церковь Богоявления построена в конце XVIII века, возможно в 1793 году. Как и </a:t>
            </a:r>
            <a:r>
              <a:rPr lang="ru-RU" dirty="0" err="1">
                <a:solidFill>
                  <a:schemeClr val="bg1"/>
                </a:solidFill>
              </a:rPr>
              <a:t>Покровско-Власьевская</a:t>
            </a:r>
            <a:r>
              <a:rPr lang="ru-RU" dirty="0">
                <a:solidFill>
                  <a:schemeClr val="bg1"/>
                </a:solidFill>
              </a:rPr>
              <a:t> церковь, имеет форму восьмерик на четверике, завершаясь традиционным русским </a:t>
            </a:r>
            <a:r>
              <a:rPr lang="ru-RU" dirty="0" err="1">
                <a:solidFill>
                  <a:schemeClr val="bg1"/>
                </a:solidFill>
              </a:rPr>
              <a:t>пятиглавием</a:t>
            </a:r>
            <a:r>
              <a:rPr lang="ru-RU" dirty="0">
                <a:solidFill>
                  <a:schemeClr val="bg1"/>
                </a:solidFill>
              </a:rPr>
              <a:t>. Еще четыре главки расположены по углам четверика. Колокольня также принадлежит к постройке конца XVIII века. Высокий восьмерик на низком четверике рублен в "лапу".</a:t>
            </a:r>
          </a:p>
        </p:txBody>
      </p:sp>
    </p:spTree>
    <p:extLst>
      <p:ext uri="{BB962C8B-B14F-4D97-AF65-F5344CB8AC3E}">
        <p14:creationId xmlns:p14="http://schemas.microsoft.com/office/powerpoint/2010/main" val="28881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ил\Desktop\презентация\07401_20100908_233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57"/>
            <a:ext cx="9144000" cy="68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деревня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лекшмозеро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9572" y="2348880"/>
            <a:ext cx="7704856" cy="38164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Морщихинская</a:t>
            </a:r>
            <a:r>
              <a:rPr lang="ru-RU" dirty="0">
                <a:solidFill>
                  <a:schemeClr val="bg1"/>
                </a:solidFill>
              </a:rPr>
              <a:t> (прежнее название – </a:t>
            </a:r>
            <a:r>
              <a:rPr lang="ru-RU" dirty="0" err="1">
                <a:solidFill>
                  <a:schemeClr val="bg1"/>
                </a:solidFill>
              </a:rPr>
              <a:t>Лекшмозеро</a:t>
            </a:r>
            <a:r>
              <a:rPr lang="ru-RU" dirty="0">
                <a:solidFill>
                  <a:schemeClr val="bg1"/>
                </a:solidFill>
              </a:rPr>
              <a:t>) – одна из трех деревень на </a:t>
            </a:r>
            <a:r>
              <a:rPr lang="ru-RU" dirty="0" err="1">
                <a:solidFill>
                  <a:schemeClr val="bg1"/>
                </a:solidFill>
              </a:rPr>
              <a:t>Лекшмозере</a:t>
            </a:r>
            <a:r>
              <a:rPr lang="ru-RU" dirty="0">
                <a:solidFill>
                  <a:schemeClr val="bg1"/>
                </a:solidFill>
              </a:rPr>
              <a:t>, самая большая. Здесь контора </a:t>
            </a:r>
            <a:r>
              <a:rPr lang="ru-RU" dirty="0" err="1">
                <a:solidFill>
                  <a:schemeClr val="bg1"/>
                </a:solidFill>
              </a:rPr>
              <a:t>Каргопольского</a:t>
            </a:r>
            <a:r>
              <a:rPr lang="ru-RU" dirty="0">
                <a:solidFill>
                  <a:schemeClr val="bg1"/>
                </a:solidFill>
              </a:rPr>
              <a:t> сектора </a:t>
            </a:r>
            <a:r>
              <a:rPr lang="ru-RU" dirty="0" err="1">
                <a:solidFill>
                  <a:schemeClr val="bg1"/>
                </a:solidFill>
              </a:rPr>
              <a:t>Кенозерского</a:t>
            </a:r>
            <a:r>
              <a:rPr lang="ru-RU" dirty="0">
                <a:solidFill>
                  <a:schemeClr val="bg1"/>
                </a:solidFill>
              </a:rPr>
              <a:t> национального парка, гостиница и частные дома, сдаваемые под жилье туристам, большая школа, магазины со всем необходимым. Здесь прекрасное широкое </a:t>
            </a:r>
            <a:r>
              <a:rPr lang="ru-RU" dirty="0" err="1">
                <a:solidFill>
                  <a:schemeClr val="bg1"/>
                </a:solidFill>
              </a:rPr>
              <a:t>Лекшмозеро</a:t>
            </a:r>
            <a:r>
              <a:rPr lang="ru-RU" dirty="0">
                <a:solidFill>
                  <a:schemeClr val="bg1"/>
                </a:solidFill>
              </a:rPr>
              <a:t>. Здесь связь с остальным миром по телефону и по телевизору. Было время, когда в </a:t>
            </a:r>
            <a:r>
              <a:rPr lang="ru-RU" dirty="0" err="1">
                <a:solidFill>
                  <a:schemeClr val="bg1"/>
                </a:solidFill>
              </a:rPr>
              <a:t>Морщихинской</a:t>
            </a:r>
            <a:r>
              <a:rPr lang="ru-RU" dirty="0">
                <a:solidFill>
                  <a:schemeClr val="bg1"/>
                </a:solidFill>
              </a:rPr>
              <a:t> садился АН-2 по пути Петрозаводск-Каргополь. Т.е. жизнь здесь всегда била ключом.</a:t>
            </a:r>
          </a:p>
        </p:txBody>
      </p:sp>
    </p:spTree>
    <p:extLst>
      <p:ext uri="{BB962C8B-B14F-4D97-AF65-F5344CB8AC3E}">
        <p14:creationId xmlns:p14="http://schemas.microsoft.com/office/powerpoint/2010/main" val="35321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нил\Desktop\презентация\ozero_l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20" y="-22292"/>
            <a:ext cx="9492420" cy="71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Озеро </a:t>
            </a:r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ЛАче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8323" y="2348880"/>
            <a:ext cx="7488832" cy="3096344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Озеро </a:t>
            </a:r>
            <a:r>
              <a:rPr lang="ru-RU" dirty="0" err="1">
                <a:solidFill>
                  <a:schemeClr val="bg1"/>
                </a:solidFill>
              </a:rPr>
              <a:t>Лаче</a:t>
            </a:r>
            <a:r>
              <a:rPr lang="ru-RU" dirty="0">
                <a:solidFill>
                  <a:schemeClr val="bg1"/>
                </a:solidFill>
              </a:rPr>
              <a:t>, лежащее на южной оконечности </a:t>
            </a:r>
            <a:r>
              <a:rPr lang="ru-RU" dirty="0" err="1">
                <a:solidFill>
                  <a:schemeClr val="bg1"/>
                </a:solidFill>
              </a:rPr>
              <a:t>Каргопольскаго</a:t>
            </a:r>
            <a:r>
              <a:rPr lang="ru-RU" dirty="0">
                <a:solidFill>
                  <a:schemeClr val="bg1"/>
                </a:solidFill>
              </a:rPr>
              <a:t> уезда, близь границы Новгородской губернии, есть самое большое из всех озер, в нем находящихся. Оно занимает площадь в 9,3 кв. м. или около 451,9 кв. в. Длина его от С. к Ю. до 40 верст, ширина до 15 в., глубина от 1½ до 2½ саж. Островов на озере нет. </a:t>
            </a:r>
          </a:p>
        </p:txBody>
      </p:sp>
    </p:spTree>
    <p:extLst>
      <p:ext uri="{BB962C8B-B14F-4D97-AF65-F5344CB8AC3E}">
        <p14:creationId xmlns:p14="http://schemas.microsoft.com/office/powerpoint/2010/main" val="32173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анил\Desktop\презентация\kargopol_1539985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527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1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ил\Desktop\7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7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Каргополь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3113584"/>
            <a:ext cx="6552728" cy="374441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728" y="3248432"/>
            <a:ext cx="6400800" cy="3474720"/>
          </a:xfrm>
          <a:noFill/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Город </a:t>
            </a:r>
            <a:r>
              <a:rPr lang="ru-RU" dirty="0">
                <a:solidFill>
                  <a:schemeClr val="bg1"/>
                </a:solidFill>
              </a:rPr>
              <a:t>Каргополь, один из древнейших городов русского Севера, известен с XII в. </a:t>
            </a:r>
            <a:r>
              <a:rPr lang="ru-RU" dirty="0" err="1">
                <a:solidFill>
                  <a:schemeClr val="bg1"/>
                </a:solidFill>
              </a:rPr>
              <a:t>Каргополье</a:t>
            </a:r>
            <a:r>
              <a:rPr lang="ru-RU" dirty="0">
                <a:solidFill>
                  <a:schemeClr val="bg1"/>
                </a:solidFill>
              </a:rPr>
              <a:t> — самобытный очаг культуры, сложившийся в сложных условиях взаимоотношений финно-угорских и славянских племён, политического и экономического влияния Новгорода и Москвы, взаимного проникновения язычества и христианства.</a:t>
            </a:r>
          </a:p>
        </p:txBody>
      </p:sp>
    </p:spTree>
    <p:extLst>
      <p:ext uri="{BB962C8B-B14F-4D97-AF65-F5344CB8AC3E}">
        <p14:creationId xmlns:p14="http://schemas.microsoft.com/office/powerpoint/2010/main" val="37495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59974" y="2641081"/>
            <a:ext cx="5364584" cy="34506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Каргополь находится за дремучими лесами и непроходимыми болотами, что способствовало его превращению в заповедное место со своей уникальной культурой и сказочной атмосферой, сложившейся много веков назад. С лихвой </a:t>
            </a:r>
            <a:r>
              <a:rPr lang="ru-RU" dirty="0" err="1"/>
              <a:t>каргопольская</a:t>
            </a:r>
            <a:r>
              <a:rPr lang="ru-RU" dirty="0"/>
              <a:t> земля наделила людей талантами, а они в меру своих сил украсили эту землю.</a:t>
            </a:r>
          </a:p>
          <a:p>
            <a:r>
              <a:rPr lang="ru-RU" dirty="0"/>
              <a:t>Жизнь здесь, в далекой северной провинции, по своему укладу всегда отличалась от жизни среднерусских городов большей основательностью и большей свободой. И еще, пожалуй, более тесным единением с природой. Духовная связь с матерью-землей, характерная для крестьянина, здесь, на суровом русском </a:t>
            </a:r>
            <a:r>
              <a:rPr lang="ru-RU" dirty="0" err="1"/>
              <a:t>Cевере</a:t>
            </a:r>
            <a:r>
              <a:rPr lang="ru-RU" dirty="0"/>
              <a:t>, проявилась во всей своей силе.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Каргопольский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Данил\Desktop\презентац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92430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052736"/>
            <a:ext cx="6112768" cy="504056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современного района — город Каргополь, один из древнейших городов русского Севера, известен с XII 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версий изображение барана в огне символизирует связь с языческим обрядом жертвоприношения барана, что было широко распространено на Русском Севере. В некоторых приходах Каргопольского уезда существовало «баранье воскресенье», во время которого крестьяне закалывали барана и приносили в жертву Илье-пророку. Видимо, этот ритуал и был положен в основу герба 1781 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 — символ мудрости, чистоты, веры.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— это знак земного и небесного величия. Означает христианские добродетели: веру, справедливость, милосердие и смирение, и мирские качества: могущество, знатность, постоянство, богатство.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Лазурь — символ истины, чести и добродетели, чистого неба и водных просторов.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Костёр — символ тепла, активности, домашнего очага.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— символ мужества, жизни, праздника, красоты.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2048015" cy="1070992"/>
          </a:xfrm>
        </p:spPr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1028" name="Picture 4" descr="C:\Users\Данил\Desktop\Kargopol_coat_of_ar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905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76872"/>
            <a:ext cx="7408333" cy="2448272"/>
          </a:xfrm>
        </p:spPr>
        <p:txBody>
          <a:bodyPr>
            <a:normAutofit/>
          </a:bodyPr>
          <a:lstStyle/>
          <a:p>
            <a:r>
              <a:rPr lang="ru-RU" sz="2000" dirty="0" err="1"/>
              <a:t>Каргопольская</a:t>
            </a:r>
            <a:r>
              <a:rPr lang="ru-RU" sz="2000" dirty="0"/>
              <a:t> игрушка – это глиняная игрушка, изготавливаемая в городе Каргополе Архангельской области, потому она и называется «</a:t>
            </a:r>
            <a:r>
              <a:rPr lang="ru-RU" sz="2000" dirty="0" err="1"/>
              <a:t>каргопольская</a:t>
            </a:r>
            <a:r>
              <a:rPr lang="ru-RU" sz="2000" dirty="0"/>
              <a:t>». Тем не менее, настоящей родиной этой глиняной игрушки являются деревни вокруг Каргополя. Именно там и делали крестьяне для своих детей игрушки из самого доступного в этих краях материала – глины.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803" y="620688"/>
            <a:ext cx="879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Каргопольская</a:t>
            </a:r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игрушка</a:t>
            </a:r>
            <a:endParaRPr lang="ru-RU" sz="5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Данил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487862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нил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786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нил\Desktop\презентация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68837"/>
            <a:ext cx="13430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Каргопольская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игрушка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Данил\Desktop\презентация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" y="2708920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нил\Desktop\презентация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89884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нил\Desktop\презентация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90742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нил\Desktop\dsc_410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03" y="-12932"/>
            <a:ext cx="9925998" cy="6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Соборная площадь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348880"/>
            <a:ext cx="8064896" cy="360040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Соборная площадь (или Новый Торг) - главная площадь города.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площади стоит </a:t>
            </a:r>
            <a:r>
              <a:rPr lang="ru-RU" dirty="0" err="1">
                <a:solidFill>
                  <a:schemeClr val="bg1"/>
                </a:solidFill>
              </a:rPr>
              <a:t>Христовоздвиженский</a:t>
            </a:r>
            <a:r>
              <a:rPr lang="ru-RU" dirty="0">
                <a:solidFill>
                  <a:schemeClr val="bg1"/>
                </a:solidFill>
              </a:rPr>
              <a:t> собор середины XVI века. Это древнейший храм Каргополя и один из самых древних храмов всего Русского Севера. Собор выглядит приземистым, так как за время своего существования он врос в землю почти на половину </a:t>
            </a:r>
            <a:r>
              <a:rPr lang="ru-RU" dirty="0" smtClean="0">
                <a:solidFill>
                  <a:schemeClr val="bg1"/>
                </a:solidFill>
              </a:rPr>
              <a:t>этажа. Колокольня </a:t>
            </a:r>
            <a:r>
              <a:rPr lang="ru-RU" dirty="0">
                <a:solidFill>
                  <a:schemeClr val="bg1"/>
                </a:solidFill>
              </a:rPr>
              <a:t>собора стоит не рядом с ним, а посредине площади. Крест ее был ориентирован не по сторонам света, а так, чтобы его было лучше всего видно с дороги. Легенда гласит, что ее построили так потому, что в Каргополь хотела приехать Екатерина II, и колокольня должна была "встречать" императрицу. Более прозаический вариант этой истории другой: неправильное расположение креста было связано с перепланировкой города после пожара.</a:t>
            </a:r>
          </a:p>
        </p:txBody>
      </p:sp>
    </p:spTree>
    <p:extLst>
      <p:ext uri="{BB962C8B-B14F-4D97-AF65-F5344CB8AC3E}">
        <p14:creationId xmlns:p14="http://schemas.microsoft.com/office/powerpoint/2010/main" val="34221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презентация\3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Каргопольский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музей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393" y="1916832"/>
            <a:ext cx="7776864" cy="338437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060848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Каргопольский</a:t>
            </a:r>
            <a:r>
              <a:rPr lang="ru-RU" dirty="0">
                <a:solidFill>
                  <a:schemeClr val="bg1"/>
                </a:solidFill>
              </a:rPr>
              <a:t> музей создан в 1919 г. на основе частной коллекции мещанина К.Г. </a:t>
            </a:r>
            <a:r>
              <a:rPr lang="ru-RU" dirty="0" err="1">
                <a:solidFill>
                  <a:schemeClr val="bg1"/>
                </a:solidFill>
              </a:rPr>
              <a:t>Колпакова</a:t>
            </a:r>
            <a:r>
              <a:rPr lang="ru-RU" dirty="0">
                <a:solidFill>
                  <a:schemeClr val="bg1"/>
                </a:solidFill>
              </a:rPr>
              <a:t>. В составе музея 15 памятников архитектуры, из них - 11 федерального значения, расположенных в городе и его окрестностях. Среди них шедевры каменного и деревянного зодчества XVI-XVIII вв. Экспозиции музея размещены в белокаменных храмах. Гордость музея - коллекции икон и церковной скульптуры, народного костюма и вышивки, росписи по дереву, женских головных уборов.</a:t>
            </a:r>
          </a:p>
        </p:txBody>
      </p:sp>
    </p:spTree>
    <p:extLst>
      <p:ext uri="{BB962C8B-B14F-4D97-AF65-F5344CB8AC3E}">
        <p14:creationId xmlns:p14="http://schemas.microsoft.com/office/powerpoint/2010/main" val="10160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\Desktop\презентация\kargopol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97" y="0"/>
            <a:ext cx="9267383" cy="74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08" y="19791"/>
            <a:ext cx="8229600" cy="12527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Праздник народных мастеров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2420888"/>
            <a:ext cx="7200800" cy="3528392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92896"/>
            <a:ext cx="7408333" cy="345069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Днём города в Каргополе традиционно считается Праздник народных мастеров России. Когда-то он был задуман как разовое мероприятие к 845-ой годовщине Каргополя, но живет уже более 20 лет. Праздник привлекает в город творческих людей со всей России – от южного Волгограда до сибирского Иркутска, и конечно же, многочисленных туристов. В Праздник народных мастеров в Каргополе встречаются мастера разных уровней, рангов, возрастов, направлений, искусствоведы, художники, они учатся, общаются, показывают на многочисленных выставках свои изделия, знакомятся с богатыми фондами и коллекциями </a:t>
            </a:r>
            <a:r>
              <a:rPr lang="ru-RU" dirty="0" err="1">
                <a:solidFill>
                  <a:schemeClr val="bg1"/>
                </a:solidFill>
              </a:rPr>
              <a:t>Каргопольского</a:t>
            </a:r>
            <a:r>
              <a:rPr lang="ru-RU" dirty="0">
                <a:solidFill>
                  <a:schemeClr val="bg1"/>
                </a:solidFill>
              </a:rPr>
              <a:t> музея-заповедника.</a:t>
            </a:r>
          </a:p>
        </p:txBody>
      </p:sp>
    </p:spTree>
    <p:extLst>
      <p:ext uri="{BB962C8B-B14F-4D97-AF65-F5344CB8AC3E}">
        <p14:creationId xmlns:p14="http://schemas.microsoft.com/office/powerpoint/2010/main" val="24860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1079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КАРГОПОЛЬЕ</vt:lpstr>
      <vt:lpstr>Каргополь </vt:lpstr>
      <vt:lpstr>Каргопольский район</vt:lpstr>
      <vt:lpstr>Герб</vt:lpstr>
      <vt:lpstr>Презентация PowerPoint</vt:lpstr>
      <vt:lpstr>Каргопольская игрушка</vt:lpstr>
      <vt:lpstr>Соборная площадь</vt:lpstr>
      <vt:lpstr>Каргопольский музей</vt:lpstr>
      <vt:lpstr>Праздник народных мастеров</vt:lpstr>
      <vt:lpstr>Кенозерский национальный парк</vt:lpstr>
      <vt:lpstr>Село Ошевенск</vt:lpstr>
      <vt:lpstr>Село Лядины</vt:lpstr>
      <vt:lpstr>деревня лекшмозеро</vt:lpstr>
      <vt:lpstr>Озеро ЛАче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Данил</cp:lastModifiedBy>
  <cp:revision>19</cp:revision>
  <dcterms:created xsi:type="dcterms:W3CDTF">2014-02-24T13:33:47Z</dcterms:created>
  <dcterms:modified xsi:type="dcterms:W3CDTF">2014-03-18T16:48:13Z</dcterms:modified>
</cp:coreProperties>
</file>