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713" autoAdjust="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9F284CE9-0F35-4F8A-A8D4-70C997756F37}" type="datetimeFigureOut">
              <a:rPr lang="ru-RU" smtClean="0"/>
              <a:pPr/>
              <a:t>22.02.2015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AB837AF0-5CD8-4CA0-AFC5-8249A2C7BF6C}"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med">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F284CE9-0F35-4F8A-A8D4-70C997756F37}" type="datetimeFigureOut">
              <a:rPr lang="ru-RU" smtClean="0"/>
              <a:pPr/>
              <a:t>22.02.2015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837AF0-5CD8-4CA0-AFC5-8249A2C7BF6C}" type="slidenum">
              <a:rPr lang="ru-RU" smtClean="0"/>
              <a:pPr/>
              <a:t>‹#›</a:t>
            </a:fld>
            <a:endParaRPr lang="ru-RU"/>
          </a:p>
        </p:txBody>
      </p:sp>
    </p:spTree>
  </p:cSld>
  <p:clrMapOvr>
    <a:masterClrMapping/>
  </p:clrMapOvr>
  <p:transition spd="med">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F284CE9-0F35-4F8A-A8D4-70C997756F37}" type="datetimeFigureOut">
              <a:rPr lang="ru-RU" smtClean="0"/>
              <a:pPr/>
              <a:t>22.02.2015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837AF0-5CD8-4CA0-AFC5-8249A2C7BF6C}" type="slidenum">
              <a:rPr lang="ru-RU" smtClean="0"/>
              <a:pPr/>
              <a:t>‹#›</a:t>
            </a:fld>
            <a:endParaRPr lang="ru-RU"/>
          </a:p>
        </p:txBody>
      </p:sp>
    </p:spTree>
  </p:cSld>
  <p:clrMapOvr>
    <a:masterClrMapping/>
  </p:clrMapOvr>
  <p:transition spd="med">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F284CE9-0F35-4F8A-A8D4-70C997756F37}" type="datetimeFigureOut">
              <a:rPr lang="ru-RU" smtClean="0"/>
              <a:pPr/>
              <a:t>22.02.2015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837AF0-5CD8-4CA0-AFC5-8249A2C7BF6C}" type="slidenum">
              <a:rPr lang="ru-RU" smtClean="0"/>
              <a:pPr/>
              <a:t>‹#›</a:t>
            </a:fld>
            <a:endParaRPr lang="ru-RU"/>
          </a:p>
        </p:txBody>
      </p:sp>
    </p:spTree>
  </p:cSld>
  <p:clrMapOvr>
    <a:masterClrMapping/>
  </p:clrMapOvr>
  <p:transition spd="med">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F284CE9-0F35-4F8A-A8D4-70C997756F37}" type="datetimeFigureOut">
              <a:rPr lang="ru-RU" smtClean="0"/>
              <a:pPr/>
              <a:t>22.02.2015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837AF0-5CD8-4CA0-AFC5-8249A2C7BF6C}"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med">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F284CE9-0F35-4F8A-A8D4-70C997756F37}" type="datetimeFigureOut">
              <a:rPr lang="ru-RU" smtClean="0"/>
              <a:pPr/>
              <a:t>22.02.2015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837AF0-5CD8-4CA0-AFC5-8249A2C7BF6C}" type="slidenum">
              <a:rPr lang="ru-RU" smtClean="0"/>
              <a:pPr/>
              <a:t>‹#›</a:t>
            </a:fld>
            <a:endParaRPr lang="ru-RU"/>
          </a:p>
        </p:txBody>
      </p:sp>
    </p:spTree>
  </p:cSld>
  <p:clrMapOvr>
    <a:masterClrMapping/>
  </p:clrMapOvr>
  <p:transition spd="med">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F284CE9-0F35-4F8A-A8D4-70C997756F37}" type="datetimeFigureOut">
              <a:rPr lang="ru-RU" smtClean="0"/>
              <a:pPr/>
              <a:t>22.02.2015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B837AF0-5CD8-4CA0-AFC5-8249A2C7BF6C}" type="slidenum">
              <a:rPr lang="ru-RU" smtClean="0"/>
              <a:pPr/>
              <a:t>‹#›</a:t>
            </a:fld>
            <a:endParaRPr lang="ru-RU"/>
          </a:p>
        </p:txBody>
      </p:sp>
    </p:spTree>
  </p:cSld>
  <p:clrMapOvr>
    <a:masterClrMapping/>
  </p:clrMapOvr>
  <p:transition spd="med">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9F284CE9-0F35-4F8A-A8D4-70C997756F37}" type="datetimeFigureOut">
              <a:rPr lang="ru-RU" smtClean="0"/>
              <a:pPr/>
              <a:t>22.02.2015</a:t>
            </a:fld>
            <a:endParaRPr lang="ru-RU"/>
          </a:p>
        </p:txBody>
      </p:sp>
      <p:sp>
        <p:nvSpPr>
          <p:cNvPr id="8" name="Номер слайда 7"/>
          <p:cNvSpPr>
            <a:spLocks noGrp="1"/>
          </p:cNvSpPr>
          <p:nvPr>
            <p:ph type="sldNum" sz="quarter" idx="11"/>
          </p:nvPr>
        </p:nvSpPr>
        <p:spPr/>
        <p:txBody>
          <a:bodyPr/>
          <a:lstStyle/>
          <a:p>
            <a:fld id="{AB837AF0-5CD8-4CA0-AFC5-8249A2C7BF6C}"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transition spd="med">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F284CE9-0F35-4F8A-A8D4-70C997756F37}" type="datetimeFigureOut">
              <a:rPr lang="ru-RU" smtClean="0"/>
              <a:pPr/>
              <a:t>22.02.2015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B837AF0-5CD8-4CA0-AFC5-8249A2C7BF6C}" type="slidenum">
              <a:rPr lang="ru-RU" smtClean="0"/>
              <a:pPr/>
              <a:t>‹#›</a:t>
            </a:fld>
            <a:endParaRPr lang="ru-RU"/>
          </a:p>
        </p:txBody>
      </p:sp>
    </p:spTree>
  </p:cSld>
  <p:clrMapOvr>
    <a:masterClrMapping/>
  </p:clrMapOvr>
  <p:transition spd="med">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F284CE9-0F35-4F8A-A8D4-70C997756F37}" type="datetimeFigureOut">
              <a:rPr lang="ru-RU" smtClean="0"/>
              <a:pPr/>
              <a:t>22.02.2015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AB837AF0-5CD8-4CA0-AFC5-8249A2C7BF6C}" type="slidenum">
              <a:rPr lang="ru-RU" smtClean="0"/>
              <a:pPr/>
              <a:t>‹#›</a:t>
            </a:fld>
            <a:endParaRPr lang="ru-RU"/>
          </a:p>
        </p:txBody>
      </p:sp>
    </p:spTree>
  </p:cSld>
  <p:clrMapOvr>
    <a:masterClrMapping/>
  </p:clrMapOvr>
  <p:transition spd="med">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9F284CE9-0F35-4F8A-A8D4-70C997756F37}" type="datetimeFigureOut">
              <a:rPr lang="ru-RU" smtClean="0"/>
              <a:pPr/>
              <a:t>22.02.2015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837AF0-5CD8-4CA0-AFC5-8249A2C7BF6C}" type="slidenum">
              <a:rPr lang="ru-RU" smtClean="0"/>
              <a:pPr/>
              <a:t>‹#›</a:t>
            </a:fld>
            <a:endParaRPr lang="ru-RU"/>
          </a:p>
        </p:txBody>
      </p:sp>
    </p:spTree>
  </p:cSld>
  <p:clrMapOvr>
    <a:masterClrMapping/>
  </p:clrMapOvr>
  <p:transition spd="med">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F284CE9-0F35-4F8A-A8D4-70C997756F37}" type="datetimeFigureOut">
              <a:rPr lang="ru-RU" smtClean="0"/>
              <a:pPr/>
              <a:t>22.02.2015</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B837AF0-5CD8-4CA0-AFC5-8249A2C7BF6C}"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zoom dir="in"/>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gotpower.ru/kurenie-vredit-zdorovyu/" TargetMode="External"/><Relationship Id="rId2" Type="http://schemas.openxmlformats.org/officeDocument/2006/relationships/hyperlink" Target="http://gotpower.ru/chem-vredit-alkogol/"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8"/>
            <a:ext cx="7772400" cy="3888432"/>
          </a:xfrm>
        </p:spPr>
        <p:txBody>
          <a:bodyPr>
            <a:noAutofit/>
          </a:bodyPr>
          <a:lstStyle/>
          <a:p>
            <a:pPr lvl="0" algn="ctr" fontAlgn="base">
              <a:spcAft>
                <a:spcPct val="0"/>
              </a:spcAft>
            </a:pPr>
            <a:r>
              <a:rPr kumimoji="0" lang="ru-RU" sz="2400" b="0" i="0" u="none" strike="noStrike" cap="none" normalizeH="0" baseline="0" dirty="0" smtClean="0">
                <a:ln>
                  <a:noFill/>
                </a:ln>
                <a:solidFill>
                  <a:schemeClr val="tx1"/>
                </a:solidFill>
                <a:effectLst/>
                <a:latin typeface="Arial" pitchFamily="34" charset="0"/>
                <a:cs typeface="Arial" pitchFamily="34" charset="0"/>
              </a:rPr>
              <a:t/>
            </a:r>
            <a:br>
              <a:rPr kumimoji="0" lang="ru-RU" sz="2400" b="0" i="0" u="none" strike="noStrike" cap="none" normalizeH="0" baseline="0" dirty="0" smtClean="0">
                <a:ln>
                  <a:noFill/>
                </a:ln>
                <a:solidFill>
                  <a:schemeClr val="tx1"/>
                </a:solidFill>
                <a:effectLst/>
                <a:latin typeface="Arial" pitchFamily="34" charset="0"/>
                <a:cs typeface="Arial" pitchFamily="34" charset="0"/>
              </a:rPr>
            </a:b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Презентация</a:t>
            </a:r>
            <a:b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r>
              <a:rPr kumimoji="0" lang="ru-RU" sz="2400" b="0" i="0" u="none" strike="noStrike" cap="none" normalizeH="0" baseline="0" dirty="0" smtClean="0">
                <a:ln>
                  <a:noFill/>
                </a:ln>
                <a:solidFill>
                  <a:schemeClr val="tx1"/>
                </a:solidFill>
                <a:effectLst/>
                <a:latin typeface="Arial" pitchFamily="34" charset="0"/>
                <a:cs typeface="Arial" pitchFamily="34" charset="0"/>
              </a:rPr>
              <a:t/>
            </a:r>
            <a:br>
              <a:rPr kumimoji="0" lang="ru-RU" sz="2400" b="0" i="0" u="none" strike="noStrike" cap="none" normalizeH="0" baseline="0" dirty="0" smtClean="0">
                <a:ln>
                  <a:noFill/>
                </a:ln>
                <a:solidFill>
                  <a:schemeClr val="tx1"/>
                </a:solidFill>
                <a:effectLst/>
                <a:latin typeface="Arial" pitchFamily="34" charset="0"/>
                <a:cs typeface="Arial" pitchFamily="34" charset="0"/>
              </a:rPr>
            </a:b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по Окружающему миру на тему:</a:t>
            </a:r>
            <a:b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«Вредные привычки</a:t>
            </a: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b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r>
              <a:rPr lang="ru-RU" sz="2400" cap="none" smtClean="0">
                <a:ln>
                  <a:noFill/>
                </a:ln>
                <a:solidFill>
                  <a:schemeClr val="tx1"/>
                </a:solidFill>
                <a:effectLst/>
                <a:latin typeface="Calibri" pitchFamily="34" charset="0"/>
                <a:ea typeface="Times New Roman" pitchFamily="18" charset="0"/>
                <a:cs typeface="Calibri" pitchFamily="34" charset="0"/>
              </a:rPr>
              <a:t>Подготовила </a:t>
            </a:r>
            <a:br>
              <a:rPr lang="ru-RU" sz="2400" cap="none" smtClean="0">
                <a:ln>
                  <a:noFill/>
                </a:ln>
                <a:solidFill>
                  <a:schemeClr val="tx1"/>
                </a:solidFill>
                <a:effectLst/>
                <a:latin typeface="Calibri" pitchFamily="34" charset="0"/>
                <a:ea typeface="Times New Roman" pitchFamily="18" charset="0"/>
                <a:cs typeface="Calibri" pitchFamily="34" charset="0"/>
              </a:rPr>
            </a:br>
            <a:r>
              <a:rPr lang="ru-RU" sz="2400" cap="none" smtClean="0">
                <a:ln>
                  <a:noFill/>
                </a:ln>
                <a:solidFill>
                  <a:schemeClr val="tx1"/>
                </a:solidFill>
                <a:effectLst/>
                <a:latin typeface="Calibri" pitchFamily="34" charset="0"/>
                <a:ea typeface="Times New Roman" pitchFamily="18" charset="0"/>
                <a:cs typeface="Calibri" pitchFamily="34" charset="0"/>
              </a:rPr>
              <a:t>Львова </a:t>
            </a:r>
            <a:r>
              <a:rPr lang="ru-RU" sz="2400" cap="none" dirty="0" smtClean="0">
                <a:ln>
                  <a:noFill/>
                </a:ln>
                <a:solidFill>
                  <a:schemeClr val="tx1"/>
                </a:solidFill>
                <a:effectLst/>
                <a:latin typeface="Calibri" pitchFamily="34" charset="0"/>
                <a:ea typeface="Times New Roman" pitchFamily="18" charset="0"/>
                <a:cs typeface="Calibri" pitchFamily="34" charset="0"/>
              </a:rPr>
              <a:t>Светлана Александровна</a:t>
            </a: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r>
            <a:b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r>
              <a:rPr lang="ru-RU" sz="2400" b="1" dirty="0" smtClean="0">
                <a:latin typeface="Calibri" pitchFamily="34" charset="0"/>
                <a:cs typeface="Arial" pitchFamily="34" charset="0"/>
              </a:rPr>
              <a:t/>
            </a:r>
            <a:br>
              <a:rPr lang="ru-RU" sz="2400" b="1" dirty="0" smtClean="0">
                <a:latin typeface="Calibri" pitchFamily="34" charset="0"/>
                <a:cs typeface="Arial" pitchFamily="34" charset="0"/>
              </a:rPr>
            </a:br>
            <a:r>
              <a:rPr kumimoji="0" lang="ru-RU" sz="2400" b="1" i="0" u="none" strike="noStrike" cap="none" normalizeH="0" baseline="0" dirty="0" smtClean="0">
                <a:ln>
                  <a:noFill/>
                </a:ln>
                <a:solidFill>
                  <a:schemeClr val="tx1"/>
                </a:solidFill>
                <a:effectLst/>
                <a:latin typeface="Calibri" pitchFamily="34" charset="0"/>
                <a:cs typeface="Arial" pitchFamily="34" charset="0"/>
              </a:rPr>
              <a:t/>
            </a:r>
            <a:br>
              <a:rPr kumimoji="0" lang="ru-RU" sz="2400" b="1" i="0" u="none" strike="noStrike" cap="none" normalizeH="0" baseline="0" dirty="0" smtClean="0">
                <a:ln>
                  <a:noFill/>
                </a:ln>
                <a:solidFill>
                  <a:schemeClr val="tx1"/>
                </a:solidFill>
                <a:effectLst/>
                <a:latin typeface="Calibri" pitchFamily="34" charset="0"/>
                <a:cs typeface="Arial" pitchFamily="34" charset="0"/>
              </a:rPr>
            </a:br>
            <a:r>
              <a:rPr lang="ru-RU" sz="2400" b="1" dirty="0" smtClean="0">
                <a:latin typeface="Calibri" pitchFamily="34" charset="0"/>
                <a:cs typeface="Arial" pitchFamily="34" charset="0"/>
              </a:rPr>
              <a:t/>
            </a:r>
            <a:br>
              <a:rPr lang="ru-RU" sz="2400" b="1" dirty="0" smtClean="0">
                <a:latin typeface="Calibri" pitchFamily="34" charset="0"/>
                <a:cs typeface="Arial" pitchFamily="34" charset="0"/>
              </a:rPr>
            </a:br>
            <a:r>
              <a:rPr kumimoji="0" lang="ru-RU" sz="2400" b="1" i="0" u="none" strike="noStrike" cap="none" normalizeH="0" baseline="0" dirty="0" smtClean="0">
                <a:ln>
                  <a:noFill/>
                </a:ln>
                <a:solidFill>
                  <a:schemeClr val="tx1"/>
                </a:solidFill>
                <a:effectLst/>
                <a:latin typeface="Calibri" pitchFamily="34" charset="0"/>
                <a:cs typeface="Arial" pitchFamily="34" charset="0"/>
              </a:rPr>
              <a:t/>
            </a:r>
            <a:br>
              <a:rPr kumimoji="0" lang="ru-RU" sz="2400" b="1" i="0" u="none" strike="noStrike" cap="none" normalizeH="0" baseline="0" dirty="0" smtClean="0">
                <a:ln>
                  <a:noFill/>
                </a:ln>
                <a:solidFill>
                  <a:schemeClr val="tx1"/>
                </a:solidFill>
                <a:effectLst/>
                <a:latin typeface="Calibri" pitchFamily="34" charset="0"/>
                <a:cs typeface="Arial" pitchFamily="34" charset="0"/>
              </a:rPr>
            </a:br>
            <a:r>
              <a:rPr lang="ru-RU" sz="2400" b="1" dirty="0" smtClean="0">
                <a:latin typeface="Calibri" pitchFamily="34" charset="0"/>
                <a:cs typeface="Arial" pitchFamily="34" charset="0"/>
              </a:rPr>
              <a:t/>
            </a:r>
            <a:br>
              <a:rPr lang="ru-RU" sz="2400" b="1" dirty="0" smtClean="0">
                <a:latin typeface="Calibri" pitchFamily="34" charset="0"/>
                <a:cs typeface="Arial" pitchFamily="34" charset="0"/>
              </a:rPr>
            </a:br>
            <a:r>
              <a:rPr kumimoji="0" lang="ru-RU" sz="2400" b="1" i="0" u="none" strike="noStrike" cap="none" normalizeH="0" baseline="0" dirty="0" smtClean="0">
                <a:ln>
                  <a:noFill/>
                </a:ln>
                <a:solidFill>
                  <a:schemeClr val="tx1"/>
                </a:solidFill>
                <a:effectLst/>
                <a:latin typeface="Calibri" pitchFamily="34" charset="0"/>
                <a:cs typeface="Arial" pitchFamily="34" charset="0"/>
              </a:rPr>
              <a:t/>
            </a:r>
            <a:br>
              <a:rPr kumimoji="0" lang="ru-RU" sz="2400" b="1" i="0" u="none" strike="noStrike" cap="none" normalizeH="0" baseline="0" dirty="0" smtClean="0">
                <a:ln>
                  <a:noFill/>
                </a:ln>
                <a:solidFill>
                  <a:schemeClr val="tx1"/>
                </a:solidFill>
                <a:effectLst/>
                <a:latin typeface="Calibri" pitchFamily="34" charset="0"/>
                <a:cs typeface="Arial" pitchFamily="34" charset="0"/>
              </a:rPr>
            </a:br>
            <a:r>
              <a:rPr lang="ru-RU" sz="2400" b="1" dirty="0" smtClean="0">
                <a:latin typeface="Calibri" pitchFamily="34" charset="0"/>
                <a:cs typeface="Arial" pitchFamily="34" charset="0"/>
              </a:rPr>
              <a:t/>
            </a:r>
            <a:br>
              <a:rPr lang="ru-RU" sz="2400" b="1" dirty="0" smtClean="0">
                <a:latin typeface="Calibri" pitchFamily="34" charset="0"/>
                <a:cs typeface="Arial" pitchFamily="34" charset="0"/>
              </a:rPr>
            </a:br>
            <a:r>
              <a:rPr kumimoji="0" lang="ru-RU" sz="2400" b="0" i="0" u="none" strike="noStrike" cap="none" normalizeH="0" baseline="0" dirty="0" smtClean="0">
                <a:ln>
                  <a:noFill/>
                </a:ln>
                <a:solidFill>
                  <a:schemeClr val="tx1"/>
                </a:solidFill>
                <a:effectLst/>
                <a:latin typeface="Arial" pitchFamily="34" charset="0"/>
                <a:cs typeface="Arial" pitchFamily="34" charset="0"/>
              </a:rPr>
              <a:t/>
            </a:r>
            <a:br>
              <a:rPr kumimoji="0" lang="ru-RU" sz="2400" b="0" i="0" u="none" strike="noStrike" cap="none" normalizeH="0" baseline="0" dirty="0" smtClean="0">
                <a:ln>
                  <a:noFill/>
                </a:ln>
                <a:solidFill>
                  <a:schemeClr val="tx1"/>
                </a:solidFill>
                <a:effectLst/>
                <a:latin typeface="Arial" pitchFamily="34" charset="0"/>
                <a:cs typeface="Arial" pitchFamily="34" charset="0"/>
              </a:rPr>
            </a:b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Химки</a:t>
            </a:r>
            <a:r>
              <a:rPr kumimoji="0" lang="ru-RU" sz="2400" b="0" i="0" u="none" strike="noStrike" cap="none" normalizeH="0" baseline="0" dirty="0" smtClean="0">
                <a:ln>
                  <a:noFill/>
                </a:ln>
                <a:solidFill>
                  <a:schemeClr val="tx1"/>
                </a:solidFill>
                <a:effectLst/>
                <a:latin typeface="Arial" pitchFamily="34" charset="0"/>
                <a:cs typeface="Arial" pitchFamily="34" charset="0"/>
              </a:rPr>
              <a:t/>
            </a:r>
            <a:br>
              <a:rPr kumimoji="0" lang="ru-RU" sz="2400" b="0" i="0" u="none" strike="noStrike" cap="none" normalizeH="0" baseline="0" dirty="0" smtClean="0">
                <a:ln>
                  <a:noFill/>
                </a:ln>
                <a:solidFill>
                  <a:schemeClr val="tx1"/>
                </a:solidFill>
                <a:effectLst/>
                <a:latin typeface="Arial" pitchFamily="34" charset="0"/>
                <a:cs typeface="Arial" pitchFamily="34" charset="0"/>
              </a:rPr>
            </a:br>
            <a:r>
              <a:rPr lang="ru-RU" sz="2400" cap="none" dirty="0" smtClean="0">
                <a:ln>
                  <a:noFill/>
                </a:ln>
                <a:solidFill>
                  <a:schemeClr val="tx1"/>
                </a:solidFill>
                <a:effectLst/>
                <a:latin typeface="Calibri" pitchFamily="34" charset="0"/>
                <a:cs typeface="Arial" pitchFamily="34" charset="0"/>
              </a:rPr>
              <a:t>20</a:t>
            </a: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.11.14</a:t>
            </a:r>
            <a:r>
              <a:rPr kumimoji="0" lang="ru-RU" sz="2400" b="0" i="0" u="none" strike="noStrike" cap="none" normalizeH="0" baseline="0" dirty="0" smtClean="0">
                <a:ln>
                  <a:noFill/>
                </a:ln>
                <a:solidFill>
                  <a:schemeClr val="tx1"/>
                </a:solidFill>
                <a:effectLst/>
                <a:latin typeface="Arial" pitchFamily="34" charset="0"/>
                <a:cs typeface="Arial" pitchFamily="34" charset="0"/>
              </a:rPr>
              <a:t/>
            </a:r>
            <a:br>
              <a:rPr kumimoji="0" lang="ru-RU" sz="2400" b="0" i="0" u="none" strike="noStrike" cap="none" normalizeH="0" baseline="0" dirty="0" smtClean="0">
                <a:ln>
                  <a:noFill/>
                </a:ln>
                <a:solidFill>
                  <a:schemeClr val="tx1"/>
                </a:solidFill>
                <a:effectLst/>
                <a:latin typeface="Arial" pitchFamily="34" charset="0"/>
                <a:cs typeface="Arial" pitchFamily="34" charset="0"/>
              </a:rPr>
            </a:br>
            <a:endParaRPr lang="ru-RU" sz="2400" dirty="0"/>
          </a:p>
        </p:txBody>
      </p:sp>
    </p:spTree>
  </p:cSld>
  <p:clrMapOvr>
    <a:masterClrMapping/>
  </p:clrMapOvr>
  <p:transition spd="med">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Вред здоровью от употребления наркотических препаратов - Картинка 7187/16"/>
          <p:cNvPicPr>
            <a:picLocks noChangeAspect="1" noChangeArrowheads="1"/>
          </p:cNvPicPr>
          <p:nvPr/>
        </p:nvPicPr>
        <p:blipFill>
          <a:blip r:embed="rId2" cstate="print"/>
          <a:srcRect/>
          <a:stretch>
            <a:fillRect/>
          </a:stretch>
        </p:blipFill>
        <p:spPr bwMode="auto">
          <a:xfrm>
            <a:off x="827584" y="692697"/>
            <a:ext cx="7416824" cy="5256584"/>
          </a:xfrm>
          <a:prstGeom prst="rect">
            <a:avLst/>
          </a:prstGeom>
          <a:noFill/>
        </p:spPr>
      </p:pic>
    </p:spTree>
  </p:cSld>
  <p:clrMapOvr>
    <a:masterClrMapping/>
  </p:clrMapOvr>
  <p:transition spd="med">
    <p:zoom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Здоровье - это главное достояние человека и им надо дорожить - Картинка 7187/17"/>
          <p:cNvPicPr>
            <a:picLocks noChangeAspect="1" noChangeArrowheads="1"/>
          </p:cNvPicPr>
          <p:nvPr/>
        </p:nvPicPr>
        <p:blipFill>
          <a:blip r:embed="rId2" cstate="print"/>
          <a:srcRect/>
          <a:stretch>
            <a:fillRect/>
          </a:stretch>
        </p:blipFill>
        <p:spPr bwMode="auto">
          <a:xfrm>
            <a:off x="1187624" y="764704"/>
            <a:ext cx="6840760" cy="5004048"/>
          </a:xfrm>
          <a:prstGeom prst="rect">
            <a:avLst/>
          </a:prstGeom>
          <a:noFill/>
        </p:spPr>
      </p:pic>
    </p:spTree>
  </p:cSld>
  <p:clrMapOvr>
    <a:masterClrMapping/>
  </p:clrMapOvr>
  <p:transition spd="med">
    <p:zoom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899592" y="2420888"/>
            <a:ext cx="6629400" cy="1066688"/>
          </a:xfrm>
        </p:spPr>
        <p:txBody>
          <a:bodyPr>
            <a:noAutofit/>
          </a:bodyPr>
          <a:lstStyle/>
          <a:p>
            <a:pPr algn="ctr"/>
            <a:r>
              <a:rPr lang="ru-RU" sz="6600" dirty="0" smtClean="0">
                <a:solidFill>
                  <a:srgbClr val="C00000"/>
                </a:solidFill>
              </a:rPr>
              <a:t>Спасибо, за внимание!</a:t>
            </a:r>
            <a:endParaRPr lang="ru-RU" sz="6600" dirty="0">
              <a:solidFill>
                <a:srgbClr val="C00000"/>
              </a:solidFill>
            </a:endParaRPr>
          </a:p>
        </p:txBody>
      </p:sp>
    </p:spTree>
  </p:cSld>
  <p:clrMapOvr>
    <a:masterClrMapping/>
  </p:clrMapOvr>
  <p:transition spd="med">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3568" y="2492896"/>
            <a:ext cx="6773416" cy="2088232"/>
          </a:xfrm>
        </p:spPr>
        <p:txBody>
          <a:bodyPr>
            <a:noAutofit/>
          </a:bodyPr>
          <a:lstStyle/>
          <a:p>
            <a:pPr algn="ctr"/>
            <a:endParaRPr lang="ru-RU" sz="4400" dirty="0" smtClean="0">
              <a:solidFill>
                <a:schemeClr val="bg2">
                  <a:lumMod val="50000"/>
                </a:schemeClr>
              </a:solidFill>
            </a:endParaRPr>
          </a:p>
          <a:p>
            <a:pPr algn="ctr"/>
            <a:endParaRPr lang="ru-RU" sz="4400" dirty="0" smtClean="0">
              <a:solidFill>
                <a:schemeClr val="bg2">
                  <a:lumMod val="50000"/>
                </a:schemeClr>
              </a:solidFill>
            </a:endParaRPr>
          </a:p>
          <a:p>
            <a:pPr algn="ctr"/>
            <a:endParaRPr lang="ru-RU" sz="4400" dirty="0" smtClean="0">
              <a:solidFill>
                <a:schemeClr val="bg2">
                  <a:lumMod val="50000"/>
                </a:schemeClr>
              </a:solidFill>
            </a:endParaRPr>
          </a:p>
          <a:p>
            <a:pPr algn="ctr"/>
            <a:endParaRPr lang="ru-RU" sz="4400" dirty="0" smtClean="0">
              <a:solidFill>
                <a:schemeClr val="bg2">
                  <a:lumMod val="50000"/>
                </a:schemeClr>
              </a:solidFill>
            </a:endParaRPr>
          </a:p>
          <a:p>
            <a:pPr algn="ctr"/>
            <a:endParaRPr lang="ru-RU" sz="4400" dirty="0" smtClean="0">
              <a:solidFill>
                <a:schemeClr val="bg2">
                  <a:lumMod val="50000"/>
                </a:schemeClr>
              </a:solidFill>
            </a:endParaRPr>
          </a:p>
          <a:p>
            <a:pPr algn="ctr"/>
            <a:endParaRPr lang="ru-RU" sz="4400" dirty="0" smtClean="0">
              <a:solidFill>
                <a:schemeClr val="bg2">
                  <a:lumMod val="50000"/>
                </a:schemeClr>
              </a:solidFill>
            </a:endParaRPr>
          </a:p>
          <a:p>
            <a:pPr algn="ctr"/>
            <a:r>
              <a:rPr lang="ru-RU" sz="4400" dirty="0" smtClean="0">
                <a:solidFill>
                  <a:schemeClr val="bg2">
                    <a:lumMod val="50000"/>
                  </a:schemeClr>
                </a:solidFill>
              </a:rPr>
              <a:t>Вредные привычки: </a:t>
            </a:r>
          </a:p>
          <a:p>
            <a:pPr algn="ctr"/>
            <a:r>
              <a:rPr lang="ru-RU" sz="4400" dirty="0" smtClean="0">
                <a:solidFill>
                  <a:schemeClr val="bg2">
                    <a:lumMod val="50000"/>
                  </a:schemeClr>
                </a:solidFill>
              </a:rPr>
              <a:t>Курение</a:t>
            </a:r>
          </a:p>
          <a:p>
            <a:pPr algn="ctr"/>
            <a:r>
              <a:rPr lang="ru-RU" sz="4400" dirty="0" smtClean="0">
                <a:solidFill>
                  <a:schemeClr val="bg2">
                    <a:lumMod val="50000"/>
                  </a:schemeClr>
                </a:solidFill>
              </a:rPr>
              <a:t>Алкоголь</a:t>
            </a:r>
          </a:p>
          <a:p>
            <a:pPr algn="ctr"/>
            <a:r>
              <a:rPr lang="ru-RU" sz="4400" dirty="0" smtClean="0">
                <a:solidFill>
                  <a:schemeClr val="bg2">
                    <a:lumMod val="50000"/>
                  </a:schemeClr>
                </a:solidFill>
              </a:rPr>
              <a:t>Наркотики</a:t>
            </a:r>
            <a:endParaRPr lang="ru-RU" sz="4400" dirty="0">
              <a:solidFill>
                <a:schemeClr val="bg2">
                  <a:lumMod val="50000"/>
                </a:schemeClr>
              </a:solidFill>
            </a:endParaRPr>
          </a:p>
        </p:txBody>
      </p:sp>
    </p:spTree>
  </p:cSld>
  <p:clrMapOvr>
    <a:masterClrMapping/>
  </p:clrMapOvr>
  <p:transition spd="med">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C00000"/>
                </a:solidFill>
              </a:rPr>
              <a:t>Курение</a:t>
            </a:r>
            <a:endParaRPr lang="ru-RU" dirty="0">
              <a:solidFill>
                <a:srgbClr val="C00000"/>
              </a:solidFill>
            </a:endParaRPr>
          </a:p>
        </p:txBody>
      </p:sp>
      <p:sp>
        <p:nvSpPr>
          <p:cNvPr id="3" name="Содержимое 2"/>
          <p:cNvSpPr>
            <a:spLocks noGrp="1"/>
          </p:cNvSpPr>
          <p:nvPr>
            <p:ph sz="half" idx="1"/>
          </p:nvPr>
        </p:nvSpPr>
        <p:spPr/>
        <p:txBody>
          <a:bodyPr>
            <a:normAutofit fontScale="85000" lnSpcReduction="10000"/>
          </a:bodyPr>
          <a:lstStyle/>
          <a:p>
            <a:r>
              <a:rPr lang="ru-RU" b="1" dirty="0" smtClean="0">
                <a:solidFill>
                  <a:schemeClr val="accent2">
                    <a:lumMod val="75000"/>
                  </a:schemeClr>
                </a:solidFill>
              </a:rPr>
              <a:t>Какой  вред приносит курение?</a:t>
            </a:r>
            <a:r>
              <a:rPr lang="ru-RU" dirty="0" smtClean="0">
                <a:solidFill>
                  <a:schemeClr val="accent2">
                    <a:lumMod val="75000"/>
                  </a:schemeClr>
                </a:solidFill>
              </a:rPr>
              <a:t> Оно подавляет физическое развитие. Воздействие вредных веществ разрушает легкие и </a:t>
            </a:r>
            <a:r>
              <a:rPr lang="ru-RU" dirty="0" err="1" smtClean="0">
                <a:solidFill>
                  <a:schemeClr val="accent2">
                    <a:lumMod val="75000"/>
                  </a:schemeClr>
                </a:solidFill>
              </a:rPr>
              <a:t>сердечно-сосудистую</a:t>
            </a:r>
            <a:r>
              <a:rPr lang="ru-RU" dirty="0" smtClean="0">
                <a:solidFill>
                  <a:schemeClr val="accent2">
                    <a:lumMod val="75000"/>
                  </a:schemeClr>
                </a:solidFill>
              </a:rPr>
              <a:t> систему, провоцирует одышку и кашель. Никотин приводит к раннему старению сердечной мышцы.</a:t>
            </a:r>
            <a:endParaRPr lang="ru-RU" dirty="0">
              <a:solidFill>
                <a:schemeClr val="accent2">
                  <a:lumMod val="75000"/>
                </a:schemeClr>
              </a:solidFill>
            </a:endParaRPr>
          </a:p>
        </p:txBody>
      </p:sp>
      <p:sp>
        <p:nvSpPr>
          <p:cNvPr id="4" name="Содержимое 3"/>
          <p:cNvSpPr>
            <a:spLocks noGrp="1"/>
          </p:cNvSpPr>
          <p:nvPr>
            <p:ph sz="half" idx="2"/>
          </p:nvPr>
        </p:nvSpPr>
        <p:spPr>
          <a:xfrm>
            <a:off x="4283968" y="1628800"/>
            <a:ext cx="3657600" cy="4381947"/>
          </a:xfrm>
        </p:spPr>
        <p:txBody>
          <a:bodyPr>
            <a:normAutofit fontScale="85000" lnSpcReduction="10000"/>
          </a:bodyPr>
          <a:lstStyle/>
          <a:p>
            <a:r>
              <a:rPr lang="ru-RU" dirty="0" smtClean="0">
                <a:solidFill>
                  <a:schemeClr val="accent2">
                    <a:lumMod val="75000"/>
                  </a:schemeClr>
                </a:solidFill>
              </a:rPr>
              <a:t>Вред курения заключается в торможении интеллектуального развития, отрицательном влиянии на память и мышление. В то же время подростка может ввести в заблуждение ложная информация из уст сверстников о пользе сигарет.</a:t>
            </a:r>
            <a:endParaRPr lang="ru-RU" dirty="0">
              <a:solidFill>
                <a:schemeClr val="accent2">
                  <a:lumMod val="75000"/>
                </a:schemeClr>
              </a:solidFill>
            </a:endParaRPr>
          </a:p>
        </p:txBody>
      </p:sp>
    </p:spTree>
  </p:cSld>
  <p:clrMapOvr>
    <a:masterClrMapping/>
  </p:clrMapOvr>
  <p:transition spd="med">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800" dirty="0" smtClean="0">
                <a:solidFill>
                  <a:srgbClr val="C00000"/>
                </a:solidFill>
              </a:rPr>
              <a:t>Что содержится в сигарете?</a:t>
            </a:r>
            <a:endParaRPr lang="ru-RU" sz="4800" dirty="0">
              <a:solidFill>
                <a:srgbClr val="C00000"/>
              </a:solidFill>
            </a:endParaRPr>
          </a:p>
        </p:txBody>
      </p:sp>
      <p:pic>
        <p:nvPicPr>
          <p:cNvPr id="17410" name="Picture 2" descr="Вред курения! Узнай-ка, советы и инструкции!"/>
          <p:cNvPicPr>
            <a:picLocks noChangeAspect="1" noChangeArrowheads="1"/>
          </p:cNvPicPr>
          <p:nvPr/>
        </p:nvPicPr>
        <p:blipFill>
          <a:blip r:embed="rId2" cstate="print"/>
          <a:srcRect/>
          <a:stretch>
            <a:fillRect/>
          </a:stretch>
        </p:blipFill>
        <p:spPr bwMode="auto">
          <a:xfrm>
            <a:off x="611560" y="1556792"/>
            <a:ext cx="7200800" cy="3960440"/>
          </a:xfrm>
          <a:prstGeom prst="rect">
            <a:avLst/>
          </a:prstGeom>
          <a:noFill/>
        </p:spPr>
      </p:pic>
    </p:spTree>
  </p:cSld>
  <p:clrMapOvr>
    <a:masterClrMapping/>
  </p:clrMapOvr>
  <p:transition spd="med">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Проект &quot;Здоровье - это здОрово!&quot; &quot; Страница 2 &quot; МОУ СОШ 8,Кр…"/>
          <p:cNvPicPr>
            <a:picLocks noChangeAspect="1" noChangeArrowheads="1"/>
          </p:cNvPicPr>
          <p:nvPr/>
        </p:nvPicPr>
        <p:blipFill>
          <a:blip r:embed="rId2" cstate="print"/>
          <a:srcRect/>
          <a:stretch>
            <a:fillRect/>
          </a:stretch>
        </p:blipFill>
        <p:spPr bwMode="auto">
          <a:xfrm>
            <a:off x="755576" y="908720"/>
            <a:ext cx="6696744" cy="453650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spd="med">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27584" y="404664"/>
            <a:ext cx="6840760" cy="5078313"/>
          </a:xfrm>
          <a:prstGeom prst="rect">
            <a:avLst/>
          </a:prstGeom>
        </p:spPr>
        <p:txBody>
          <a:bodyPr wrap="square">
            <a:spAutoFit/>
          </a:bodyPr>
          <a:lstStyle/>
          <a:p>
            <a:pPr fontAlgn="base"/>
            <a:r>
              <a:rPr lang="ru-RU" sz="2400" b="1" dirty="0" smtClean="0">
                <a:solidFill>
                  <a:schemeClr val="accent2">
                    <a:lumMod val="75000"/>
                  </a:schemeClr>
                </a:solidFill>
              </a:rPr>
              <a:t>Вся правда о вреде курения.</a:t>
            </a:r>
          </a:p>
          <a:p>
            <a:pPr fontAlgn="base"/>
            <a:r>
              <a:rPr lang="ru-RU" sz="2400" dirty="0">
                <a:solidFill>
                  <a:schemeClr val="accent2">
                    <a:lumMod val="75000"/>
                  </a:schemeClr>
                </a:solidFill>
              </a:rPr>
              <a:t>В двух словах о минусах курения рассказать вряд ли получится. Количество отрицательных аспектов превышает все разумные пределы. Ущерб, наносимый сигаретами, по масштабу превосходит все известные крупномасштабные аварии и техногенные катастрофы. Всемирная организация здравоохранения сообщает, что ежегодно от заболеваний, вызванных этой пагубной привычкой, в мире умирает свыше 5 000 000 человек.</a:t>
            </a:r>
          </a:p>
          <a:p>
            <a:r>
              <a:rPr lang="ru-RU" dirty="0" smtClean="0"/>
              <a:t/>
            </a:r>
            <a:br>
              <a:rPr lang="ru-RU" dirty="0" smtClean="0"/>
            </a:br>
            <a:endParaRPr lang="ru-RU" dirty="0"/>
          </a:p>
        </p:txBody>
      </p:sp>
    </p:spTree>
  </p:cSld>
  <p:clrMapOvr>
    <a:masterClrMapping/>
  </p:clrMapOvr>
  <p:transition spd="med">
    <p:zoom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0648"/>
            <a:ext cx="7467600" cy="1143000"/>
          </a:xfrm>
        </p:spPr>
        <p:txBody>
          <a:bodyPr/>
          <a:lstStyle/>
          <a:p>
            <a:pPr algn="ctr"/>
            <a:r>
              <a:rPr lang="ru-RU" dirty="0" smtClean="0">
                <a:solidFill>
                  <a:srgbClr val="FF0000"/>
                </a:solidFill>
              </a:rPr>
              <a:t>Алкоголь</a:t>
            </a:r>
            <a:endParaRPr lang="ru-RU" dirty="0">
              <a:solidFill>
                <a:srgbClr val="FF0000"/>
              </a:solidFill>
            </a:endParaRPr>
          </a:p>
        </p:txBody>
      </p:sp>
      <p:sp>
        <p:nvSpPr>
          <p:cNvPr id="3" name="Содержимое 2"/>
          <p:cNvSpPr>
            <a:spLocks noGrp="1"/>
          </p:cNvSpPr>
          <p:nvPr>
            <p:ph sz="half" idx="1"/>
          </p:nvPr>
        </p:nvSpPr>
        <p:spPr/>
        <p:txBody>
          <a:bodyPr>
            <a:normAutofit fontScale="62500" lnSpcReduction="20000"/>
          </a:bodyPr>
          <a:lstStyle/>
          <a:p>
            <a:r>
              <a:rPr lang="ru-RU" dirty="0" smtClean="0">
                <a:solidFill>
                  <a:schemeClr val="accent2">
                    <a:lumMod val="75000"/>
                  </a:schemeClr>
                </a:solidFill>
                <a:hlinkClick r:id="rId2" tooltip="Чем алкоголь вредит здоровью"/>
              </a:rPr>
              <a:t>Алкоголь</a:t>
            </a:r>
            <a:r>
              <a:rPr lang="ru-RU" dirty="0" smtClean="0">
                <a:solidFill>
                  <a:schemeClr val="accent2">
                    <a:lumMod val="75000"/>
                  </a:schemeClr>
                </a:solidFill>
              </a:rPr>
              <a:t> употребляют многие, но знаете ли вы о том, чем вредит алкоголь? Большинство выпивающих людей, даже не подозревают как алкоголь вредит здоровью.</a:t>
            </a:r>
            <a:br>
              <a:rPr lang="ru-RU" dirty="0" smtClean="0">
                <a:solidFill>
                  <a:schemeClr val="accent2">
                    <a:lumMod val="75000"/>
                  </a:schemeClr>
                </a:solidFill>
              </a:rPr>
            </a:br>
            <a:r>
              <a:rPr lang="ru-RU" dirty="0" smtClean="0">
                <a:solidFill>
                  <a:schemeClr val="accent2">
                    <a:lumMod val="75000"/>
                  </a:schemeClr>
                </a:solidFill>
              </a:rPr>
              <a:t>Нет ни одного органа, который бы не подвергался его губительному действию. Но самый сильный вред он наносит головному мозгу. В любом </a:t>
            </a:r>
            <a:r>
              <a:rPr lang="ru-RU" dirty="0" err="1" smtClean="0">
                <a:solidFill>
                  <a:schemeClr val="accent2">
                    <a:lumMod val="75000"/>
                  </a:schemeClr>
                </a:solidFill>
              </a:rPr>
              <a:t>алкоголе-содержащем</a:t>
            </a:r>
            <a:r>
              <a:rPr lang="ru-RU" dirty="0" smtClean="0">
                <a:solidFill>
                  <a:schemeClr val="accent2">
                    <a:lumMod val="75000"/>
                  </a:schemeClr>
                </a:solidFill>
              </a:rPr>
              <a:t> напитке присутствует спирт, при попадании в организм он всасывается в кровь, через нее попадает в мозг и начинает разрушать его. И если </a:t>
            </a:r>
            <a:r>
              <a:rPr lang="ru-RU" dirty="0" smtClean="0">
                <a:solidFill>
                  <a:schemeClr val="accent2">
                    <a:lumMod val="75000"/>
                  </a:schemeClr>
                </a:solidFill>
                <a:hlinkClick r:id="rId3"/>
              </a:rPr>
              <a:t>курение просто вредит здоровью</a:t>
            </a:r>
            <a:r>
              <a:rPr lang="ru-RU" dirty="0" smtClean="0">
                <a:solidFill>
                  <a:schemeClr val="accent2">
                    <a:lumMod val="75000"/>
                  </a:schemeClr>
                </a:solidFill>
              </a:rPr>
              <a:t>, то алкоголь убивает вас напрочь.</a:t>
            </a:r>
            <a:endParaRPr lang="ru-RU" dirty="0">
              <a:solidFill>
                <a:schemeClr val="accent2">
                  <a:lumMod val="75000"/>
                </a:schemeClr>
              </a:solidFill>
            </a:endParaRPr>
          </a:p>
        </p:txBody>
      </p:sp>
      <p:sp>
        <p:nvSpPr>
          <p:cNvPr id="4" name="Содержимое 3"/>
          <p:cNvSpPr>
            <a:spLocks noGrp="1"/>
          </p:cNvSpPr>
          <p:nvPr>
            <p:ph sz="half" idx="2"/>
          </p:nvPr>
        </p:nvSpPr>
        <p:spPr/>
        <p:txBody>
          <a:bodyPr>
            <a:normAutofit fontScale="62500" lnSpcReduction="20000"/>
          </a:bodyPr>
          <a:lstStyle/>
          <a:p>
            <a:r>
              <a:rPr lang="ru-RU" dirty="0" smtClean="0">
                <a:solidFill>
                  <a:schemeClr val="accent2">
                    <a:lumMod val="75000"/>
                  </a:schemeClr>
                </a:solidFill>
              </a:rPr>
              <a:t>Постоянное употребление чрезмерного количества спиртного:</a:t>
            </a:r>
          </a:p>
          <a:p>
            <a:r>
              <a:rPr lang="ru-RU" dirty="0" smtClean="0">
                <a:solidFill>
                  <a:schemeClr val="accent2">
                    <a:lumMod val="75000"/>
                  </a:schemeClr>
                </a:solidFill>
              </a:rPr>
              <a:t>вредно для сердца, легких, печени, пищеварительной и нервной систем;</a:t>
            </a:r>
          </a:p>
          <a:p>
            <a:r>
              <a:rPr lang="ru-RU" dirty="0" smtClean="0">
                <a:solidFill>
                  <a:schemeClr val="accent2">
                    <a:lumMod val="75000"/>
                  </a:schemeClr>
                </a:solidFill>
              </a:rPr>
              <a:t>осложняет течение имеющихся болезней;</a:t>
            </a:r>
          </a:p>
          <a:p>
            <a:r>
              <a:rPr lang="ru-RU" dirty="0" smtClean="0">
                <a:solidFill>
                  <a:schemeClr val="accent2">
                    <a:lumMod val="75000"/>
                  </a:schemeClr>
                </a:solidFill>
              </a:rPr>
              <a:t>усугубляет психические и умственные расстройства;</a:t>
            </a:r>
          </a:p>
          <a:p>
            <a:r>
              <a:rPr lang="ru-RU" dirty="0" smtClean="0">
                <a:solidFill>
                  <a:schemeClr val="accent2">
                    <a:lumMod val="75000"/>
                  </a:schemeClr>
                </a:solidFill>
              </a:rPr>
              <a:t>приводит к несчастным случаям. (В отделении "Скорой помощи" любой больницы можно убедиться, что многие попадают туда в результате несчастных случаев, вызванных опьянением.)</a:t>
            </a:r>
          </a:p>
          <a:p>
            <a:endParaRPr lang="ru-RU" dirty="0">
              <a:solidFill>
                <a:schemeClr val="accent2">
                  <a:lumMod val="75000"/>
                </a:schemeClr>
              </a:solidFill>
            </a:endParaRPr>
          </a:p>
        </p:txBody>
      </p:sp>
    </p:spTree>
  </p:cSld>
  <p:clrMapOvr>
    <a:masterClrMapping/>
  </p:clrMapOvr>
  <p:transition spd="med">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Как бороться с алкоголизмом Умей Делать Всё. Как и что сделать - бесплатное видео онлайн"/>
          <p:cNvPicPr>
            <a:picLocks noChangeAspect="1" noChangeArrowheads="1"/>
          </p:cNvPicPr>
          <p:nvPr/>
        </p:nvPicPr>
        <p:blipFill>
          <a:blip r:embed="rId2" cstate="print"/>
          <a:srcRect/>
          <a:stretch>
            <a:fillRect/>
          </a:stretch>
        </p:blipFill>
        <p:spPr bwMode="auto">
          <a:xfrm>
            <a:off x="539552" y="620688"/>
            <a:ext cx="7272808" cy="4665712"/>
          </a:xfrm>
          <a:prstGeom prst="rect">
            <a:avLst/>
          </a:prstGeom>
          <a:noFill/>
        </p:spPr>
      </p:pic>
    </p:spTree>
  </p:cSld>
  <p:clrMapOvr>
    <a:masterClrMapping/>
  </p:clrMapOvr>
  <p:transition spd="med">
    <p:zoom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smtClean="0">
                <a:solidFill>
                  <a:srgbClr val="C00000"/>
                </a:solidFill>
              </a:rPr>
              <a:t>Наркотики</a:t>
            </a:r>
            <a:endParaRPr lang="ru-RU" sz="3200" dirty="0">
              <a:solidFill>
                <a:srgbClr val="C00000"/>
              </a:solidFill>
            </a:endParaRPr>
          </a:p>
        </p:txBody>
      </p:sp>
      <p:sp>
        <p:nvSpPr>
          <p:cNvPr id="3" name="Содержимое 2"/>
          <p:cNvSpPr>
            <a:spLocks noGrp="1"/>
          </p:cNvSpPr>
          <p:nvPr>
            <p:ph sz="half" idx="1"/>
          </p:nvPr>
        </p:nvSpPr>
        <p:spPr>
          <a:xfrm>
            <a:off x="457200" y="1196753"/>
            <a:ext cx="3657600" cy="4392488"/>
          </a:xfrm>
        </p:spPr>
        <p:txBody>
          <a:bodyPr>
            <a:noAutofit/>
          </a:bodyPr>
          <a:lstStyle/>
          <a:p>
            <a:pPr>
              <a:buNone/>
            </a:pPr>
            <a:r>
              <a:rPr lang="ru-RU" sz="1200" dirty="0" smtClean="0">
                <a:solidFill>
                  <a:schemeClr val="accent2">
                    <a:lumMod val="75000"/>
                  </a:schemeClr>
                </a:solidFill>
              </a:rPr>
              <a:t>	Ни для кого не секрет, что наркотики это яд. Независимо от принимаемого количества, они наносят непоправимый ущерб нашему здоровью. Наркотики, благодаря своему действию на психику, чаще всего это состояние эйфории, бодрости, ощущение повышенного эмоционального и физического тонуса, получили распространение по всему миру. По статистическим данным разных стран, общее количество людей, употребляющих запрещенные наркотики, составляет более 20% всего населения планеты. Резкое повышение популярности наркотиков произошло в середине ХХ века, среди сторонников очень популярного в то время движения хиппи, которое зародилось в США в 60-х годах прошлого века, тогда миллионы человек по всей Америке начали употреблять марихуану, в последствии подобная мода распространилась и по всей Европе и Азии, а за марихуаной ошибочно закрепилась репутация легкого наркотика, который почти безвреден. </a:t>
            </a:r>
            <a:br>
              <a:rPr lang="ru-RU" sz="1200" dirty="0" smtClean="0">
                <a:solidFill>
                  <a:schemeClr val="accent2">
                    <a:lumMod val="75000"/>
                  </a:schemeClr>
                </a:solidFill>
              </a:rPr>
            </a:br>
            <a:endParaRPr lang="ru-RU" sz="1200" dirty="0">
              <a:solidFill>
                <a:schemeClr val="accent2">
                  <a:lumMod val="75000"/>
                </a:schemeClr>
              </a:solidFill>
            </a:endParaRPr>
          </a:p>
        </p:txBody>
      </p:sp>
      <p:sp>
        <p:nvSpPr>
          <p:cNvPr id="4" name="Содержимое 3"/>
          <p:cNvSpPr>
            <a:spLocks noGrp="1"/>
          </p:cNvSpPr>
          <p:nvPr>
            <p:ph sz="half" idx="2"/>
          </p:nvPr>
        </p:nvSpPr>
        <p:spPr>
          <a:xfrm>
            <a:off x="4267200" y="1268760"/>
            <a:ext cx="3657600" cy="4857403"/>
          </a:xfrm>
        </p:spPr>
        <p:txBody>
          <a:bodyPr>
            <a:normAutofit fontScale="47500" lnSpcReduction="20000"/>
          </a:bodyPr>
          <a:lstStyle/>
          <a:p>
            <a:pPr>
              <a:buNone/>
            </a:pPr>
            <a:r>
              <a:rPr lang="ru-RU" sz="4000" dirty="0" smtClean="0">
                <a:solidFill>
                  <a:schemeClr val="accent2">
                    <a:lumMod val="75000"/>
                  </a:schemeClr>
                </a:solidFill>
              </a:rPr>
              <a:t>      Все наркоманы долго не живут, вне зависимости от вида употребляемого наркотика. Они утрачивают инстинкт самосохранения, что приводит к том, что около 60% наркоманов, в течение первых двух лет после приобщения к наркотикам, предпринимают попытку к самоубийству. Многим из них это удается.</a:t>
            </a:r>
          </a:p>
          <a:p>
            <a:pPr>
              <a:buNone/>
            </a:pPr>
            <a:r>
              <a:rPr lang="ru-RU" sz="4000" dirty="0" smtClean="0">
                <a:solidFill>
                  <a:schemeClr val="accent2">
                    <a:lumMod val="75000"/>
                  </a:schemeClr>
                </a:solidFill>
              </a:rPr>
              <a:t> </a:t>
            </a:r>
          </a:p>
          <a:p>
            <a:endParaRPr lang="ru-RU" dirty="0"/>
          </a:p>
        </p:txBody>
      </p:sp>
    </p:spTree>
  </p:cSld>
  <p:clrMapOvr>
    <a:masterClrMapping/>
  </p:clrMapOvr>
  <p:transition spd="med">
    <p:zoom dir="in"/>
  </p:transition>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341</TotalTime>
  <Words>229</Words>
  <Application>Microsoft Office PowerPoint</Application>
  <PresentationFormat>Экран (4:3)</PresentationFormat>
  <Paragraphs>30</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Техническая</vt:lpstr>
      <vt:lpstr> Презентация  по Окружающему миру на тему:  «Вредные привычки»  Подготовила  Львова Светлана Александровна         Химки 20.11.14 </vt:lpstr>
      <vt:lpstr>Слайд 2</vt:lpstr>
      <vt:lpstr>Курение</vt:lpstr>
      <vt:lpstr>Что содержится в сигарете?</vt:lpstr>
      <vt:lpstr>Слайд 5</vt:lpstr>
      <vt:lpstr>Слайд 6</vt:lpstr>
      <vt:lpstr>Алкоголь</vt:lpstr>
      <vt:lpstr>Слайд 8</vt:lpstr>
      <vt:lpstr>Наркотики</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Львова Алиса 4 Б  Презентация  по Окружающему миру на тему:  «Вредные привычки»         Химки 20.11.14</dc:title>
  <dc:creator>ПАВЕЛ</dc:creator>
  <cp:lastModifiedBy>ПАВЕЛ</cp:lastModifiedBy>
  <cp:revision>38</cp:revision>
  <dcterms:created xsi:type="dcterms:W3CDTF">2014-11-19T15:44:42Z</dcterms:created>
  <dcterms:modified xsi:type="dcterms:W3CDTF">2015-02-22T06:38:41Z</dcterms:modified>
</cp:coreProperties>
</file>