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5"/>
  </p:notesMasterIdLst>
  <p:handoutMasterIdLst>
    <p:handoutMasterId r:id="rId16"/>
  </p:handoutMasterIdLst>
  <p:sldIdLst>
    <p:sldId id="311" r:id="rId2"/>
    <p:sldId id="268" r:id="rId3"/>
    <p:sldId id="269" r:id="rId4"/>
    <p:sldId id="281" r:id="rId5"/>
    <p:sldId id="283" r:id="rId6"/>
    <p:sldId id="270" r:id="rId7"/>
    <p:sldId id="276" r:id="rId8"/>
    <p:sldId id="285" r:id="rId9"/>
    <p:sldId id="286" r:id="rId10"/>
    <p:sldId id="287" r:id="rId11"/>
    <p:sldId id="277" r:id="rId12"/>
    <p:sldId id="310" r:id="rId13"/>
    <p:sldId id="278" r:id="rId14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497671-DB3C-412C-A6FB-F564297EEA4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317A92-3406-4CED-A3BA-82D24CA2E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04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51F8CF-79A9-4010-B633-04C53014D62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556F77-B4E0-4829-B0D2-28D3C6A16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33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886E9-B7B5-48FF-8DC9-6DEC36DE5A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1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ECE0F-CEAA-49BE-A3E5-B45B860867D4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63191-A7DE-4F71-B1AB-2DA4878A0E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F9427-70D9-4BD3-92C1-944B5E4065B6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AF288-B00F-48E0-BA26-E2EFB1D254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F9427-70D9-4BD3-92C1-944B5E4065B6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AF288-B00F-48E0-BA26-E2EFB1D254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62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F9427-70D9-4BD3-92C1-944B5E4065B6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AF288-B00F-48E0-BA26-E2EFB1D254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6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F9427-70D9-4BD3-92C1-944B5E4065B6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AF288-B00F-48E0-BA26-E2EFB1D254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22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F9427-70D9-4BD3-92C1-944B5E4065B6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AF288-B00F-48E0-BA26-E2EFB1D254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3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967B8-10A7-4706-89BA-457C72CAC747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8692F-3262-48D6-9645-EAD7BC8E1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5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620BA-527E-4595-BE3E-99724E07D769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FC326-BF19-4C23-894B-28FCBF4C7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9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65D16-4604-46FA-9C9C-B3CFDECF171D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DAD0F-147F-480E-A70F-3E05FC71A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4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061D8-489C-4C0E-B350-773371C01A74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FFEED-353A-423B-9FEB-E9C0845FD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3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5BC40-1EE1-4C9F-BF16-5BCE9974BFAE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DE4A8-BF54-4467-A499-A040B9F66D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2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867C3-8344-4E60-8699-E6A7D6A7AC8D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28AD1-0C41-431F-84C8-1915AA4EF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5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DA860-1BBA-42F4-9597-0640C43C8912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CCD97-144B-4109-9BE6-644E72BA48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1F3C4-B930-432A-A4C8-FDCC498C7A19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585A4-A82C-457A-8A13-63EDEE5E46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0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6FE26-913E-4879-884E-E0C73383CB56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EF76-7B9C-4EC0-8A1A-2893035A3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3CAD3-E89B-4893-89E4-32F003943EF0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2DF-8728-445E-A89A-8EA761B85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69FBC-D303-42A5-9F27-0D27F5BD1B99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A1107A-80F0-41E4-80F0-7A9DDABD9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search?p=150&amp;stype=simage&amp;text=%D0%B0%D0%BD%D0%B8%D0%BC%D0%B0%D1%86%D0%B8%D0%BE%D0%BD%D0%BD%D1%8B%D0%B5%20%20%D0%BA%D0%B0%D1%80%D1%82%D0%B8%D0%BD%D0%BA%D0%B8%20%D0%B4%D0%BB%D1%8F%20%D0%BF%D1%80%D0%B5%D0%B7%D0%B5%D0%BD%D1%82%D0%B0%D1%86%D0%B8%D0%B9&amp;spsite=fake-001-3728079.ru&amp;img_url=tana.ucoz.ru/_si/0/70838.gi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gif"/><Relationship Id="rId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27.gif"/><Relationship Id="rId4" Type="http://schemas.openxmlformats.org/officeDocument/2006/relationships/image" Target="../media/image11.gif"/><Relationship Id="rId9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gif"/><Relationship Id="rId7" Type="http://schemas.openxmlformats.org/officeDocument/2006/relationships/hyperlink" Target="http://images.yandex.ru/search?p=150&amp;stype=simage&amp;text=%D0%B0%D0%BD%D0%B8%D0%BC%D0%B0%D1%86%D0%B8%D0%BE%D0%BD%D0%BD%D1%8B%D0%B5%20%20%D0%BA%D0%B0%D1%80%D1%82%D0%B8%D0%BD%D0%BA%D0%B8%20%D0%B4%D0%BB%D1%8F%20%D0%BF%D1%80%D0%B5%D0%B7%D0%B5%D0%BD%D1%82%D0%B0%D1%86%D0%B8%D0%B9&amp;spsite=fake-001-3728079.ru&amp;img_url=tana.ucoz.ru/_si/0/70838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2.gif"/><Relationship Id="rId4" Type="http://schemas.openxmlformats.org/officeDocument/2006/relationships/image" Target="../media/image9.gif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gif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9.gif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5" y="764703"/>
            <a:ext cx="5826719" cy="3273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764704"/>
            <a:ext cx="5826719" cy="3286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1052736"/>
            <a:ext cx="5826719" cy="51125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dirty="0" smtClean="0">
                <a:solidFill>
                  <a:srgbClr val="FF0000"/>
                </a:solidFill>
              </a:rPr>
              <a:t>Жизнь луга. </a:t>
            </a:r>
          </a:p>
          <a:p>
            <a:pPr algn="ctr"/>
            <a:r>
              <a:rPr lang="ru-RU" sz="3500" dirty="0" smtClean="0">
                <a:solidFill>
                  <a:srgbClr val="FF0000"/>
                </a:solidFill>
              </a:rPr>
              <a:t>Луг – природное сообщество.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Работу выполнила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читель начальных классов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МБОУ СОШ №68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г.Нижнего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Новгорода</a:t>
            </a:r>
          </a:p>
          <a:p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Точенкова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Татьяна Владимировна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7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642938"/>
            <a:ext cx="4038600" cy="585787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Бережно относитесь к живущим на лугу  птицам, ящерицам, жабам. Они поддерживают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экологическое равновесие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луга. Если их не станет, растительноядные насекомые начнут беспрепятственно размножаться и погубят множество растений.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5" name="Picture 5" descr="1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714356"/>
            <a:ext cx="3609971" cy="2714644"/>
          </a:xfr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676647" cy="252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94811" cy="880713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 Закрепление пройденного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199" y="1535112"/>
            <a:ext cx="6689785" cy="5064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Тест  «Найди лишнее»</a:t>
            </a:r>
            <a:endParaRPr lang="ru-RU" dirty="0"/>
          </a:p>
        </p:txBody>
      </p:sp>
      <p:pic>
        <p:nvPicPr>
          <p:cNvPr id="55300" name="Содержимое 7" descr="http://im8-tub.yandex.net/i?id=20316937&amp;tov=8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-1836738" y="3357563"/>
            <a:ext cx="1295400" cy="107950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43438" y="1609725"/>
            <a:ext cx="4041775" cy="431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5301" name="Объект 3"/>
          <p:cNvSpPr>
            <a:spLocks noGrp="1"/>
          </p:cNvSpPr>
          <p:nvPr>
            <p:ph sz="quarter" idx="4"/>
          </p:nvPr>
        </p:nvSpPr>
        <p:spPr>
          <a:xfrm>
            <a:off x="468313" y="2205038"/>
            <a:ext cx="8218487" cy="4392313"/>
          </a:xfrm>
        </p:spPr>
        <p:txBody>
          <a:bodyPr>
            <a:noAutofit/>
          </a:bodyPr>
          <a:lstStyle/>
          <a:p>
            <a:pPr marL="136525" indent="0">
              <a:buNone/>
            </a:pP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1.Лекарственные растения</a:t>
            </a:r>
            <a:r>
              <a:rPr lang="ru-RU" sz="2000" dirty="0" smtClean="0"/>
              <a:t>.                      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sz="2000" dirty="0"/>
              <a:t>а</a:t>
            </a:r>
            <a:r>
              <a:rPr lang="ru-RU" sz="2000" dirty="0" smtClean="0"/>
              <a:t>)подорожник                                           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sz="2000" dirty="0"/>
              <a:t>б</a:t>
            </a:r>
            <a:r>
              <a:rPr lang="ru-RU" sz="2000" dirty="0" smtClean="0"/>
              <a:t>)ромашка</a:t>
            </a:r>
          </a:p>
          <a:p>
            <a:pPr marL="136525" indent="0">
              <a:spcBef>
                <a:spcPts val="0"/>
              </a:spcBef>
              <a:buNone/>
            </a:pPr>
            <a:r>
              <a:rPr lang="ru-RU" sz="2000" dirty="0" smtClean="0"/>
              <a:t>в)лютик</a:t>
            </a:r>
            <a:endParaRPr lang="ru-RU" sz="2000" b="1" dirty="0" smtClean="0"/>
          </a:p>
          <a:p>
            <a:pPr marL="136525" indent="0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2.Насекомые луга </a:t>
            </a:r>
            <a:r>
              <a:rPr lang="ru-RU" sz="2000" b="1" dirty="0" smtClean="0"/>
              <a:t>                       </a:t>
            </a:r>
          </a:p>
          <a:p>
            <a:pPr marL="136525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/>
              <a:t>а</a:t>
            </a:r>
            <a:r>
              <a:rPr lang="ru-RU" sz="2000" b="1" dirty="0" smtClean="0"/>
              <a:t>)бабочка</a:t>
            </a:r>
          </a:p>
          <a:p>
            <a:pPr marL="136525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/>
              <a:t>б</a:t>
            </a:r>
            <a:r>
              <a:rPr lang="ru-RU" sz="2000" b="1" dirty="0" smtClean="0"/>
              <a:t>)водомерка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ОТВЕТЫ</a:t>
            </a:r>
          </a:p>
          <a:p>
            <a:pPr marL="136525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/>
              <a:t>в</a:t>
            </a:r>
            <a:r>
              <a:rPr lang="ru-RU" sz="2000" b="1" dirty="0" smtClean="0"/>
              <a:t>)шмель                                            1.в</a:t>
            </a:r>
          </a:p>
          <a:p>
            <a:pPr marL="136525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 smtClean="0"/>
              <a:t>                                                          2.б 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3.Животные луга </a:t>
            </a:r>
            <a:r>
              <a:rPr lang="ru-RU" sz="2000" b="1" dirty="0" smtClean="0"/>
              <a:t>                             3.в</a:t>
            </a:r>
          </a:p>
          <a:p>
            <a:pPr marL="136525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/>
              <a:t>а</a:t>
            </a:r>
            <a:r>
              <a:rPr lang="ru-RU" sz="2000" b="1" dirty="0" smtClean="0"/>
              <a:t>)мышь                                              4.в</a:t>
            </a:r>
          </a:p>
          <a:p>
            <a:pPr marL="136525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/>
              <a:t>б</a:t>
            </a:r>
            <a:r>
              <a:rPr lang="ru-RU" sz="2000" b="1" dirty="0" smtClean="0"/>
              <a:t>)крот</a:t>
            </a:r>
          </a:p>
          <a:p>
            <a:pPr marL="136525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/>
              <a:t>в</a:t>
            </a:r>
            <a:r>
              <a:rPr lang="ru-RU" sz="2000" b="1" dirty="0" smtClean="0"/>
              <a:t>)бобр</a:t>
            </a:r>
          </a:p>
          <a:p>
            <a:pPr marL="136525" indent="0">
              <a:buFont typeface="Wingdings 2" pitchFamily="18" charset="2"/>
              <a:buNone/>
            </a:pPr>
            <a:endParaRPr lang="ru-RU" sz="2000" b="1" dirty="0" smtClean="0"/>
          </a:p>
        </p:txBody>
      </p:sp>
      <p:pic>
        <p:nvPicPr>
          <p:cNvPr id="55302" name="Рисунок 8" descr="http://darvin54.my1.ru/load/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500688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0" descr="schmett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98809">
            <a:off x="7532688" y="1552575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Прямоугольник 4"/>
          <p:cNvSpPr>
            <a:spLocks noChangeArrowheads="1"/>
          </p:cNvSpPr>
          <p:nvPr/>
        </p:nvSpPr>
        <p:spPr bwMode="auto">
          <a:xfrm>
            <a:off x="4140200" y="2205038"/>
            <a:ext cx="5003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4. Правила поведения на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лугу.</a:t>
            </a:r>
          </a:p>
          <a:p>
            <a:pPr defTabSz="914400"/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Нельзя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defTabSz="914400"/>
            <a:r>
              <a:rPr lang="ru-RU" b="1" dirty="0"/>
              <a:t>а</a:t>
            </a:r>
            <a:r>
              <a:rPr lang="ru-RU" b="1" dirty="0" smtClean="0"/>
              <a:t>)ловить </a:t>
            </a:r>
            <a:r>
              <a:rPr lang="ru-RU" b="1" dirty="0"/>
              <a:t>бабочек</a:t>
            </a:r>
          </a:p>
          <a:p>
            <a:pPr defTabSz="914400"/>
            <a:r>
              <a:rPr lang="ru-RU" b="1" dirty="0"/>
              <a:t>б</a:t>
            </a:r>
            <a:r>
              <a:rPr lang="ru-RU" b="1" dirty="0" smtClean="0"/>
              <a:t>)разорять </a:t>
            </a:r>
            <a:r>
              <a:rPr lang="ru-RU" b="1" dirty="0"/>
              <a:t>гнёзда</a:t>
            </a:r>
          </a:p>
          <a:p>
            <a:pPr defTabSz="914400"/>
            <a:r>
              <a:rPr lang="ru-RU" b="1" dirty="0"/>
              <a:t>в</a:t>
            </a:r>
            <a:r>
              <a:rPr lang="ru-RU" b="1" dirty="0" smtClean="0"/>
              <a:t>)бережно </a:t>
            </a:r>
            <a:r>
              <a:rPr lang="ru-RU" b="1" dirty="0"/>
              <a:t>относиться к обитателям луга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Домашнее задание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701454"/>
            <a:ext cx="6347714" cy="43399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200" b="1" dirty="0" smtClean="0"/>
              <a:t>1. «Пчёлки»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b="1" dirty="0" smtClean="0"/>
              <a:t>Стр.129-135 пересказ, задания 3,4,5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/>
              <a:t>Подготовить сообщение об одном представителе растений луга, занесённых в Красную книгу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/>
              <a:t>2. «</a:t>
            </a:r>
            <a:r>
              <a:rPr lang="ru-RU" sz="2400" dirty="0" err="1" smtClean="0"/>
              <a:t>Муравьишки</a:t>
            </a:r>
            <a:r>
              <a:rPr lang="ru-RU" sz="2400" dirty="0" smtClean="0"/>
              <a:t>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/>
              <a:t>Стр.129-135 пересказ, задания 3,4,5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/>
              <a:t>Плакат «Правила поведения на лугу»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/>
              <a:t>3. «Кузнечики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/>
              <a:t>Стр.129-135 читать, задания 3,4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/>
              <a:t>Рисунок представителя животного луга</a:t>
            </a:r>
            <a:endParaRPr lang="ru-RU" sz="2400" dirty="0"/>
          </a:p>
        </p:txBody>
      </p:sp>
      <p:pic>
        <p:nvPicPr>
          <p:cNvPr id="4" name="Picture 16" descr="schmett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36745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chmett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33146">
            <a:off x="7483693" y="5208366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chmett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98809">
            <a:off x="175389" y="588120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71472" y="428604"/>
            <a:ext cx="6880848" cy="989034"/>
          </a:xfr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003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Итог урока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593850"/>
            <a:ext cx="8082391" cy="4991035"/>
          </a:xfrm>
        </p:spPr>
      </p:pic>
      <p:pic>
        <p:nvPicPr>
          <p:cNvPr id="58377" name="Picture 16" descr="schmett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8490" y="69471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8" descr="E:\Мои рисунки\Мамины\pulsa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16585">
            <a:off x="4327525" y="511175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0" descr="schmett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98809">
            <a:off x="2677870" y="5010674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286625" y="5286375"/>
            <a:ext cx="79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3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072022" y="5950972"/>
            <a:ext cx="7921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1" y="133624"/>
            <a:ext cx="1390257" cy="1460226"/>
          </a:xfrm>
          <a:prstGeom prst="rect">
            <a:avLst/>
          </a:prstGeom>
        </p:spPr>
      </p:pic>
      <p:pic>
        <p:nvPicPr>
          <p:cNvPr id="22" name="Picture 5" descr="0_19586_7d6f26d3_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7917" y="2404257"/>
            <a:ext cx="3714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008112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1.Организационный момент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059" name="Содержимое 8"/>
          <p:cNvSpPr>
            <a:spLocks noGrp="1"/>
          </p:cNvSpPr>
          <p:nvPr>
            <p:ph sz="half" idx="2"/>
          </p:nvPr>
        </p:nvSpPr>
        <p:spPr>
          <a:xfrm>
            <a:off x="609600" y="1844823"/>
            <a:ext cx="7858323" cy="440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Прозвенел  </a:t>
            </a:r>
            <a:endParaRPr lang="ru-RU" sz="3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Начался урок.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Встали </a:t>
            </a:r>
            <a:r>
              <a:rPr lang="ru-RU" sz="3600" b="1" dirty="0">
                <a:solidFill>
                  <a:srgbClr val="00B050"/>
                </a:solidFill>
              </a:rPr>
              <a:t>ровно, тихо сели.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На меня все посмотрели.</a:t>
            </a:r>
          </a:p>
          <a:p>
            <a:pPr>
              <a:buFont typeface="Wingdings 2" pitchFamily="18" charset="2"/>
              <a:buNone/>
            </a:pPr>
            <a:endParaRPr lang="ru-RU" sz="2400" b="1" dirty="0" smtClean="0">
              <a:solidFill>
                <a:srgbClr val="00B050"/>
              </a:solidFill>
            </a:endParaRPr>
          </a:p>
        </p:txBody>
      </p:sp>
      <p:pic>
        <p:nvPicPr>
          <p:cNvPr id="5" name="Picture 6" descr="E:\Мои рисунки\Мамины\AN209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923" y="5733255"/>
            <a:ext cx="638175" cy="101917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1103461"/>
            <a:ext cx="1646237" cy="1646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89" y="5246958"/>
            <a:ext cx="1594123" cy="1306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81332"/>
            <a:ext cx="2822406" cy="191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agic Forest на андроид - Как положить доллары в покер 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96752"/>
            <a:ext cx="8258204" cy="54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75852" cy="755010"/>
          </a:xfrm>
          <a:solidFill>
            <a:srgbClr val="92D050"/>
          </a:solidFill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4"/>
                </a:solidFill>
              </a:rPr>
              <a:t>  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Проверка домашнего задания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6082" name="Picture 6" descr="E:\Мои рисунки\Мамины\AN209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740352" y="5531775"/>
            <a:ext cx="638175" cy="101917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99792" y="2160590"/>
            <a:ext cx="4257522" cy="3880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20968" y="2420888"/>
            <a:ext cx="36952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/>
              </a:rPr>
              <a:t>лес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70187"/>
            <a:ext cx="8229600" cy="86661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4.Объяснение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нового материала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8370" name="Picture 2" descr="Лето, Луг, одуванчики, небо, свет обои, фото,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4491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15" descr="schmett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356" y="1938174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3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56176" y="5112021"/>
            <a:ext cx="79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1143000" y="1785938"/>
            <a:ext cx="6884988" cy="32861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Жизнь луга.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Луг - природное сообщество.</a:t>
            </a:r>
          </a:p>
        </p:txBody>
      </p:sp>
      <p:pic>
        <p:nvPicPr>
          <p:cNvPr id="48133" name="Picture 8" descr="butterfly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306896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6" descr="schmett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6981" y="1340768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Содержимое 7" descr="http://im8-tub.yandex.net/i?id=20316937&amp;tov=8">
            <a:hlinkClick r:id="rId7"/>
          </p:cNvPr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340768" y="5061041"/>
            <a:ext cx="1223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j02330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4429125"/>
            <a:ext cx="24161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E:\Мои рисунки\Мамины\AN209.GIF"/>
          <p:cNvPicPr>
            <a:picLocks noChangeAspect="1" noChangeArrowheads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2603" y="5559116"/>
            <a:ext cx="638175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а) Растения луга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9625" cy="4525963"/>
          </a:xfrm>
        </p:spPr>
        <p:txBody>
          <a:bodyPr>
            <a:normAutofit fontScale="4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b="1" dirty="0"/>
              <a:t>На лугу растёт </a:t>
            </a:r>
            <a:r>
              <a:rPr lang="ru-RU" sz="4500" b="1" dirty="0">
                <a:solidFill>
                  <a:srgbClr val="FF0000"/>
                </a:solidFill>
              </a:rPr>
              <a:t>ромашка</a:t>
            </a:r>
            <a:r>
              <a:rPr lang="ru-RU" sz="4500" b="1" dirty="0"/>
              <a:t>,</a:t>
            </a:r>
            <a:br>
              <a:rPr lang="ru-RU" sz="4500" b="1" dirty="0"/>
            </a:br>
            <a:r>
              <a:rPr lang="ru-RU" sz="4500" b="1" dirty="0" smtClean="0">
                <a:solidFill>
                  <a:srgbClr val="FF0000"/>
                </a:solidFill>
              </a:rPr>
              <a:t>Лютик </a:t>
            </a:r>
            <a:r>
              <a:rPr lang="ru-RU" sz="4500" b="1" dirty="0">
                <a:solidFill>
                  <a:srgbClr val="FF0000"/>
                </a:solidFill>
              </a:rPr>
              <a:t>едкий</a:t>
            </a:r>
            <a:r>
              <a:rPr lang="ru-RU" sz="4500" b="1" dirty="0"/>
              <a:t>, </a:t>
            </a:r>
            <a:r>
              <a:rPr lang="ru-RU" sz="4500" b="1" dirty="0">
                <a:solidFill>
                  <a:srgbClr val="FF0000"/>
                </a:solidFill>
              </a:rPr>
              <a:t>клевер</a:t>
            </a:r>
            <a:r>
              <a:rPr lang="ru-RU" sz="4500" b="1" dirty="0">
                <a:solidFill>
                  <a:srgbClr val="002060"/>
                </a:solidFill>
              </a:rPr>
              <a:t> – </a:t>
            </a:r>
            <a:r>
              <a:rPr lang="ru-RU" sz="4500" b="1" dirty="0">
                <a:solidFill>
                  <a:srgbClr val="FF0000"/>
                </a:solidFill>
              </a:rPr>
              <a:t>кашка</a:t>
            </a:r>
            <a:r>
              <a:rPr lang="ru-RU" sz="4500" b="1" dirty="0"/>
              <a:t>!</a:t>
            </a:r>
            <a:br>
              <a:rPr lang="ru-RU" sz="4500" b="1" dirty="0"/>
            </a:br>
            <a:r>
              <a:rPr lang="ru-RU" sz="4500" b="1" dirty="0" smtClean="0"/>
              <a:t>Что </a:t>
            </a:r>
            <a:r>
              <a:rPr lang="ru-RU" sz="4500" b="1" dirty="0"/>
              <a:t>ещё? </a:t>
            </a:r>
            <a:r>
              <a:rPr lang="ru-RU" sz="4500" b="1" dirty="0">
                <a:solidFill>
                  <a:srgbClr val="FF0000"/>
                </a:solidFill>
              </a:rPr>
              <a:t>Гвоздика</a:t>
            </a:r>
            <a:r>
              <a:rPr lang="ru-RU" sz="4500" b="1" dirty="0"/>
              <a:t>. </a:t>
            </a:r>
            <a:r>
              <a:rPr lang="ru-RU" sz="4500" b="1" dirty="0">
                <a:solidFill>
                  <a:srgbClr val="FF0000"/>
                </a:solidFill>
              </a:rPr>
              <a:t>Смолка</a:t>
            </a:r>
            <a:r>
              <a:rPr lang="ru-RU" sz="4500" b="1" dirty="0"/>
              <a:t>,</a:t>
            </a:r>
            <a:br>
              <a:rPr lang="ru-RU" sz="4500" b="1" dirty="0"/>
            </a:br>
            <a:r>
              <a:rPr lang="ru-RU" sz="4500" b="1" dirty="0" smtClean="0">
                <a:solidFill>
                  <a:srgbClr val="FF0000"/>
                </a:solidFill>
              </a:rPr>
              <a:t>Колокольчик</a:t>
            </a:r>
            <a:r>
              <a:rPr lang="ru-RU" sz="4500" b="1" dirty="0">
                <a:solidFill>
                  <a:srgbClr val="002060"/>
                </a:solidFill>
              </a:rPr>
              <a:t>, </a:t>
            </a:r>
            <a:r>
              <a:rPr lang="ru-RU" sz="4500" b="1" dirty="0">
                <a:solidFill>
                  <a:srgbClr val="FF0000"/>
                </a:solidFill>
              </a:rPr>
              <a:t>хвощ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/>
              <a:t>– как ёлка.</a:t>
            </a:r>
            <a:br>
              <a:rPr lang="ru-RU" sz="4500" b="1" dirty="0"/>
            </a:br>
            <a:endParaRPr lang="ru-RU" sz="4500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b="1" dirty="0" smtClean="0"/>
              <a:t>А </a:t>
            </a:r>
            <a:r>
              <a:rPr lang="ru-RU" sz="4500" b="1" dirty="0"/>
              <a:t>ещё? </a:t>
            </a:r>
            <a:r>
              <a:rPr lang="ru-RU" sz="4500" b="1" dirty="0">
                <a:solidFill>
                  <a:srgbClr val="FF0000"/>
                </a:solidFill>
              </a:rPr>
              <a:t>Кошачьи лапки</a:t>
            </a:r>
            <a:r>
              <a:rPr lang="ru-RU" sz="4500" b="1" dirty="0"/>
              <a:t>,</a:t>
            </a:r>
            <a:br>
              <a:rPr lang="ru-RU" sz="4500" b="1" dirty="0"/>
            </a:br>
            <a:r>
              <a:rPr lang="ru-RU" sz="4500" b="1" dirty="0" smtClean="0">
                <a:solidFill>
                  <a:srgbClr val="FF0000"/>
                </a:solidFill>
              </a:rPr>
              <a:t>Одуванчиковые</a:t>
            </a:r>
            <a:r>
              <a:rPr lang="ru-RU" sz="4500" b="1" dirty="0" smtClean="0"/>
              <a:t> </a:t>
            </a:r>
            <a:r>
              <a:rPr lang="ru-RU" sz="4500" b="1" dirty="0"/>
              <a:t>шапки,</a:t>
            </a:r>
            <a:br>
              <a:rPr lang="ru-RU" sz="4500" b="1" dirty="0"/>
            </a:br>
            <a:r>
              <a:rPr lang="ru-RU" sz="4500" b="1" dirty="0" smtClean="0">
                <a:solidFill>
                  <a:srgbClr val="FF0000"/>
                </a:solidFill>
              </a:rPr>
              <a:t>Подорожник</a:t>
            </a:r>
            <a:r>
              <a:rPr lang="ru-RU" sz="4500" b="1" dirty="0">
                <a:solidFill>
                  <a:srgbClr val="002060"/>
                </a:solidFill>
              </a:rPr>
              <a:t>, </a:t>
            </a:r>
            <a:r>
              <a:rPr lang="ru-RU" sz="4500" b="1" dirty="0">
                <a:solidFill>
                  <a:srgbClr val="FF0000"/>
                </a:solidFill>
              </a:rPr>
              <a:t>васильки</a:t>
            </a:r>
            <a:r>
              <a:rPr lang="ru-RU" sz="4500" b="1" dirty="0">
                <a:solidFill>
                  <a:srgbClr val="002060"/>
                </a:solidFill>
              </a:rPr>
              <a:t>, </a:t>
            </a:r>
            <a:r>
              <a:rPr lang="ru-RU" sz="4500" b="1" dirty="0"/>
              <a:t/>
            </a:r>
            <a:br>
              <a:rPr lang="ru-RU" sz="4500" b="1" dirty="0"/>
            </a:br>
            <a:r>
              <a:rPr lang="ru-RU" sz="4500" b="1" dirty="0" err="1" smtClean="0">
                <a:solidFill>
                  <a:srgbClr val="FF0000"/>
                </a:solidFill>
              </a:rPr>
              <a:t>Грамофончики</a:t>
            </a:r>
            <a:r>
              <a:rPr lang="ru-RU" sz="4500" b="1" dirty="0" smtClean="0"/>
              <a:t> </a:t>
            </a:r>
            <a:r>
              <a:rPr lang="ru-RU" sz="4500" b="1" dirty="0"/>
              <a:t>– </a:t>
            </a:r>
            <a:r>
              <a:rPr lang="ru-RU" sz="4500" b="1" dirty="0">
                <a:solidFill>
                  <a:srgbClr val="002060"/>
                </a:solidFill>
              </a:rPr>
              <a:t>вьюнки</a:t>
            </a:r>
            <a:r>
              <a:rPr lang="ru-RU" sz="4500" b="1" dirty="0"/>
              <a:t>,</a:t>
            </a:r>
            <a:br>
              <a:rPr lang="ru-RU" sz="4500" b="1" dirty="0"/>
            </a:br>
            <a:endParaRPr lang="ru-RU" sz="4500" b="1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b="1" dirty="0" smtClean="0"/>
              <a:t>Ещё </a:t>
            </a:r>
            <a:r>
              <a:rPr lang="ru-RU" sz="4500" b="1" dirty="0"/>
              <a:t>много разных травок,</a:t>
            </a:r>
            <a:br>
              <a:rPr lang="ru-RU" sz="4500" b="1" dirty="0"/>
            </a:br>
            <a:r>
              <a:rPr lang="ru-RU" sz="4500" b="1" dirty="0" smtClean="0"/>
              <a:t>У </a:t>
            </a:r>
            <a:r>
              <a:rPr lang="ru-RU" sz="4500" b="1" dirty="0"/>
              <a:t>тропинок, у канавок,</a:t>
            </a:r>
            <a:br>
              <a:rPr lang="ru-RU" sz="4500" b="1" dirty="0"/>
            </a:br>
            <a:r>
              <a:rPr lang="ru-RU" sz="4500" b="1" dirty="0" smtClean="0"/>
              <a:t>И </a:t>
            </a:r>
            <a:r>
              <a:rPr lang="ru-RU" sz="4500" b="1" dirty="0"/>
              <a:t>красивых, и пушистых</a:t>
            </a:r>
            <a:r>
              <a:rPr lang="ru-RU" sz="3100" b="1" dirty="0"/>
              <a:t>,</a:t>
            </a:r>
            <a:br>
              <a:rPr lang="ru-RU" sz="3100" b="1" dirty="0"/>
            </a:br>
            <a:r>
              <a:rPr lang="ru-RU" sz="4200" b="1" dirty="0"/>
              <a:t>Разноцветных и </a:t>
            </a:r>
            <a:r>
              <a:rPr lang="ru-RU" sz="4200" b="1" dirty="0" smtClean="0"/>
              <a:t>душистых</a:t>
            </a:r>
            <a:r>
              <a:rPr lang="ru-RU" b="1" dirty="0"/>
              <a:t> </a:t>
            </a:r>
            <a:r>
              <a:rPr lang="ru-RU" b="1" dirty="0" smtClean="0"/>
              <a:t>!</a:t>
            </a:r>
            <a:endParaRPr lang="ru-RU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/>
          </a:p>
        </p:txBody>
      </p:sp>
      <p:sp>
        <p:nvSpPr>
          <p:cNvPr id="6" name="AutoShape 2"/>
          <p:cNvSpPr>
            <a:spLocks noGrp="1" noChangeArrowheads="1"/>
          </p:cNvSpPr>
          <p:nvPr>
            <p:ph sz="half" idx="2"/>
          </p:nvPr>
        </p:nvSpPr>
        <p:spPr>
          <a:xfrm>
            <a:off x="5429250" y="1571625"/>
            <a:ext cx="2500313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solidFill>
              <a:schemeClr val="tx1"/>
            </a:solidFill>
            <a:round/>
          </a:ln>
        </p:spPr>
        <p:txBody>
          <a:bodyPr wrap="non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48640" indent="-411480" algn="ctr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</a:t>
            </a:r>
            <a:endParaRPr lang="ru-RU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786563" y="5929313"/>
            <a:ext cx="1928812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ядовитые</a:t>
            </a:r>
          </a:p>
        </p:txBody>
      </p:sp>
      <p:pic>
        <p:nvPicPr>
          <p:cNvPr id="10" name="Picture 11" descr="____________ ________________ 02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2143140" cy="1428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215188" y="2786063"/>
            <a:ext cx="1643062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кормовые</a:t>
            </a:r>
          </a:p>
        </p:txBody>
      </p:sp>
      <p:pic>
        <p:nvPicPr>
          <p:cNvPr id="12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0462">
            <a:off x="7286644" y="3643314"/>
            <a:ext cx="1585913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643438" y="4214813"/>
            <a:ext cx="271462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лекарственные</a:t>
            </a:r>
          </a:p>
        </p:txBody>
      </p:sp>
      <p:pic>
        <p:nvPicPr>
          <p:cNvPr id="14" name="Picture 4" descr="normal_Ranunculus_ac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71573">
            <a:off x="4992553" y="4981733"/>
            <a:ext cx="1630639" cy="151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6929438" y="2357438"/>
            <a:ext cx="500062" cy="428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6143625" y="2286000"/>
            <a:ext cx="785813" cy="1857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6929438" y="2357438"/>
            <a:ext cx="785812" cy="3500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6" descr="E:\Мои рисунки\Мамины\AN209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126" y="1133476"/>
            <a:ext cx="638175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Grp="1" noChangeArrowheads="1"/>
          </p:cNvSpPr>
          <p:nvPr>
            <p:ph sz="half" idx="4294967295"/>
          </p:nvPr>
        </p:nvSpPr>
        <p:spPr>
          <a:xfrm>
            <a:off x="3071813" y="3214688"/>
            <a:ext cx="3452827" cy="92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solidFill>
              <a:schemeClr val="tx1"/>
            </a:solidFill>
            <a:round/>
          </a:ln>
        </p:spPr>
        <p:txBody>
          <a:bodyPr wrap="none"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48640" indent="-411480" algn="ctr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Запомни!</a:t>
            </a:r>
            <a:endParaRPr lang="ru-RU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9" descr="e2cf25d54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185738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375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00438"/>
            <a:ext cx="2033572" cy="217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klel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642918"/>
            <a:ext cx="192882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Vicia-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572008"/>
            <a:ext cx="2000264" cy="2098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1" descr="купальница азиатска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259399"/>
            <a:ext cx="1785950" cy="159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 descr="mid_4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142984"/>
            <a:ext cx="1643074" cy="178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1221736258_romashk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929198"/>
            <a:ext cx="1785950" cy="160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4" descr="f_10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642918"/>
            <a:ext cx="164307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857750" y="2214563"/>
            <a:ext cx="185737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одуванчик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6786563" y="2000250"/>
            <a:ext cx="2143125" cy="428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клевер</a:t>
            </a: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14313" y="2366963"/>
            <a:ext cx="2071687" cy="5715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мятлик</a:t>
            </a: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357438" y="1571625"/>
            <a:ext cx="2500312" cy="500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колокольчик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14313" y="4643438"/>
            <a:ext cx="2428875" cy="642937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Мышиный горошек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3429000" y="4929188"/>
            <a:ext cx="2071688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лютик</a:t>
            </a: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5429250" y="5429250"/>
            <a:ext cx="1857375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ромашка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786563" y="4643438"/>
            <a:ext cx="2295525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тимофеевка</a:t>
            </a:r>
          </a:p>
        </p:txBody>
      </p:sp>
      <p:sp>
        <p:nvSpPr>
          <p:cNvPr id="50194" name="Line 11"/>
          <p:cNvSpPr>
            <a:spLocks noChangeShapeType="1"/>
          </p:cNvSpPr>
          <p:nvPr/>
        </p:nvSpPr>
        <p:spPr bwMode="auto">
          <a:xfrm flipH="1">
            <a:off x="2786063" y="4143375"/>
            <a:ext cx="185737" cy="357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5" name="Line 11"/>
          <p:cNvSpPr>
            <a:spLocks noChangeShapeType="1"/>
          </p:cNvSpPr>
          <p:nvPr/>
        </p:nvSpPr>
        <p:spPr bwMode="auto">
          <a:xfrm flipH="1">
            <a:off x="4357688" y="4214813"/>
            <a:ext cx="277812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6" name="Line 11"/>
          <p:cNvSpPr>
            <a:spLocks noChangeShapeType="1"/>
          </p:cNvSpPr>
          <p:nvPr/>
        </p:nvSpPr>
        <p:spPr bwMode="auto">
          <a:xfrm flipH="1" flipV="1">
            <a:off x="2286000" y="2143125"/>
            <a:ext cx="785813" cy="1000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7" name="Line 11"/>
          <p:cNvSpPr>
            <a:spLocks noChangeShapeType="1"/>
          </p:cNvSpPr>
          <p:nvPr/>
        </p:nvSpPr>
        <p:spPr bwMode="auto">
          <a:xfrm flipH="1" flipV="1">
            <a:off x="4000500" y="2500313"/>
            <a:ext cx="71438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8" name="Line 11"/>
          <p:cNvSpPr>
            <a:spLocks noChangeShapeType="1"/>
          </p:cNvSpPr>
          <p:nvPr/>
        </p:nvSpPr>
        <p:spPr bwMode="auto">
          <a:xfrm flipV="1">
            <a:off x="5614988" y="2928938"/>
            <a:ext cx="100012" cy="2857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9" name="Line 11"/>
          <p:cNvSpPr>
            <a:spLocks noChangeShapeType="1"/>
          </p:cNvSpPr>
          <p:nvPr/>
        </p:nvSpPr>
        <p:spPr bwMode="auto">
          <a:xfrm>
            <a:off x="5643563" y="4214813"/>
            <a:ext cx="171450" cy="571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0" name="Line 11"/>
          <p:cNvSpPr>
            <a:spLocks noChangeShapeType="1"/>
          </p:cNvSpPr>
          <p:nvPr/>
        </p:nvSpPr>
        <p:spPr bwMode="auto">
          <a:xfrm>
            <a:off x="6572250" y="4071938"/>
            <a:ext cx="242888" cy="428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1" name="Line 11"/>
          <p:cNvSpPr>
            <a:spLocks noChangeShapeType="1"/>
          </p:cNvSpPr>
          <p:nvPr/>
        </p:nvSpPr>
        <p:spPr bwMode="auto">
          <a:xfrm flipV="1">
            <a:off x="6472238" y="2357438"/>
            <a:ext cx="885825" cy="857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8" name="Picture 4" descr="f_076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3214685"/>
            <a:ext cx="1643074" cy="121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214313" y="3643313"/>
            <a:ext cx="2143125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нивяник</a:t>
            </a:r>
          </a:p>
        </p:txBody>
      </p:sp>
      <p:sp>
        <p:nvSpPr>
          <p:cNvPr id="50204" name="Line 11"/>
          <p:cNvSpPr>
            <a:spLocks noChangeShapeType="1"/>
          </p:cNvSpPr>
          <p:nvPr/>
        </p:nvSpPr>
        <p:spPr bwMode="auto">
          <a:xfrm flipH="1" flipV="1">
            <a:off x="2214563" y="3429000"/>
            <a:ext cx="714375" cy="2857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000"/>
                            </p:stCondLst>
                            <p:childTnLst>
                              <p:par>
                                <p:cTn id="9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2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Обои на kards.qip.ru - Животные - Насекомые - Бабочка на цветке - Зака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31" y="995955"/>
            <a:ext cx="2267016" cy="169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101083"/>
            <a:ext cx="8229600" cy="757166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б)Животный мир луга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02" name="Picture 8" descr="E:\Мои рисунки\Мамины\pulsa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9456" y="3625056"/>
            <a:ext cx="1028700" cy="952500"/>
          </a:xfrm>
        </p:spPr>
      </p:pic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2857500" y="2857500"/>
            <a:ext cx="4000500" cy="785813"/>
          </a:xfrm>
          <a:prstGeom prst="roundRect">
            <a:avLst>
              <a:gd name="adj" fmla="val 8432"/>
            </a:avLst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48640" indent="-411480" algn="ctr" defTabSz="91440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Запомни!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 descr="Carabus-henning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992" y="889313"/>
            <a:ext cx="203357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f_00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965358"/>
            <a:ext cx="2000263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foto_big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143380"/>
            <a:ext cx="2286016" cy="165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гусеница баб адмирал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96247" y="4886348"/>
            <a:ext cx="2071702" cy="152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5" descr="ef3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135705">
            <a:off x="590993" y="2778773"/>
            <a:ext cx="2033571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7" descr="110107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93794">
            <a:off x="7221537" y="3276351"/>
            <a:ext cx="1701547" cy="146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 descr="f_006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434455">
            <a:off x="6392635" y="4511735"/>
            <a:ext cx="210342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49250" y="1785938"/>
            <a:ext cx="2286000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ЖУКИ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14313" y="3643313"/>
            <a:ext cx="2214562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крот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857500" y="1571625"/>
            <a:ext cx="2000250" cy="642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пчелы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500313" y="5081588"/>
            <a:ext cx="1928812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шмели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6858000" y="5081588"/>
            <a:ext cx="2071688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кузнечик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7358063" y="3143250"/>
            <a:ext cx="1285875" cy="500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мышь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4643438" y="5857875"/>
            <a:ext cx="2000250" cy="642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гусеницы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072188" y="857250"/>
            <a:ext cx="2357437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бабочки</a:t>
            </a:r>
          </a:p>
        </p:txBody>
      </p:sp>
      <p:pic>
        <p:nvPicPr>
          <p:cNvPr id="51220" name="Picture 13" descr="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889250" y="554038"/>
            <a:ext cx="79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f_00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63608">
            <a:off x="379452" y="4898293"/>
            <a:ext cx="1889109" cy="137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214313" y="5233988"/>
            <a:ext cx="1857375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черви</a:t>
            </a:r>
          </a:p>
        </p:txBody>
      </p:sp>
      <p:sp>
        <p:nvSpPr>
          <p:cNvPr id="51223" name="Line 11"/>
          <p:cNvSpPr>
            <a:spLocks noChangeShapeType="1"/>
          </p:cNvSpPr>
          <p:nvPr/>
        </p:nvSpPr>
        <p:spPr bwMode="auto">
          <a:xfrm flipH="1">
            <a:off x="3886200" y="3643313"/>
            <a:ext cx="185738" cy="776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4" name="Line 11"/>
          <p:cNvSpPr>
            <a:spLocks noChangeShapeType="1"/>
          </p:cNvSpPr>
          <p:nvPr/>
        </p:nvSpPr>
        <p:spPr bwMode="auto">
          <a:xfrm flipH="1">
            <a:off x="5286375" y="3643313"/>
            <a:ext cx="46038" cy="1214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5" name="Line 11"/>
          <p:cNvSpPr>
            <a:spLocks noChangeShapeType="1"/>
          </p:cNvSpPr>
          <p:nvPr/>
        </p:nvSpPr>
        <p:spPr bwMode="auto">
          <a:xfrm>
            <a:off x="6215063" y="3714750"/>
            <a:ext cx="785812" cy="928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6" name="Line 11"/>
          <p:cNvSpPr>
            <a:spLocks noChangeShapeType="1"/>
          </p:cNvSpPr>
          <p:nvPr/>
        </p:nvSpPr>
        <p:spPr bwMode="auto">
          <a:xfrm flipH="1">
            <a:off x="1643063" y="3643313"/>
            <a:ext cx="1643062" cy="1214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7" name="Line 11"/>
          <p:cNvSpPr>
            <a:spLocks noChangeShapeType="1"/>
          </p:cNvSpPr>
          <p:nvPr/>
        </p:nvSpPr>
        <p:spPr bwMode="auto">
          <a:xfrm flipH="1" flipV="1">
            <a:off x="2500313" y="3143250"/>
            <a:ext cx="357187" cy="46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8" name="Line 11"/>
          <p:cNvSpPr>
            <a:spLocks noChangeShapeType="1"/>
          </p:cNvSpPr>
          <p:nvPr/>
        </p:nvSpPr>
        <p:spPr bwMode="auto">
          <a:xfrm flipH="1" flipV="1">
            <a:off x="2500313" y="2357438"/>
            <a:ext cx="500062" cy="500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9" name="Line 11"/>
          <p:cNvSpPr>
            <a:spLocks noChangeShapeType="1"/>
          </p:cNvSpPr>
          <p:nvPr/>
        </p:nvSpPr>
        <p:spPr bwMode="auto">
          <a:xfrm flipH="1" flipV="1">
            <a:off x="4168775" y="2143125"/>
            <a:ext cx="46038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0" name="Line 11"/>
          <p:cNvSpPr>
            <a:spLocks noChangeShapeType="1"/>
          </p:cNvSpPr>
          <p:nvPr/>
        </p:nvSpPr>
        <p:spPr bwMode="auto">
          <a:xfrm flipV="1">
            <a:off x="5572125" y="2143125"/>
            <a:ext cx="500063" cy="642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1" name="Line 11"/>
          <p:cNvSpPr>
            <a:spLocks noChangeShapeType="1"/>
          </p:cNvSpPr>
          <p:nvPr/>
        </p:nvSpPr>
        <p:spPr bwMode="auto">
          <a:xfrm>
            <a:off x="6929438" y="3286125"/>
            <a:ext cx="428625" cy="2143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232" name="Picture 10" descr="schmett4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398809">
            <a:off x="7747786" y="160049"/>
            <a:ext cx="1187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news_bird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1464455"/>
            <a:ext cx="128588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7072313" y="2071688"/>
            <a:ext cx="1571625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жаворонок</a:t>
            </a:r>
          </a:p>
        </p:txBody>
      </p:sp>
      <p:sp>
        <p:nvSpPr>
          <p:cNvPr id="51235" name="Line 11"/>
          <p:cNvSpPr>
            <a:spLocks noChangeShapeType="1"/>
          </p:cNvSpPr>
          <p:nvPr/>
        </p:nvSpPr>
        <p:spPr bwMode="auto">
          <a:xfrm flipV="1">
            <a:off x="6357938" y="2428875"/>
            <a:ext cx="785812" cy="428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5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1"/>
            <a:ext cx="8229600" cy="882922"/>
          </a:xfrm>
          <a:solidFill>
            <a:srgbClr val="92D050"/>
          </a:solidFill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в) Правила поведения на лугу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sz="half" idx="1"/>
          </p:nvPr>
        </p:nvSpPr>
        <p:spPr>
          <a:xfrm>
            <a:off x="500063" y="1071563"/>
            <a:ext cx="3995737" cy="5693866"/>
          </a:xfr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рвите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цветы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ловите бабочек, не разоряйте гнёзда шмелей.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этих насекомых у многих растений не произойдёт опыление - не будет плодов и семян.</a:t>
            </a:r>
          </a:p>
        </p:txBody>
      </p:sp>
      <p:pic>
        <p:nvPicPr>
          <p:cNvPr id="7" name="Picture 6" descr="1178233519_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75111" y="1340768"/>
            <a:ext cx="3181554" cy="2141430"/>
          </a:xfr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00015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1548" y="3867205"/>
            <a:ext cx="3140980" cy="2370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sz="half" idx="1"/>
          </p:nvPr>
        </p:nvSpPr>
        <p:spPr>
          <a:xfrm>
            <a:off x="457200" y="357188"/>
            <a:ext cx="4686300" cy="6165790"/>
          </a:xfr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уничтожайте гусениц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Большин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гусениц  ни - какого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ущерба человеку не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приносят</a:t>
            </a: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поджигайте на лугу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сухую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траву.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огне погибают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подземные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части многих растений, божьи коровки, шмели, гнёзда птиц.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000158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571481"/>
            <a:ext cx="3614738" cy="2500329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000158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675060" cy="287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Words>313</Words>
  <Application>Microsoft Office PowerPoint</Application>
  <PresentationFormat>Экран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Impact</vt:lpstr>
      <vt:lpstr>Trebuchet MS</vt:lpstr>
      <vt:lpstr>Wingdings</vt:lpstr>
      <vt:lpstr>Wingdings 2</vt:lpstr>
      <vt:lpstr>Wingdings 3</vt:lpstr>
      <vt:lpstr>Грань</vt:lpstr>
      <vt:lpstr>Презентация PowerPoint</vt:lpstr>
      <vt:lpstr>1.Организационный момент</vt:lpstr>
      <vt:lpstr>   2. Проверка домашнего задания</vt:lpstr>
      <vt:lpstr>4.Объяснение нового материала</vt:lpstr>
      <vt:lpstr>а) Растения луга</vt:lpstr>
      <vt:lpstr>Презентация PowerPoint</vt:lpstr>
      <vt:lpstr>б)Животный мир луга</vt:lpstr>
      <vt:lpstr>    в) Правила поведения на лугу</vt:lpstr>
      <vt:lpstr>Презентация PowerPoint</vt:lpstr>
      <vt:lpstr>Презентация PowerPoint</vt:lpstr>
      <vt:lpstr>5. Закрепление пройденного</vt:lpstr>
      <vt:lpstr>Домашнее задание</vt:lpstr>
      <vt:lpstr>                  Итог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12345</cp:lastModifiedBy>
  <cp:revision>306</cp:revision>
  <dcterms:created xsi:type="dcterms:W3CDTF">2010-03-02T09:22:37Z</dcterms:created>
  <dcterms:modified xsi:type="dcterms:W3CDTF">2015-02-23T17:53:38Z</dcterms:modified>
</cp:coreProperties>
</file>