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7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44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411760" y="1340768"/>
            <a:ext cx="673224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Урок   русского языка.</a:t>
            </a:r>
            <a:endParaRPr lang="ru-RU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0"/>
            <a:ext cx="6275040" cy="1143000"/>
          </a:xfrm>
        </p:spPr>
        <p:txBody>
          <a:bodyPr>
            <a:norm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  <a:latin typeface="Monotype Corsiva" pitchFamily="66" charset="0"/>
              </a:rPr>
              <a:t>Итог урока.</a:t>
            </a:r>
            <a:endParaRPr lang="ru-RU" sz="66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6" name="Выноска-облако 5"/>
          <p:cNvSpPr/>
          <p:nvPr/>
        </p:nvSpPr>
        <p:spPr>
          <a:xfrm>
            <a:off x="2699792" y="908720"/>
            <a:ext cx="5040560" cy="1368152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75856" y="908720"/>
            <a:ext cx="411042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100" dirty="0" smtClean="0">
                <a:ln w="18000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Monotype Corsiva" pitchFamily="66" charset="0"/>
                <a:cs typeface="Times New Roman" pitchFamily="18" charset="0"/>
              </a:rPr>
              <a:t>Самооценка</a:t>
            </a:r>
            <a:endParaRPr lang="ru-RU" sz="6600" b="1" cap="none" spc="100" dirty="0">
              <a:ln w="18000">
                <a:solidFill>
                  <a:srgbClr val="7030A0"/>
                </a:solidFill>
                <a:prstDash val="solid"/>
              </a:ln>
              <a:solidFill>
                <a:srgbClr val="FF0000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8" name="Улыбающееся лицо 7"/>
          <p:cNvSpPr/>
          <p:nvPr/>
        </p:nvSpPr>
        <p:spPr>
          <a:xfrm>
            <a:off x="7236296" y="2420888"/>
            <a:ext cx="1440160" cy="1296144"/>
          </a:xfrm>
          <a:prstGeom prst="smileyFac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7308304" y="3861048"/>
            <a:ext cx="1440160" cy="1296144"/>
          </a:xfrm>
          <a:prstGeom prst="smileyFac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/>
          <p:cNvSpPr/>
          <p:nvPr/>
        </p:nvSpPr>
        <p:spPr>
          <a:xfrm>
            <a:off x="7452320" y="5301208"/>
            <a:ext cx="1440160" cy="1296144"/>
          </a:xfrm>
          <a:prstGeom prst="smileyFac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699792" y="2420888"/>
            <a:ext cx="43924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Если было интересно, легко на уроке, во всем разобрались – синий цвет.</a:t>
            </a:r>
          </a:p>
          <a:p>
            <a:r>
              <a:rPr lang="ru-RU" sz="27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Если иногда были трудности, сомнения, не совсем понравилась работа – зеленый цвет.</a:t>
            </a:r>
          </a:p>
          <a:p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Если не разобрались в теме, было не очень интересно – красный цвет.</a:t>
            </a:r>
            <a:endParaRPr lang="ru-RU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14948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6700" b="1" dirty="0" smtClean="0">
                <a:solidFill>
                  <a:srgbClr val="0070C0"/>
                </a:solidFill>
                <a:latin typeface="Monotype Corsiva" pitchFamily="66" charset="0"/>
              </a:rPr>
              <a:t>«Если вы хотите, чтобы жизнь улыбалась вам, подарите ей сначала свое хорошее настроение». </a:t>
            </a:r>
            <a:br>
              <a:rPr lang="ru-RU" sz="6700" b="1" dirty="0" smtClean="0">
                <a:solidFill>
                  <a:srgbClr val="0070C0"/>
                </a:solidFill>
                <a:latin typeface="Monotype Corsiva" pitchFamily="66" charset="0"/>
              </a:rPr>
            </a:br>
            <a:r>
              <a:rPr lang="ru-RU" sz="6700" b="1" dirty="0" smtClean="0">
                <a:solidFill>
                  <a:srgbClr val="FF0000"/>
                </a:solidFill>
                <a:latin typeface="Monotype Corsiva" pitchFamily="66" charset="0"/>
              </a:rPr>
              <a:t>Бенедикт Спиноза.</a:t>
            </a:r>
            <a:endParaRPr lang="ru-RU" sz="67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03848" y="764704"/>
            <a:ext cx="5328592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Monotype Corsiva" pitchFamily="66" charset="0"/>
              </a:rPr>
              <a:t>Тема урока: </a:t>
            </a:r>
          </a:p>
          <a:p>
            <a:pPr algn="ctr"/>
            <a:r>
              <a:rPr lang="ru-RU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Monotype Corsiva" pitchFamily="66" charset="0"/>
              </a:rPr>
              <a:t>«Наречие»</a:t>
            </a:r>
            <a:endParaRPr lang="ru-RU" sz="9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48680"/>
            <a:ext cx="8229600" cy="58186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6000" b="1" dirty="0" smtClean="0">
                <a:solidFill>
                  <a:srgbClr val="FF0000"/>
                </a:solidFill>
                <a:latin typeface="Monotype Corsiva" pitchFamily="66" charset="0"/>
              </a:rPr>
              <a:t>План.</a:t>
            </a:r>
            <a:r>
              <a:rPr lang="ru-RU" sz="6000" dirty="0" smtClean="0">
                <a:latin typeface="Monotype Corsiva" pitchFamily="66" charset="0"/>
              </a:rPr>
              <a:t/>
            </a:r>
            <a:br>
              <a:rPr lang="ru-RU" sz="6000" dirty="0" smtClean="0">
                <a:latin typeface="Monotype Corsiva" pitchFamily="66" charset="0"/>
              </a:rPr>
            </a:br>
            <a:r>
              <a:rPr lang="ru-RU" sz="5600" b="1" dirty="0" smtClean="0">
                <a:latin typeface="Monotype Corsiva" pitchFamily="66" charset="0"/>
              </a:rPr>
              <a:t>1. Часть речи …</a:t>
            </a:r>
            <a:br>
              <a:rPr lang="ru-RU" sz="5600" b="1" dirty="0" smtClean="0">
                <a:latin typeface="Monotype Corsiva" pitchFamily="66" charset="0"/>
              </a:rPr>
            </a:br>
            <a:r>
              <a:rPr lang="ru-RU" sz="5600" b="1" dirty="0" smtClean="0">
                <a:latin typeface="Monotype Corsiva" pitchFamily="66" charset="0"/>
              </a:rPr>
              <a:t>2. Отвечает на ? …</a:t>
            </a:r>
            <a:br>
              <a:rPr lang="ru-RU" sz="5600" b="1" dirty="0" smtClean="0">
                <a:latin typeface="Monotype Corsiva" pitchFamily="66" charset="0"/>
              </a:rPr>
            </a:br>
            <a:r>
              <a:rPr lang="ru-RU" sz="5600" b="1" dirty="0" smtClean="0">
                <a:latin typeface="Monotype Corsiva" pitchFamily="66" charset="0"/>
              </a:rPr>
              <a:t>3. Обозначает…</a:t>
            </a:r>
            <a:br>
              <a:rPr lang="ru-RU" sz="5600" b="1" dirty="0" smtClean="0">
                <a:latin typeface="Monotype Corsiva" pitchFamily="66" charset="0"/>
              </a:rPr>
            </a:br>
            <a:r>
              <a:rPr lang="ru-RU" sz="5600" b="1" dirty="0" smtClean="0">
                <a:latin typeface="Monotype Corsiva" pitchFamily="66" charset="0"/>
              </a:rPr>
              <a:t>4. Изменяемая или неизменяемая часть речи …</a:t>
            </a:r>
            <a:br>
              <a:rPr lang="ru-RU" sz="5600" b="1" dirty="0" smtClean="0">
                <a:latin typeface="Monotype Corsiva" pitchFamily="66" charset="0"/>
              </a:rPr>
            </a:br>
            <a:r>
              <a:rPr lang="ru-RU" sz="5600" b="1" dirty="0" smtClean="0">
                <a:latin typeface="Monotype Corsiva" pitchFamily="66" charset="0"/>
              </a:rPr>
              <a:t>5. В предложении является …</a:t>
            </a:r>
            <a:br>
              <a:rPr lang="ru-RU" sz="5600" b="1" dirty="0" smtClean="0">
                <a:latin typeface="Monotype Corsiva" pitchFamily="66" charset="0"/>
              </a:rPr>
            </a:br>
            <a:r>
              <a:rPr lang="ru-RU" sz="5600" b="1" dirty="0" smtClean="0">
                <a:latin typeface="Monotype Corsiva" pitchFamily="66" charset="0"/>
              </a:rPr>
              <a:t>6.Роль …</a:t>
            </a:r>
            <a:r>
              <a:rPr lang="ru-RU" sz="5600" dirty="0" smtClean="0">
                <a:latin typeface="Monotype Corsiva" pitchFamily="66" charset="0"/>
              </a:rPr>
              <a:t/>
            </a:r>
            <a:br>
              <a:rPr lang="ru-RU" sz="5600" dirty="0" smtClean="0">
                <a:latin typeface="Monotype Corsiva" pitchFamily="66" charset="0"/>
              </a:rPr>
            </a:br>
            <a:endParaRPr lang="ru-RU" sz="56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79712" y="0"/>
            <a:ext cx="66145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Наречие обозначает: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123728" y="1280374"/>
            <a:ext cx="6588459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1.Разговаривали долго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признак действия.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2.Интересный  очень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признак другого признака.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3.Яйцо всмятку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признак предмета.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4572000" y="1268760"/>
            <a:ext cx="144016" cy="144016"/>
            <a:chOff x="3275856" y="1268760"/>
            <a:chExt cx="144016" cy="144016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>
              <a:off x="3275856" y="1268760"/>
              <a:ext cx="144016" cy="144016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flipH="1">
              <a:off x="3275856" y="1268760"/>
              <a:ext cx="144016" cy="144016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" name="Группа 31"/>
          <p:cNvGrpSpPr/>
          <p:nvPr/>
        </p:nvGrpSpPr>
        <p:grpSpPr>
          <a:xfrm>
            <a:off x="5220072" y="1124744"/>
            <a:ext cx="1584176" cy="360040"/>
            <a:chOff x="4644008" y="1700808"/>
            <a:chExt cx="792088" cy="504056"/>
          </a:xfrm>
        </p:grpSpPr>
        <p:cxnSp>
          <p:nvCxnSpPr>
            <p:cNvPr id="23" name="Прямая соединительная линия 22"/>
            <p:cNvCxnSpPr/>
            <p:nvPr/>
          </p:nvCxnSpPr>
          <p:spPr>
            <a:xfrm flipV="1">
              <a:off x="4644008" y="1700808"/>
              <a:ext cx="0" cy="432048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4644008" y="1700808"/>
              <a:ext cx="792088" cy="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Прямая со стрелкой 26"/>
            <p:cNvCxnSpPr/>
            <p:nvPr/>
          </p:nvCxnSpPr>
          <p:spPr>
            <a:xfrm>
              <a:off x="5436096" y="1700808"/>
              <a:ext cx="0" cy="50405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" name="Группа 32"/>
          <p:cNvGrpSpPr/>
          <p:nvPr/>
        </p:nvGrpSpPr>
        <p:grpSpPr>
          <a:xfrm>
            <a:off x="4427984" y="3140968"/>
            <a:ext cx="144016" cy="144016"/>
            <a:chOff x="3275856" y="1268760"/>
            <a:chExt cx="144016" cy="144016"/>
          </a:xfrm>
        </p:grpSpPr>
        <p:cxnSp>
          <p:nvCxnSpPr>
            <p:cNvPr id="34" name="Прямая соединительная линия 33"/>
            <p:cNvCxnSpPr/>
            <p:nvPr/>
          </p:nvCxnSpPr>
          <p:spPr>
            <a:xfrm>
              <a:off x="3275856" y="1268760"/>
              <a:ext cx="144016" cy="144016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H="1">
              <a:off x="3275856" y="1268760"/>
              <a:ext cx="144016" cy="144016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" name="Группа 35"/>
          <p:cNvGrpSpPr/>
          <p:nvPr/>
        </p:nvGrpSpPr>
        <p:grpSpPr>
          <a:xfrm>
            <a:off x="5148064" y="2996952"/>
            <a:ext cx="1584176" cy="360040"/>
            <a:chOff x="4644008" y="1700808"/>
            <a:chExt cx="792088" cy="504056"/>
          </a:xfrm>
        </p:grpSpPr>
        <p:cxnSp>
          <p:nvCxnSpPr>
            <p:cNvPr id="37" name="Прямая соединительная линия 36"/>
            <p:cNvCxnSpPr/>
            <p:nvPr/>
          </p:nvCxnSpPr>
          <p:spPr>
            <a:xfrm flipV="1">
              <a:off x="4644008" y="1700808"/>
              <a:ext cx="0" cy="432048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>
              <a:off x="4644008" y="1700808"/>
              <a:ext cx="792088" cy="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Прямая со стрелкой 38"/>
            <p:cNvCxnSpPr/>
            <p:nvPr/>
          </p:nvCxnSpPr>
          <p:spPr>
            <a:xfrm>
              <a:off x="5436096" y="1700808"/>
              <a:ext cx="0" cy="50405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0" name="Группа 39"/>
          <p:cNvGrpSpPr/>
          <p:nvPr/>
        </p:nvGrpSpPr>
        <p:grpSpPr>
          <a:xfrm>
            <a:off x="4499992" y="5013176"/>
            <a:ext cx="144016" cy="144016"/>
            <a:chOff x="3275856" y="1268760"/>
            <a:chExt cx="144016" cy="144016"/>
          </a:xfrm>
        </p:grpSpPr>
        <p:cxnSp>
          <p:nvCxnSpPr>
            <p:cNvPr id="41" name="Прямая соединительная линия 40"/>
            <p:cNvCxnSpPr/>
            <p:nvPr/>
          </p:nvCxnSpPr>
          <p:spPr>
            <a:xfrm>
              <a:off x="3275856" y="1268760"/>
              <a:ext cx="144016" cy="144016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flipH="1">
              <a:off x="3275856" y="1268760"/>
              <a:ext cx="144016" cy="144016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" name="Группа 42"/>
          <p:cNvGrpSpPr/>
          <p:nvPr/>
        </p:nvGrpSpPr>
        <p:grpSpPr>
          <a:xfrm>
            <a:off x="4932040" y="4941168"/>
            <a:ext cx="1152128" cy="360040"/>
            <a:chOff x="4644008" y="1700808"/>
            <a:chExt cx="792088" cy="504056"/>
          </a:xfrm>
        </p:grpSpPr>
        <p:cxnSp>
          <p:nvCxnSpPr>
            <p:cNvPr id="44" name="Прямая соединительная линия 43"/>
            <p:cNvCxnSpPr/>
            <p:nvPr/>
          </p:nvCxnSpPr>
          <p:spPr>
            <a:xfrm flipV="1">
              <a:off x="4644008" y="1700808"/>
              <a:ext cx="0" cy="432048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4644008" y="1700808"/>
              <a:ext cx="792088" cy="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Прямая со стрелкой 45"/>
            <p:cNvCxnSpPr/>
            <p:nvPr/>
          </p:nvCxnSpPr>
          <p:spPr>
            <a:xfrm>
              <a:off x="5436096" y="1700808"/>
              <a:ext cx="0" cy="50405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7" name="TextBox 46"/>
          <p:cNvSpPr txBox="1"/>
          <p:nvPr/>
        </p:nvSpPr>
        <p:spPr>
          <a:xfrm>
            <a:off x="5508104" y="692696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Monotype Corsiva" pitchFamily="66" charset="0"/>
              </a:rPr>
              <a:t>Как?</a:t>
            </a:r>
            <a:endParaRPr lang="ru-RU" sz="3200" b="1" dirty="0">
              <a:latin typeface="Monotype Corsiva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644008" y="2492896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Monotype Corsiva" pitchFamily="66" charset="0"/>
              </a:rPr>
              <a:t>  </a:t>
            </a:r>
            <a:r>
              <a:rPr lang="ru-RU" sz="3600" b="1" dirty="0" smtClean="0">
                <a:latin typeface="Monotype Corsiva" pitchFamily="66" charset="0"/>
              </a:rPr>
              <a:t>В какой степени?</a:t>
            </a:r>
            <a:endParaRPr lang="ru-RU" sz="3600" b="1" dirty="0">
              <a:latin typeface="Monotype Corsiva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355976" y="4365104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Monotype Corsiva" pitchFamily="66" charset="0"/>
              </a:rPr>
              <a:t>     Какое?</a:t>
            </a:r>
            <a:endParaRPr lang="ru-RU" sz="3600" b="1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8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184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11760" y="476672"/>
            <a:ext cx="673224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Работа в парах.</a:t>
            </a:r>
            <a:endParaRPr lang="ru-RU" sz="6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7410" name="Picture 2" descr="http://pwpt.ru/uploads/presentation_screenshots/96d4d53fca73eb4d06612f15292a653a.JPG"/>
          <p:cNvPicPr>
            <a:picLocks noChangeAspect="1" noChangeArrowheads="1"/>
          </p:cNvPicPr>
          <p:nvPr/>
        </p:nvPicPr>
        <p:blipFill>
          <a:blip r:embed="rId2" cstate="print"/>
          <a:srcRect l="21250" t="18462" r="23750" b="35384"/>
          <a:stretch>
            <a:fillRect/>
          </a:stretch>
        </p:blipFill>
        <p:spPr bwMode="auto">
          <a:xfrm>
            <a:off x="3203848" y="1772816"/>
            <a:ext cx="5616624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75248" y="1196752"/>
            <a:ext cx="67687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Завтра мы пойдём в музей.</a:t>
            </a:r>
          </a:p>
          <a:p>
            <a:pPr algn="just">
              <a:lnSpc>
                <a:spcPct val="150000"/>
              </a:lnSpc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Друг приехал издалека.</a:t>
            </a:r>
          </a:p>
          <a:p>
            <a:pPr>
              <a:lnSpc>
                <a:spcPct val="150000"/>
              </a:lnSpc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Я выучил правило назубок.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211960" y="2060848"/>
            <a:ext cx="72008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220072" y="2132856"/>
            <a:ext cx="136815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220072" y="2276872"/>
            <a:ext cx="136815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483768" y="1772816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.</a:t>
            </a:r>
            <a:r>
              <a:rPr lang="ru-RU" sz="2400" dirty="0" smtClean="0"/>
              <a:t>-</a:t>
            </a:r>
            <a:r>
              <a:rPr lang="ru-RU" sz="3200" dirty="0" smtClean="0"/>
              <a:t>.</a:t>
            </a:r>
            <a:r>
              <a:rPr lang="ru-RU" sz="2400" dirty="0" smtClean="0"/>
              <a:t>-</a:t>
            </a:r>
            <a:r>
              <a:rPr lang="ru-RU" sz="3200" dirty="0" smtClean="0"/>
              <a:t>.</a:t>
            </a:r>
            <a:r>
              <a:rPr lang="ru-RU" sz="2400" dirty="0" smtClean="0"/>
              <a:t>-</a:t>
            </a:r>
            <a:r>
              <a:rPr lang="ru-RU" sz="3200" dirty="0" smtClean="0"/>
              <a:t>.</a:t>
            </a:r>
            <a:r>
              <a:rPr lang="ru-RU" sz="2400" dirty="0" smtClean="0"/>
              <a:t>-</a:t>
            </a:r>
            <a:r>
              <a:rPr lang="ru-RU" sz="3200" dirty="0" smtClean="0"/>
              <a:t>.</a:t>
            </a:r>
            <a:r>
              <a:rPr lang="ru-RU" sz="2400" dirty="0" smtClean="0"/>
              <a:t>-</a:t>
            </a:r>
            <a:r>
              <a:rPr lang="ru-RU" sz="3200" dirty="0" smtClean="0"/>
              <a:t>.</a:t>
            </a:r>
            <a:r>
              <a:rPr lang="ru-RU" sz="2400" dirty="0" smtClean="0"/>
              <a:t>-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5796136" y="2636912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 .</a:t>
            </a:r>
            <a:r>
              <a:rPr lang="ru-RU" sz="2400" dirty="0" smtClean="0"/>
              <a:t>-</a:t>
            </a:r>
            <a:r>
              <a:rPr lang="ru-RU" sz="3200" dirty="0" smtClean="0"/>
              <a:t>.</a:t>
            </a:r>
            <a:r>
              <a:rPr lang="ru-RU" sz="2400" dirty="0" smtClean="0"/>
              <a:t>-</a:t>
            </a:r>
            <a:r>
              <a:rPr lang="ru-RU" sz="3200" dirty="0" smtClean="0"/>
              <a:t>.</a:t>
            </a:r>
            <a:r>
              <a:rPr lang="ru-RU" sz="2400" dirty="0" smtClean="0"/>
              <a:t>-</a:t>
            </a:r>
            <a:r>
              <a:rPr lang="ru-RU" sz="3200" dirty="0" smtClean="0"/>
              <a:t>.</a:t>
            </a:r>
            <a:r>
              <a:rPr lang="ru-RU" sz="2400" dirty="0" smtClean="0"/>
              <a:t>-</a:t>
            </a:r>
            <a:r>
              <a:rPr lang="ru-RU" sz="3200" dirty="0" smtClean="0"/>
              <a:t>.</a:t>
            </a:r>
            <a:r>
              <a:rPr lang="ru-RU" sz="2400" dirty="0" smtClean="0"/>
              <a:t>-</a:t>
            </a:r>
            <a:r>
              <a:rPr lang="ru-RU" sz="3200" dirty="0" smtClean="0"/>
              <a:t>.</a:t>
            </a:r>
            <a:r>
              <a:rPr lang="ru-RU" sz="2400" dirty="0" smtClean="0"/>
              <a:t>-</a:t>
            </a:r>
            <a:r>
              <a:rPr lang="ru-RU" sz="3200" dirty="0" smtClean="0"/>
              <a:t>.</a:t>
            </a:r>
            <a:r>
              <a:rPr lang="ru-RU" sz="2400" dirty="0" smtClean="0"/>
              <a:t>- </a:t>
            </a:r>
            <a:r>
              <a:rPr lang="ru-RU" sz="3200" dirty="0" smtClean="0"/>
              <a:t>.</a:t>
            </a:r>
            <a:r>
              <a:rPr lang="ru-RU" sz="2400" dirty="0" smtClean="0"/>
              <a:t>-</a:t>
            </a:r>
            <a:endParaRPr lang="ru-RU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6876256" y="3501008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.</a:t>
            </a:r>
            <a:r>
              <a:rPr lang="ru-RU" sz="2400" dirty="0" smtClean="0"/>
              <a:t>-</a:t>
            </a:r>
            <a:r>
              <a:rPr lang="ru-RU" sz="3200" dirty="0" smtClean="0"/>
              <a:t>.</a:t>
            </a:r>
            <a:r>
              <a:rPr lang="ru-RU" sz="2400" dirty="0" smtClean="0"/>
              <a:t>-</a:t>
            </a:r>
            <a:r>
              <a:rPr lang="ru-RU" sz="3200" dirty="0" smtClean="0"/>
              <a:t>.</a:t>
            </a:r>
            <a:r>
              <a:rPr lang="ru-RU" sz="2400" dirty="0" smtClean="0"/>
              <a:t>-</a:t>
            </a:r>
            <a:r>
              <a:rPr lang="ru-RU" sz="3200" dirty="0" smtClean="0"/>
              <a:t>.</a:t>
            </a:r>
            <a:r>
              <a:rPr lang="ru-RU" sz="2400" dirty="0" smtClean="0"/>
              <a:t>-</a:t>
            </a:r>
            <a:r>
              <a:rPr lang="ru-RU" sz="3200" dirty="0" smtClean="0"/>
              <a:t>.</a:t>
            </a:r>
            <a:r>
              <a:rPr lang="ru-RU" sz="2400" dirty="0" smtClean="0"/>
              <a:t>-</a:t>
            </a:r>
            <a:r>
              <a:rPr lang="ru-RU" sz="3200" dirty="0" smtClean="0"/>
              <a:t>.</a:t>
            </a:r>
            <a:r>
              <a:rPr lang="ru-RU" sz="2400" dirty="0" smtClean="0"/>
              <a:t>-</a:t>
            </a:r>
            <a:r>
              <a:rPr lang="ru-RU" sz="3200" dirty="0" smtClean="0"/>
              <a:t>. </a:t>
            </a:r>
            <a:r>
              <a:rPr lang="ru-RU" sz="2400" dirty="0" smtClean="0"/>
              <a:t>-</a:t>
            </a:r>
            <a:r>
              <a:rPr lang="ru-RU" sz="3200" dirty="0" smtClean="0"/>
              <a:t>.</a:t>
            </a:r>
            <a:r>
              <a:rPr lang="ru-RU" sz="2400" dirty="0" smtClean="0"/>
              <a:t>- 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2483768" y="2996952"/>
            <a:ext cx="100811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779912" y="2996952"/>
            <a:ext cx="187220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779912" y="3140968"/>
            <a:ext cx="187220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339752" y="3933056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2915816" y="3861048"/>
            <a:ext cx="187220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915816" y="4005064"/>
            <a:ext cx="187220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6732240" cy="1143000"/>
          </a:xfrm>
        </p:spPr>
        <p:txBody>
          <a:bodyPr>
            <a:noAutofit/>
          </a:bodyPr>
          <a:lstStyle/>
          <a:p>
            <a:r>
              <a:rPr lang="ru-RU" sz="7200" b="1" dirty="0" err="1" smtClean="0">
                <a:solidFill>
                  <a:srgbClr val="FF0000"/>
                </a:solidFill>
                <a:latin typeface="Monotype Corsiva" pitchFamily="66" charset="0"/>
              </a:rPr>
              <a:t>Физминутка</a:t>
            </a:r>
            <a:r>
              <a:rPr lang="ru-RU" sz="7200" b="1" dirty="0" smtClean="0">
                <a:solidFill>
                  <a:srgbClr val="FF0000"/>
                </a:solidFill>
                <a:latin typeface="Monotype Corsiva" pitchFamily="66" charset="0"/>
              </a:rPr>
              <a:t>.</a:t>
            </a:r>
            <a:endParaRPr lang="ru-RU" sz="72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14337" name="Picture 1" descr="C:\Users\1\Desktop\4 класс\P10004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556792"/>
            <a:ext cx="5664629" cy="4248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Вывод:    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Наречие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– это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неизменяемая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часть речи, которая обозначает признак действия, отвечает на вопросы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где? куда? когда?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откуда? почему?  зачем? как?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и в предложении является обстоятельством.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</TotalTime>
  <Words>118</Words>
  <Application>Microsoft Office PowerPoint</Application>
  <PresentationFormat>Экран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Тема1</vt:lpstr>
      <vt:lpstr>Слайд 1</vt:lpstr>
      <vt:lpstr>       «Если вы хотите, чтобы жизнь улыбалась вам, подарите ей сначала свое хорошее настроение».  Бенедикт Спиноза.</vt:lpstr>
      <vt:lpstr>Слайд 3</vt:lpstr>
      <vt:lpstr> План. 1. Часть речи … 2. Отвечает на ? … 3. Обозначает… 4. Изменяемая или неизменяемая часть речи … 5. В предложении является … 6.Роль … </vt:lpstr>
      <vt:lpstr>Слайд 5</vt:lpstr>
      <vt:lpstr>Слайд 6</vt:lpstr>
      <vt:lpstr>Слайд 7</vt:lpstr>
      <vt:lpstr>Физминутка.</vt:lpstr>
      <vt:lpstr>Вывод:            Наречие – это неизменяемая часть речи, которая обозначает признак действия, отвечает на вопросы где? куда? когда?  откуда? почему?  зачем? как? и в предложении является обстоятельством. </vt:lpstr>
      <vt:lpstr>Итог урока.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Irina</cp:lastModifiedBy>
  <cp:revision>34</cp:revision>
  <dcterms:created xsi:type="dcterms:W3CDTF">2014-02-09T09:22:02Z</dcterms:created>
  <dcterms:modified xsi:type="dcterms:W3CDTF">2014-08-20T13:44:46Z</dcterms:modified>
</cp:coreProperties>
</file>