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5/14/2014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A271A1-F6D6-438B-A432-4747EE7ECD40}" type="datetimeFigureOut">
              <a:rPr lang="en-US" smtClean="0"/>
              <a:pPr/>
              <a:t>5/14/2014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1916832"/>
            <a:ext cx="365362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Русский язык</a:t>
            </a:r>
          </a:p>
          <a:p>
            <a:r>
              <a:rPr lang="ru-RU" sz="4400" dirty="0" smtClean="0">
                <a:latin typeface="Arial" pitchFamily="34" charset="0"/>
                <a:cs typeface="Arial" pitchFamily="34" charset="0"/>
              </a:rPr>
              <a:t>15.05.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4326" y="1124744"/>
            <a:ext cx="8142998" cy="34057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ПОВТОРЕНИЕ И ЗАКРЕПЛЕНИЕ </a:t>
            </a:r>
          </a:p>
          <a:p>
            <a:pPr algn="ctr">
              <a:lnSpc>
                <a:spcPct val="200000"/>
              </a:lnSpc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ПРОЙДЕННОГО МАТЕРИАЛА</a:t>
            </a:r>
          </a:p>
          <a:p>
            <a:pPr algn="ctr">
              <a:lnSpc>
                <a:spcPct val="200000"/>
              </a:lnSpc>
            </a:pP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НАПИСАНИЕ СЛОВ ИЗ СЛОВАРЯ УЧЕБНИКА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59" y="260648"/>
            <a:ext cx="8352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</a:t>
            </a:r>
            <a:r>
              <a:rPr lang="ru-RU" sz="2800" b="1" dirty="0" smtClean="0">
                <a:solidFill>
                  <a:srgbClr val="C00000"/>
                </a:solidFill>
              </a:rPr>
              <a:t>О</a:t>
            </a:r>
            <a:r>
              <a:rPr lang="ru-RU" sz="2800" b="1" dirty="0" smtClean="0"/>
              <a:t>МПАНИЯ				К</a:t>
            </a:r>
            <a:r>
              <a:rPr lang="ru-RU" sz="2800" b="1" dirty="0" smtClean="0">
                <a:solidFill>
                  <a:srgbClr val="C00000"/>
                </a:solidFill>
              </a:rPr>
              <a:t>А</a:t>
            </a:r>
            <a:r>
              <a:rPr lang="ru-RU" sz="2800" b="1" dirty="0" smtClean="0"/>
              <a:t>МПАНИЯ</a:t>
            </a:r>
            <a:endParaRPr lang="ru-RU" sz="2800" b="1" dirty="0"/>
          </a:p>
        </p:txBody>
      </p:sp>
      <p:pic>
        <p:nvPicPr>
          <p:cNvPr id="1028" name="Picture 4" descr="http://www.bookdk.com/super/300/72/97854860154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908720"/>
            <a:ext cx="2857500" cy="3629025"/>
          </a:xfrm>
          <a:prstGeom prst="rect">
            <a:avLst/>
          </a:prstGeom>
          <a:noFill/>
        </p:spPr>
      </p:pic>
      <p:pic>
        <p:nvPicPr>
          <p:cNvPr id="1030" name="Picture 6" descr="http://img.inforico.ua/a/tamada-vedushchiy-na-prazdnik--6122-1325677397836012-6-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80728"/>
            <a:ext cx="3528392" cy="230425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3861048"/>
            <a:ext cx="35283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/>
              <a:t>C</a:t>
            </a:r>
            <a:r>
              <a:rPr lang="ru-RU" sz="3200" b="1" i="1" dirty="0" err="1" smtClean="0"/>
              <a:t>ompani</a:t>
            </a:r>
            <a:r>
              <a:rPr lang="ru-RU" sz="3200" b="1" i="1" dirty="0" smtClean="0"/>
              <a:t> от </a:t>
            </a:r>
            <a:r>
              <a:rPr lang="ru-RU" sz="3200" b="1" i="1" dirty="0" err="1" smtClean="0"/>
              <a:t>латин</a:t>
            </a:r>
            <a:r>
              <a:rPr lang="ru-RU" sz="3200" b="1" i="1" dirty="0" smtClean="0"/>
              <a:t>. </a:t>
            </a:r>
            <a:r>
              <a:rPr lang="ru-RU" sz="3200" b="1" i="1" dirty="0" err="1" smtClean="0"/>
              <a:t>сom</a:t>
            </a:r>
            <a:r>
              <a:rPr lang="ru-RU" sz="3200" b="1" i="1" dirty="0" smtClean="0"/>
              <a:t>  </a:t>
            </a:r>
            <a:r>
              <a:rPr lang="ru-RU" sz="3200" b="1" i="1" dirty="0" err="1" smtClean="0"/>
              <a:t>pani</a:t>
            </a:r>
            <a:r>
              <a:rPr lang="ru-RU" sz="3200" b="1" i="1" dirty="0" smtClean="0"/>
              <a:t> 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4869160"/>
            <a:ext cx="39604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 smtClean="0"/>
              <a:t>Campania</a:t>
            </a:r>
            <a:r>
              <a:rPr lang="ru-RU" sz="3200" b="1" i="1" dirty="0" smtClean="0"/>
              <a:t> </a:t>
            </a:r>
          </a:p>
          <a:p>
            <a:pPr algn="ctr"/>
            <a:r>
              <a:rPr lang="ru-RU" sz="3200" b="1" i="1" dirty="0" smtClean="0"/>
              <a:t>от </a:t>
            </a:r>
            <a:r>
              <a:rPr lang="ru-RU" sz="3200" b="1" i="1" dirty="0" err="1" smtClean="0"/>
              <a:t>латин</a:t>
            </a:r>
            <a:r>
              <a:rPr lang="ru-RU" sz="3200" b="1" i="1" dirty="0" smtClean="0"/>
              <a:t>. </a:t>
            </a:r>
            <a:r>
              <a:rPr lang="ru-RU" sz="3200" b="1" i="1" dirty="0" err="1" smtClean="0"/>
              <a:t>campus</a:t>
            </a:r>
            <a:endParaRPr lang="ru-RU" sz="3200" b="1" i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rv1.lori-images.net/radostnyi-malchik-rasstavil-nogi-i-podnyal-ruki-vverh-0003800705-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5834544" y="659466"/>
            <a:ext cx="2590434" cy="266429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508104" y="548680"/>
            <a:ext cx="338437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084168" y="836712"/>
            <a:ext cx="144016" cy="489654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6216383" y="892629"/>
            <a:ext cx="2549819" cy="430306"/>
          </a:xfrm>
          <a:custGeom>
            <a:avLst/>
            <a:gdLst>
              <a:gd name="connsiteX0" fmla="*/ 0 w 2549819"/>
              <a:gd name="connsiteY0" fmla="*/ 236924 h 430306"/>
              <a:gd name="connsiteX1" fmla="*/ 422622 w 2549819"/>
              <a:gd name="connsiteY1" fmla="*/ 37139 h 430306"/>
              <a:gd name="connsiteX2" fmla="*/ 960504 w 2549819"/>
              <a:gd name="connsiteY2" fmla="*/ 329132 h 430306"/>
              <a:gd name="connsiteX3" fmla="*/ 1659751 w 2549819"/>
              <a:gd name="connsiteY3" fmla="*/ 6403 h 430306"/>
              <a:gd name="connsiteX4" fmla="*/ 2412787 w 2549819"/>
              <a:gd name="connsiteY4" fmla="*/ 367553 h 430306"/>
              <a:gd name="connsiteX5" fmla="*/ 2481943 w 2549819"/>
              <a:gd name="connsiteY5" fmla="*/ 382921 h 43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9819" h="430306">
                <a:moveTo>
                  <a:pt x="0" y="236924"/>
                </a:moveTo>
                <a:cubicBezTo>
                  <a:pt x="131269" y="129347"/>
                  <a:pt x="262538" y="21771"/>
                  <a:pt x="422622" y="37139"/>
                </a:cubicBezTo>
                <a:cubicBezTo>
                  <a:pt x="582706" y="52507"/>
                  <a:pt x="754316" y="334255"/>
                  <a:pt x="960504" y="329132"/>
                </a:cubicBezTo>
                <a:cubicBezTo>
                  <a:pt x="1166692" y="324009"/>
                  <a:pt x="1417704" y="0"/>
                  <a:pt x="1659751" y="6403"/>
                </a:cubicBezTo>
                <a:cubicBezTo>
                  <a:pt x="1901798" y="12806"/>
                  <a:pt x="2275755" y="304800"/>
                  <a:pt x="2412787" y="367553"/>
                </a:cubicBezTo>
                <a:cubicBezTo>
                  <a:pt x="2549819" y="430306"/>
                  <a:pt x="2515881" y="406613"/>
                  <a:pt x="2481943" y="382921"/>
                </a:cubicBezTo>
              </a:path>
            </a:pathLst>
          </a:cu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6228184" y="2924944"/>
            <a:ext cx="2549819" cy="430306"/>
          </a:xfrm>
          <a:custGeom>
            <a:avLst/>
            <a:gdLst>
              <a:gd name="connsiteX0" fmla="*/ 0 w 2549819"/>
              <a:gd name="connsiteY0" fmla="*/ 236924 h 430306"/>
              <a:gd name="connsiteX1" fmla="*/ 422622 w 2549819"/>
              <a:gd name="connsiteY1" fmla="*/ 37139 h 430306"/>
              <a:gd name="connsiteX2" fmla="*/ 960504 w 2549819"/>
              <a:gd name="connsiteY2" fmla="*/ 329132 h 430306"/>
              <a:gd name="connsiteX3" fmla="*/ 1659751 w 2549819"/>
              <a:gd name="connsiteY3" fmla="*/ 6403 h 430306"/>
              <a:gd name="connsiteX4" fmla="*/ 2412787 w 2549819"/>
              <a:gd name="connsiteY4" fmla="*/ 367553 h 430306"/>
              <a:gd name="connsiteX5" fmla="*/ 2481943 w 2549819"/>
              <a:gd name="connsiteY5" fmla="*/ 382921 h 43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9819" h="430306">
                <a:moveTo>
                  <a:pt x="0" y="236924"/>
                </a:moveTo>
                <a:cubicBezTo>
                  <a:pt x="131269" y="129347"/>
                  <a:pt x="262538" y="21771"/>
                  <a:pt x="422622" y="37139"/>
                </a:cubicBezTo>
                <a:cubicBezTo>
                  <a:pt x="582706" y="52507"/>
                  <a:pt x="754316" y="334255"/>
                  <a:pt x="960504" y="329132"/>
                </a:cubicBezTo>
                <a:cubicBezTo>
                  <a:pt x="1166692" y="324009"/>
                  <a:pt x="1417704" y="0"/>
                  <a:pt x="1659751" y="6403"/>
                </a:cubicBezTo>
                <a:cubicBezTo>
                  <a:pt x="1901798" y="12806"/>
                  <a:pt x="2275755" y="304800"/>
                  <a:pt x="2412787" y="367553"/>
                </a:cubicBezTo>
                <a:cubicBezTo>
                  <a:pt x="2549819" y="430306"/>
                  <a:pt x="2515881" y="406613"/>
                  <a:pt x="2481943" y="382921"/>
                </a:cubicBezTo>
              </a:path>
            </a:pathLst>
          </a:cu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5"/>
          </p:cNvCxnSpPr>
          <p:nvPr/>
        </p:nvCxnSpPr>
        <p:spPr>
          <a:xfrm>
            <a:off x="8698326" y="1275550"/>
            <a:ext cx="50138" cy="2153450"/>
          </a:xfrm>
          <a:prstGeom prst="line">
            <a:avLst/>
          </a:prstGeom>
          <a:ln w="635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71600" y="1052736"/>
            <a:ext cx="4176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РАЗВ</a:t>
            </a:r>
            <a:r>
              <a:rPr lang="ru-RU" sz="3600" b="1" dirty="0" smtClean="0">
                <a:solidFill>
                  <a:srgbClr val="FF0000"/>
                </a:solidFill>
              </a:rPr>
              <a:t>И</a:t>
            </a:r>
            <a:r>
              <a:rPr lang="ru-RU" sz="3600" b="1" dirty="0" smtClean="0"/>
              <a:t>ВАЕТСЯ</a:t>
            </a:r>
          </a:p>
          <a:p>
            <a:r>
              <a:rPr lang="ru-RU" sz="3600" b="1" dirty="0" smtClean="0"/>
              <a:t>                            </a:t>
            </a:r>
          </a:p>
          <a:p>
            <a:r>
              <a:rPr lang="ru-RU" sz="7200" b="1" dirty="0" smtClean="0"/>
              <a:t>            ?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РАЗВ</a:t>
            </a:r>
            <a:r>
              <a:rPr lang="ru-RU" sz="3600" b="1" dirty="0" smtClean="0">
                <a:solidFill>
                  <a:srgbClr val="FF0000"/>
                </a:solidFill>
              </a:rPr>
              <a:t>Е</a:t>
            </a:r>
            <a:r>
              <a:rPr lang="ru-RU" sz="3600" b="1" dirty="0" smtClean="0"/>
              <a:t>ВАЕТСЯ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52736"/>
            <a:ext cx="2664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КОРОВА</a:t>
            </a:r>
          </a:p>
          <a:p>
            <a:endParaRPr lang="ru-RU" sz="4000" b="1" dirty="0" smtClean="0"/>
          </a:p>
          <a:p>
            <a:r>
              <a:rPr lang="ru-RU" sz="4000" b="1" dirty="0" smtClean="0"/>
              <a:t>МОЛОКО</a:t>
            </a:r>
            <a:endParaRPr lang="ru-RU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347864" y="980728"/>
            <a:ext cx="2520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КЛАСС</a:t>
            </a:r>
          </a:p>
          <a:p>
            <a:endParaRPr lang="ru-RU" sz="4000" b="1" dirty="0" smtClean="0"/>
          </a:p>
          <a:p>
            <a:r>
              <a:rPr lang="ru-RU" sz="4000" b="1" dirty="0" smtClean="0"/>
              <a:t>ШОССЕ</a:t>
            </a:r>
            <a:endParaRPr lang="ru-RU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44208" y="1124744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ЖЁЛТЫЙ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ГОЛУБОЙ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628800"/>
            <a:ext cx="360040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2852936"/>
            <a:ext cx="360040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427984" y="2852936"/>
            <a:ext cx="648072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1556792"/>
            <a:ext cx="576064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852936"/>
            <a:ext cx="360040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04248" y="2780928"/>
            <a:ext cx="360040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76256" y="1700808"/>
            <a:ext cx="360040" cy="7200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0"/>
            <a:ext cx="81369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РАБОТА В ПАРАХ</a:t>
            </a:r>
          </a:p>
          <a:p>
            <a:pPr algn="ctr"/>
            <a:endParaRPr lang="ru-RU" sz="3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ЗАДАНИЕ:</a:t>
            </a:r>
          </a:p>
          <a:p>
            <a:pPr algn="ctr"/>
            <a:endParaRPr lang="ru-RU" sz="3600" b="1" dirty="0" smtClean="0">
              <a:solidFill>
                <a:srgbClr val="002060"/>
              </a:solidFill>
            </a:endParaRPr>
          </a:p>
          <a:p>
            <a:pPr marL="742950" indent="-742950">
              <a:buAutoNum type="arabicPeriod"/>
            </a:pPr>
            <a:r>
              <a:rPr lang="ru-RU" sz="3600" b="1" dirty="0" smtClean="0">
                <a:solidFill>
                  <a:srgbClr val="002060"/>
                </a:solidFill>
              </a:rPr>
              <a:t>Составить диктант из 7 слов</a:t>
            </a:r>
          </a:p>
          <a:p>
            <a:pPr marL="742950" indent="-742950">
              <a:buAutoNum type="arabicPeriod"/>
            </a:pPr>
            <a:r>
              <a:rPr lang="ru-RU" sz="3600" b="1" dirty="0" smtClean="0">
                <a:solidFill>
                  <a:srgbClr val="002060"/>
                </a:solidFill>
              </a:rPr>
              <a:t>Продиктовать соседу</a:t>
            </a:r>
          </a:p>
          <a:p>
            <a:pPr marL="742950" indent="-742950">
              <a:buAutoNum type="arabicPeriod"/>
            </a:pPr>
            <a:r>
              <a:rPr lang="ru-RU" sz="3600" b="1" dirty="0" smtClean="0">
                <a:solidFill>
                  <a:srgbClr val="002060"/>
                </a:solidFill>
              </a:rPr>
              <a:t>Проверить работу соседа</a:t>
            </a:r>
          </a:p>
          <a:p>
            <a:pPr marL="742950" indent="-742950">
              <a:buAutoNum type="arabicPeriod"/>
            </a:pPr>
            <a:endParaRPr lang="ru-RU" sz="3600" b="1" dirty="0" smtClean="0">
              <a:solidFill>
                <a:srgbClr val="002060"/>
              </a:solidFill>
            </a:endParaRPr>
          </a:p>
          <a:p>
            <a:pPr marL="742950" indent="-742950"/>
            <a:endParaRPr lang="ru-RU" sz="3600" b="1" dirty="0" smtClean="0">
              <a:solidFill>
                <a:srgbClr val="002060"/>
              </a:solidFill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395536" y="4365104"/>
            <a:ext cx="936104" cy="1080120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лыбающееся лицо 3"/>
          <p:cNvSpPr/>
          <p:nvPr/>
        </p:nvSpPr>
        <p:spPr>
          <a:xfrm>
            <a:off x="7524328" y="4509120"/>
            <a:ext cx="936104" cy="1080120"/>
          </a:xfrm>
          <a:prstGeom prst="smileyFace">
            <a:avLst>
              <a:gd name="adj" fmla="val -4653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03648" y="4941168"/>
            <a:ext cx="1353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 ошибок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76256" y="5661248"/>
            <a:ext cx="194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 ошибки и более</a:t>
            </a:r>
            <a:endParaRPr lang="ru-RU" dirty="0"/>
          </a:p>
        </p:txBody>
      </p:sp>
      <p:sp>
        <p:nvSpPr>
          <p:cNvPr id="7" name="Улыбающееся лицо 6"/>
          <p:cNvSpPr/>
          <p:nvPr/>
        </p:nvSpPr>
        <p:spPr>
          <a:xfrm>
            <a:off x="4211960" y="4221088"/>
            <a:ext cx="936104" cy="1080120"/>
          </a:xfrm>
          <a:prstGeom prst="smileyFace">
            <a:avLst>
              <a:gd name="adj" fmla="val 385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995936" y="5733256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 – 3 ошибки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404664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Домашнее задание:</a:t>
            </a:r>
          </a:p>
          <a:p>
            <a:pPr algn="ctr"/>
            <a:r>
              <a:rPr lang="ru-RU" sz="3600" dirty="0" smtClean="0"/>
              <a:t>Составить диктант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780928"/>
            <a:ext cx="30243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Выбрать </a:t>
            </a:r>
            <a:r>
              <a:rPr lang="ru-RU" sz="2400" b="1" smtClean="0"/>
              <a:t>наиболее </a:t>
            </a:r>
            <a:r>
              <a:rPr lang="ru-RU" sz="2400" b="1" smtClean="0"/>
              <a:t>трудные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для написания слова </a:t>
            </a:r>
          </a:p>
          <a:p>
            <a:pPr algn="ctr"/>
            <a:r>
              <a:rPr lang="ru-RU" sz="2400" b="1" dirty="0" smtClean="0"/>
              <a:t>(20 слов)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42269" y="2852936"/>
            <a:ext cx="43701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Составить текст из слов </a:t>
            </a:r>
          </a:p>
          <a:p>
            <a:pPr algn="ctr"/>
            <a:r>
              <a:rPr lang="ru-RU" sz="2400" b="1" dirty="0" smtClean="0"/>
              <a:t>словаря учебника </a:t>
            </a:r>
            <a:r>
              <a:rPr lang="en-US" sz="2400" b="1" dirty="0" smtClean="0"/>
              <a:t>(15 </a:t>
            </a:r>
            <a:r>
              <a:rPr lang="ru-RU" sz="2400" b="1" dirty="0" smtClean="0"/>
              <a:t>слов)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стр. </a:t>
            </a:r>
            <a:r>
              <a:rPr lang="ru-RU" sz="2400" b="1" dirty="0" smtClean="0"/>
              <a:t>1</a:t>
            </a:r>
            <a:r>
              <a:rPr lang="en-US" sz="2400" b="1" dirty="0" smtClean="0"/>
              <a:t>3</a:t>
            </a:r>
            <a:r>
              <a:rPr lang="ru-RU" sz="2400" b="1" dirty="0" smtClean="0"/>
              <a:t>8 </a:t>
            </a:r>
            <a:r>
              <a:rPr lang="ru-RU" sz="2400" b="1" dirty="0" smtClean="0"/>
              <a:t>- </a:t>
            </a:r>
            <a:r>
              <a:rPr lang="ru-RU" sz="2400" b="1" dirty="0" smtClean="0"/>
              <a:t>1</a:t>
            </a:r>
            <a:r>
              <a:rPr lang="en-US" sz="2400" b="1" dirty="0" smtClean="0"/>
              <a:t>3</a:t>
            </a:r>
            <a:r>
              <a:rPr lang="ru-RU" sz="2400" b="1" dirty="0" smtClean="0"/>
              <a:t>9</a:t>
            </a:r>
            <a:endParaRPr lang="ru-RU" sz="24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267744" y="2060848"/>
            <a:ext cx="1296144" cy="720080"/>
          </a:xfrm>
          <a:prstGeom prst="straightConnector1">
            <a:avLst/>
          </a:prstGeom>
          <a:ln w="476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499992" y="2060848"/>
            <a:ext cx="1296144" cy="792088"/>
          </a:xfrm>
          <a:prstGeom prst="straightConnector1">
            <a:avLst/>
          </a:prstGeom>
          <a:ln w="476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51920" y="198884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или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3991"/>
            <a:ext cx="9830487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дощатой террасе близ можжевельника, </a:t>
            </a:r>
            <a:endParaRPr kumimoji="0" lang="en-US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сидя на оттоманке, веснушчатая </a:t>
            </a:r>
            <a:endParaRPr kumimoji="0" lang="en-US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Агриппина Саввишна</a:t>
            </a:r>
            <a:r>
              <a:rPr lang="en-US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исподтишка </a:t>
            </a:r>
            <a:endParaRPr kumimoji="0" lang="en-US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потчевала винегретом</a:t>
            </a:r>
            <a:r>
              <a:rPr lang="en-US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прочими</a:t>
            </a:r>
            <a:r>
              <a:rPr lang="en-US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яствами коллежского</a:t>
            </a:r>
            <a:r>
              <a:rPr lang="en-US" sz="36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асессора Филиппа Аполлинарьевича под аккомпанемент виолончели и аккордеона.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260</TotalTime>
  <Words>128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Андрей</cp:lastModifiedBy>
  <cp:revision>14</cp:revision>
  <dcterms:created xsi:type="dcterms:W3CDTF">2014-05-11T16:53:48Z</dcterms:created>
  <dcterms:modified xsi:type="dcterms:W3CDTF">2014-05-14T18:14:44Z</dcterms:modified>
</cp:coreProperties>
</file>