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8" r:id="rId10"/>
    <p:sldId id="269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62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1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CAF49-7AA4-4320-9525-18A29A4F0298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AC03-009C-4F80-96D1-E4D99393FD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CAF49-7AA4-4320-9525-18A29A4F0298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AC03-009C-4F80-96D1-E4D99393FD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CAF49-7AA4-4320-9525-18A29A4F0298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AC03-009C-4F80-96D1-E4D99393FD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CAF49-7AA4-4320-9525-18A29A4F0298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AC03-009C-4F80-96D1-E4D99393FD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CAF49-7AA4-4320-9525-18A29A4F0298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AC03-009C-4F80-96D1-E4D99393FD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CAF49-7AA4-4320-9525-18A29A4F0298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AC03-009C-4F80-96D1-E4D99393FD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CAF49-7AA4-4320-9525-18A29A4F0298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AC03-009C-4F80-96D1-E4D99393FD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CAF49-7AA4-4320-9525-18A29A4F0298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AC03-009C-4F80-96D1-E4D99393FD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CAF49-7AA4-4320-9525-18A29A4F0298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AC03-009C-4F80-96D1-E4D99393FD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CAF49-7AA4-4320-9525-18A29A4F0298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AC03-009C-4F80-96D1-E4D99393FD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CAF49-7AA4-4320-9525-18A29A4F0298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AC03-009C-4F80-96D1-E4D99393FD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CAF49-7AA4-4320-9525-18A29A4F0298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5AC03-009C-4F80-96D1-E4D99393FD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&#1042;&#1086;&#1083;&#1086;&#1076;&#1072;&#1088;&#1089;&#1082;&#1080;&#1081;_&#1084;&#1086;&#1089;&#1090;" TargetMode="External"/><Relationship Id="rId3" Type="http://schemas.openxmlformats.org/officeDocument/2006/relationships/hyperlink" Target="http://ru.wikipedia.org/wiki/&#1057;&#1080;&#1085;&#1080;&#1081;_&#1084;&#1086;&#1089;&#1090;_(&#1057;&#1072;&#1085;&#1082;&#1090;-&#1055;&#1077;&#1090;&#1077;&#1088;&#1073;&#1091;&#1088;&#1075;)" TargetMode="External"/><Relationship Id="rId7" Type="http://schemas.openxmlformats.org/officeDocument/2006/relationships/hyperlink" Target="http://ru.wikipedia.org/wiki/&#1044;&#1074;&#1086;&#1088;&#1094;&#1086;&#1074;&#1099;&#1081;_&#1084;&#1086;&#1089;&#1090;" TargetMode="External"/><Relationship Id="rId2" Type="http://schemas.openxmlformats.org/officeDocument/2006/relationships/hyperlink" Target="http://ru.wikipedia.org/wiki/&#1041;&#1086;&#1083;&#1100;&#1096;&#1086;&#1081;_&#1054;&#1073;&#1091;&#1093;&#1086;&#1074;&#1089;&#1082;&#1080;&#1081;_&#1084;&#1086;&#1089;&#1090;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&#1051;&#1080;&#1090;&#1077;&#1081;&#1085;&#1099;&#1081;_&#1084;&#1086;&#1089;&#1090;" TargetMode="External"/><Relationship Id="rId5" Type="http://schemas.openxmlformats.org/officeDocument/2006/relationships/hyperlink" Target="http://ru.wikipedia.org/wiki/&#1052;&#1086;&#1089;&#1090;_&#1040;&#1083;&#1077;&#1082;&#1089;&#1072;&#1085;&#1076;&#1088;&#1072;_&#1053;&#1077;&#1074;&#1089;&#1082;&#1086;&#1075;&#1086;_(&#1057;&#1072;&#1085;&#1082;&#1090;-&#1055;&#1077;&#1090;&#1077;&#1088;&#1073;&#1091;&#1088;&#1075;)" TargetMode="External"/><Relationship Id="rId4" Type="http://schemas.openxmlformats.org/officeDocument/2006/relationships/hyperlink" Target="http://ru.wikipedia.org/wiki/&#1060;&#1080;&#1085;&#1083;&#1103;&#1085;&#1076;&#1089;&#1082;&#1080;&#1081;_&#1078;&#1077;&#1083;&#1077;&#1079;&#1085;&#1086;&#1076;&#1086;&#1088;&#1086;&#1078;&#1085;&#1099;&#1081;_&#1084;&#1086;&#1089;&#1090;" TargetMode="External"/><Relationship Id="rId9" Type="http://schemas.openxmlformats.org/officeDocument/2006/relationships/hyperlink" Target="http://ru.wikipedia.org/wiki/&#1058;&#1088;&#1086;&#1080;&#1094;&#1082;&#1080;&#1081;_&#1084;&#1086;&#1089;&#1090;_(&#1057;&#1072;&#1085;&#1082;&#1090;-&#1055;&#1077;&#1090;&#1077;&#1088;&#1073;&#1091;&#1088;&#1075;)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thumb/0/00/Trinity_Bridge_in_Saint_Petersburg.jpg/800px-Trinity_Bridge_in_Saint_Petersburg.jpg" TargetMode="External"/><Relationship Id="rId3" Type="http://schemas.openxmlformats.org/officeDocument/2006/relationships/hyperlink" Target="http://upload.wikimedia.org/wikipedia/commons/0/07/IvanSmelov-FINLYANDSKY.jpg" TargetMode="External"/><Relationship Id="rId7" Type="http://schemas.openxmlformats.org/officeDocument/2006/relationships/hyperlink" Target="http://upload.wikimedia.org/wikipedia/commons/thumb/4/4e/Volodarsky_most_3708.jpg/800px-Volodarsky_most_3708.jpg" TargetMode="External"/><Relationship Id="rId2" Type="http://schemas.openxmlformats.org/officeDocument/2006/relationships/hyperlink" Target="http://upload.wikimedia.org/wikipedia/commons/thumb/d/de/Blue_bridge.jpg/800px-Blue_bridge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-f.photosight.ru/b0c/3685641_large.jpg" TargetMode="External"/><Relationship Id="rId5" Type="http://schemas.openxmlformats.org/officeDocument/2006/relationships/hyperlink" Target="http://www.piter-arch.ru/gallery/objects/97.jpg" TargetMode="External"/><Relationship Id="rId4" Type="http://schemas.openxmlformats.org/officeDocument/2006/relationships/hyperlink" Target="http://upload.wikimedia.org/wikipedia/commons/thumb/a/a2/Dvortsoviy_bridge_04.JPG/800px-Dvortsoviy_bridge_04.JP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0"/>
            <a:ext cx="8712968" cy="2852936"/>
          </a:xfrm>
        </p:spPr>
        <p:txBody>
          <a:bodyPr>
            <a:normAutofit/>
          </a:bodyPr>
          <a:lstStyle/>
          <a:p>
            <a:r>
              <a:rPr lang="ru-RU" sz="2400" i="1" dirty="0"/>
              <a:t>Государственное бюджетное общеобразовательное учреждение средняя общеобразовательная</a:t>
            </a:r>
            <a:br>
              <a:rPr lang="ru-RU" sz="2400" i="1" dirty="0"/>
            </a:br>
            <a:r>
              <a:rPr lang="ru-RU" sz="2400" i="1" dirty="0"/>
              <a:t> школа №62 Выборгского района Санкт-Петербурга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492896"/>
            <a:ext cx="8208912" cy="1847056"/>
          </a:xfrm>
        </p:spPr>
        <p:txBody>
          <a:bodyPr>
            <a:noAutofit/>
          </a:bodyPr>
          <a:lstStyle/>
          <a:p>
            <a:endParaRPr lang="ru-RU" sz="3600" b="1" i="1" dirty="0" smtClean="0">
              <a:solidFill>
                <a:schemeClr val="tx1"/>
              </a:solidFill>
            </a:endParaRPr>
          </a:p>
          <a:p>
            <a:r>
              <a:rPr lang="ru-RU" sz="4400" b="1" i="1" dirty="0" smtClean="0">
                <a:solidFill>
                  <a:schemeClr val="tx1"/>
                </a:solidFill>
              </a:rPr>
              <a:t>Мосты </a:t>
            </a:r>
            <a:r>
              <a:rPr lang="ru-RU" sz="4400" b="1" i="1" dirty="0" smtClean="0">
                <a:solidFill>
                  <a:schemeClr val="tx1"/>
                </a:solidFill>
              </a:rPr>
              <a:t>Санкт-Петербурга</a:t>
            </a:r>
            <a:endParaRPr lang="ru-RU" sz="4400" b="1" i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5877272"/>
            <a:ext cx="4968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/>
              <a:t>Работа учителя начальных классов</a:t>
            </a:r>
          </a:p>
          <a:p>
            <a:r>
              <a:rPr lang="ru-RU" sz="2400" i="1" dirty="0" err="1" smtClean="0"/>
              <a:t>Гальцевой</a:t>
            </a:r>
            <a:r>
              <a:rPr lang="ru-RU" sz="2400" i="1" dirty="0" smtClean="0"/>
              <a:t> Л.А.</a:t>
            </a:r>
            <a:endParaRPr lang="ru-RU" sz="240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0"/>
            <a:ext cx="5868144" cy="764704"/>
          </a:xfrm>
        </p:spPr>
        <p:txBody>
          <a:bodyPr>
            <a:normAutofit/>
          </a:bodyPr>
          <a:lstStyle/>
          <a:p>
            <a:r>
              <a:rPr lang="ru-RU" sz="4000" b="1" i="1" dirty="0" smtClean="0"/>
              <a:t>Володарский мост</a:t>
            </a:r>
            <a:endParaRPr lang="ru-RU" sz="40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76672"/>
            <a:ext cx="4896544" cy="63813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i="1" u="sng" dirty="0" smtClean="0"/>
              <a:t>Прежнее название:</a:t>
            </a:r>
          </a:p>
          <a:p>
            <a:pPr>
              <a:buNone/>
            </a:pPr>
            <a:r>
              <a:rPr lang="ru-RU" sz="2400" dirty="0" smtClean="0"/>
              <a:t>Мост </a:t>
            </a:r>
            <a:r>
              <a:rPr lang="ru-RU" sz="2400" dirty="0" smtClean="0"/>
              <a:t>Володарского</a:t>
            </a:r>
          </a:p>
          <a:p>
            <a:pPr>
              <a:buNone/>
            </a:pPr>
            <a:r>
              <a:rPr lang="ru-RU" sz="2400" dirty="0" smtClean="0"/>
              <a:t>Длина непосредственно </a:t>
            </a:r>
            <a:r>
              <a:rPr lang="ru-RU" sz="2400" dirty="0" smtClean="0"/>
              <a:t>моста</a:t>
            </a:r>
          </a:p>
          <a:p>
            <a:pPr>
              <a:buNone/>
            </a:pPr>
            <a:r>
              <a:rPr lang="ru-RU" sz="2400" dirty="0" smtClean="0"/>
              <a:t>362,8</a:t>
            </a:r>
            <a:r>
              <a:rPr lang="ru-RU" sz="2400" dirty="0" smtClean="0"/>
              <a:t> м, ширина моста </a:t>
            </a:r>
            <a:r>
              <a:rPr lang="ru-RU" sz="2400" dirty="0" smtClean="0"/>
              <a:t>между</a:t>
            </a:r>
          </a:p>
          <a:p>
            <a:pPr>
              <a:buNone/>
            </a:pPr>
            <a:r>
              <a:rPr lang="ru-RU" sz="2400" dirty="0" smtClean="0"/>
              <a:t>перилами </a:t>
            </a:r>
            <a:r>
              <a:rPr lang="ru-RU" sz="2400" dirty="0" smtClean="0"/>
              <a:t>36,8 м, из них </a:t>
            </a:r>
            <a:r>
              <a:rPr lang="ru-RU" sz="2400" dirty="0" smtClean="0"/>
              <a:t>ширина</a:t>
            </a:r>
          </a:p>
          <a:p>
            <a:pPr>
              <a:buNone/>
            </a:pPr>
            <a:r>
              <a:rPr lang="ru-RU" sz="2400" dirty="0" smtClean="0"/>
              <a:t>проезжей </a:t>
            </a:r>
            <a:r>
              <a:rPr lang="ru-RU" sz="2400" dirty="0" smtClean="0"/>
              <a:t>части 31,6 м и </a:t>
            </a:r>
            <a:r>
              <a:rPr lang="ru-RU" sz="2400" dirty="0" smtClean="0"/>
              <a:t>два</a:t>
            </a:r>
          </a:p>
          <a:p>
            <a:pPr>
              <a:buNone/>
            </a:pPr>
            <a:r>
              <a:rPr lang="ru-RU" sz="2400" dirty="0" smtClean="0"/>
              <a:t>тротуара </a:t>
            </a:r>
            <a:r>
              <a:rPr lang="ru-RU" sz="2400" dirty="0" smtClean="0"/>
              <a:t>по 2,25 м.</a:t>
            </a:r>
            <a:endParaRPr lang="ru-RU" sz="2400" dirty="0" smtClean="0"/>
          </a:p>
          <a:p>
            <a:pPr>
              <a:buNone/>
            </a:pPr>
            <a:r>
              <a:rPr lang="ru-RU" sz="2400" i="1" u="sng" dirty="0" smtClean="0"/>
              <a:t>Годы строительства и</a:t>
            </a:r>
          </a:p>
          <a:p>
            <a:pPr>
              <a:buNone/>
            </a:pPr>
            <a:r>
              <a:rPr lang="ru-RU" sz="2400" i="1" u="sng" dirty="0" smtClean="0"/>
              <a:t>р</a:t>
            </a:r>
            <a:r>
              <a:rPr lang="ru-RU" sz="2400" i="1" u="sng" dirty="0" smtClean="0"/>
              <a:t>еконструкции: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1932—1936, 1986—1993</a:t>
            </a:r>
          </a:p>
          <a:p>
            <a:pPr>
              <a:buNone/>
            </a:pPr>
            <a:r>
              <a:rPr lang="ru-RU" sz="2400" i="1" u="sng" dirty="0" smtClean="0"/>
              <a:t>Инженеры: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Н.Г. Тихомиров,</a:t>
            </a:r>
            <a:br>
              <a:rPr lang="ru-RU" sz="2400" dirty="0" smtClean="0"/>
            </a:br>
            <a:r>
              <a:rPr lang="ru-RU" sz="2400" dirty="0" smtClean="0"/>
              <a:t>А.И. </a:t>
            </a:r>
            <a:r>
              <a:rPr lang="ru-RU" sz="2400" dirty="0" err="1" smtClean="0"/>
              <a:t>Кецлах</a:t>
            </a:r>
            <a:r>
              <a:rPr lang="ru-RU" sz="2400" dirty="0" smtClean="0"/>
              <a:t>,</a:t>
            </a:r>
          </a:p>
          <a:p>
            <a:pPr>
              <a:buNone/>
            </a:pPr>
            <a:r>
              <a:rPr lang="ru-RU" sz="2400" i="1" u="sng" dirty="0" smtClean="0"/>
              <a:t>архитектор: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Ю.И. Синица</a:t>
            </a:r>
            <a:endParaRPr lang="ru-RU" sz="2400" dirty="0"/>
          </a:p>
        </p:txBody>
      </p:sp>
      <p:pic>
        <p:nvPicPr>
          <p:cNvPr id="3074" name="Picture 2" descr="C:\Users\User\Desktop\800px-Volodarsky_most_37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908720"/>
            <a:ext cx="3696411" cy="2772308"/>
          </a:xfrm>
          <a:prstGeom prst="rect">
            <a:avLst/>
          </a:prstGeom>
          <a:noFill/>
        </p:spPr>
      </p:pic>
      <p:pic>
        <p:nvPicPr>
          <p:cNvPr id="3075" name="Picture 3" descr="C:\Users\User\Desktop\26081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933056"/>
            <a:ext cx="3744416" cy="27708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Autofit/>
          </a:bodyPr>
          <a:lstStyle/>
          <a:p>
            <a:r>
              <a:rPr lang="ru-RU" sz="4000" b="1" i="1" dirty="0" smtClean="0"/>
              <a:t>Заключение</a:t>
            </a:r>
            <a:endParaRPr lang="ru-RU" sz="40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8052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Протоки </a:t>
            </a:r>
            <a:r>
              <a:rPr lang="ru-RU" sz="2400" dirty="0"/>
              <a:t>и каналы имели большое значение еще </a:t>
            </a:r>
            <a:r>
              <a:rPr lang="ru-RU" sz="2400" dirty="0" smtClean="0"/>
              <a:t>и</a:t>
            </a:r>
          </a:p>
          <a:p>
            <a:pPr>
              <a:buNone/>
            </a:pPr>
            <a:r>
              <a:rPr lang="ru-RU" sz="2400" dirty="0" smtClean="0"/>
              <a:t>как </a:t>
            </a:r>
            <a:r>
              <a:rPr lang="ru-RU" sz="2400" dirty="0"/>
              <a:t>транспортные артерии города - по ним </a:t>
            </a:r>
            <a:r>
              <a:rPr lang="ru-RU" sz="2400" dirty="0" smtClean="0"/>
              <a:t>сновали</a:t>
            </a:r>
          </a:p>
          <a:p>
            <a:pPr>
              <a:buNone/>
            </a:pPr>
            <a:r>
              <a:rPr lang="ru-RU" sz="2400" dirty="0" smtClean="0"/>
              <a:t>многочисленные </a:t>
            </a:r>
            <a:r>
              <a:rPr lang="ru-RU" sz="2400" dirty="0"/>
              <a:t>лодки и баржи, развозя людей и </a:t>
            </a:r>
            <a:r>
              <a:rPr lang="ru-RU" sz="2400" dirty="0" smtClean="0"/>
              <a:t>разные</a:t>
            </a:r>
          </a:p>
          <a:p>
            <a:pPr>
              <a:buNone/>
            </a:pPr>
            <a:r>
              <a:rPr lang="ru-RU" sz="2400" dirty="0" smtClean="0"/>
              <a:t>грузы</a:t>
            </a:r>
            <a:r>
              <a:rPr lang="ru-RU" sz="2400" dirty="0"/>
              <a:t>, необходимые молодой, быстро растущей </a:t>
            </a:r>
            <a:r>
              <a:rPr lang="ru-RU" sz="2400" dirty="0" smtClean="0"/>
              <a:t>столице</a:t>
            </a:r>
          </a:p>
          <a:p>
            <a:pPr>
              <a:buNone/>
            </a:pPr>
            <a:r>
              <a:rPr lang="ru-RU" sz="2400" dirty="0" smtClean="0"/>
              <a:t>России.</a:t>
            </a:r>
          </a:p>
          <a:p>
            <a:pPr>
              <a:buNone/>
            </a:pPr>
            <a:r>
              <a:rPr lang="ru-RU" sz="2400" b="1" dirty="0" smtClean="0"/>
              <a:t>       Мосты</a:t>
            </a:r>
            <a:r>
              <a:rPr lang="ru-RU" sz="2400" dirty="0"/>
              <a:t> - неотъемлемая часть архитектурной панорамы </a:t>
            </a:r>
            <a:r>
              <a:rPr lang="ru-RU" sz="2400" dirty="0" smtClean="0"/>
              <a:t>Санкт-Петербурга,</a:t>
            </a:r>
          </a:p>
          <a:p>
            <a:pPr>
              <a:buNone/>
            </a:pPr>
            <a:r>
              <a:rPr lang="ru-RU" sz="2400" dirty="0" smtClean="0"/>
              <a:t>органично </a:t>
            </a:r>
            <a:r>
              <a:rPr lang="ru-RU" sz="2400" dirty="0"/>
              <a:t>вошедшая в прославленные ансамбли. Вероятно, представить </a:t>
            </a:r>
            <a:r>
              <a:rPr lang="ru-RU" sz="2400" dirty="0" smtClean="0"/>
              <a:t>себе</a:t>
            </a:r>
          </a:p>
          <a:p>
            <a:pPr>
              <a:buNone/>
            </a:pPr>
            <a:r>
              <a:rPr lang="ru-RU" sz="2400" dirty="0" smtClean="0"/>
              <a:t>Санкт-Петербург </a:t>
            </a:r>
            <a:r>
              <a:rPr lang="ru-RU" sz="2400" dirty="0"/>
              <a:t>без мостов так же немыслимо, как, например, Нью-Йорк </a:t>
            </a:r>
            <a:r>
              <a:rPr lang="ru-RU" sz="2400" dirty="0" smtClean="0"/>
              <a:t>без</a:t>
            </a:r>
          </a:p>
          <a:p>
            <a:pPr>
              <a:buNone/>
            </a:pPr>
            <a:r>
              <a:rPr lang="ru-RU" sz="2400" dirty="0" smtClean="0"/>
              <a:t>небоскребов </a:t>
            </a:r>
            <a:r>
              <a:rPr lang="ru-RU" sz="2400" dirty="0"/>
              <a:t>или Египет без пирамид.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640960" cy="8367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Список использованных источников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7606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sz="2800" dirty="0" smtClean="0">
                <a:solidFill>
                  <a:srgbClr val="FF0000"/>
                </a:solidFill>
              </a:rPr>
              <a:t>А)</a:t>
            </a:r>
            <a:r>
              <a:rPr lang="ru-RU" sz="2400" dirty="0" smtClean="0"/>
              <a:t>Активные ссылки на страницы материалов в</a:t>
            </a:r>
          </a:p>
          <a:p>
            <a:pPr>
              <a:buNone/>
            </a:pPr>
            <a:r>
              <a:rPr lang="ru-RU" sz="2400" dirty="0" smtClean="0"/>
              <a:t>       Интернете:</a:t>
            </a:r>
          </a:p>
          <a:p>
            <a:r>
              <a:rPr lang="en-US" sz="2400" dirty="0" smtClean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ru.wikipedia.org/wiki/</a:t>
            </a:r>
            <a:r>
              <a:rPr lang="ru-RU" sz="2400" dirty="0" err="1" smtClean="0">
                <a:hlinkClick r:id="rId2"/>
              </a:rPr>
              <a:t>Список_мостов_Санкт-Петербурга</a:t>
            </a:r>
            <a:endParaRPr lang="ru-RU" sz="2400" dirty="0" smtClean="0">
              <a:hlinkClick r:id="rId2"/>
            </a:endParaRPr>
          </a:p>
          <a:p>
            <a:r>
              <a:rPr lang="en-US" sz="2400" dirty="0" smtClean="0">
                <a:hlinkClick r:id="rId2"/>
              </a:rPr>
              <a:t>http</a:t>
            </a:r>
            <a:r>
              <a:rPr lang="en-US" sz="2400" dirty="0" smtClean="0">
                <a:hlinkClick r:id="rId2"/>
              </a:rPr>
              <a:t>://</a:t>
            </a:r>
            <a:r>
              <a:rPr lang="en-US" sz="2400" dirty="0" smtClean="0">
                <a:hlinkClick r:id="rId2"/>
              </a:rPr>
              <a:t>ru.wikipedia.org/wiki/</a:t>
            </a:r>
            <a:r>
              <a:rPr lang="ru-RU" sz="2400" dirty="0" err="1" smtClean="0">
                <a:hlinkClick r:id="rId2"/>
              </a:rPr>
              <a:t>Большой_Обуховский_мост</a:t>
            </a:r>
            <a:endParaRPr lang="ru-RU" sz="2400" dirty="0" smtClean="0"/>
          </a:p>
          <a:p>
            <a:r>
              <a:rPr lang="en-US" sz="2400" dirty="0" smtClean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ru.wikipedia.org/wiki/</a:t>
            </a:r>
            <a:r>
              <a:rPr lang="ru-RU" sz="2400" dirty="0" err="1" smtClean="0">
                <a:hlinkClick r:id="rId3"/>
              </a:rPr>
              <a:t>Синий_мост_</a:t>
            </a:r>
            <a:r>
              <a:rPr lang="ru-RU" sz="2400" dirty="0" smtClean="0">
                <a:hlinkClick r:id="rId3"/>
              </a:rPr>
              <a:t>(Санкт-Петербург</a:t>
            </a:r>
            <a:r>
              <a:rPr lang="ru-RU" sz="2400" dirty="0" smtClean="0">
                <a:hlinkClick r:id="rId3"/>
              </a:rPr>
              <a:t>)</a:t>
            </a:r>
            <a:endParaRPr lang="ru-RU" sz="2400" dirty="0" smtClean="0"/>
          </a:p>
          <a:p>
            <a:r>
              <a:rPr lang="en-US" sz="2400" dirty="0" smtClean="0">
                <a:hlinkClick r:id="rId4"/>
              </a:rPr>
              <a:t>http://</a:t>
            </a:r>
            <a:r>
              <a:rPr lang="en-US" sz="2400" dirty="0" smtClean="0">
                <a:hlinkClick r:id="rId4"/>
              </a:rPr>
              <a:t>ru.wikipedia.org/wiki/</a:t>
            </a:r>
            <a:r>
              <a:rPr lang="ru-RU" sz="2400" dirty="0" err="1" smtClean="0">
                <a:hlinkClick r:id="rId4"/>
              </a:rPr>
              <a:t>Финляндский_железнодорожный_мост</a:t>
            </a:r>
            <a:endParaRPr lang="ru-RU" sz="2400" dirty="0" smtClean="0"/>
          </a:p>
          <a:p>
            <a:r>
              <a:rPr lang="en-US" sz="2400" dirty="0" smtClean="0">
                <a:hlinkClick r:id="rId5"/>
              </a:rPr>
              <a:t>http://ru.wikipedia.org/wiki/</a:t>
            </a:r>
            <a:r>
              <a:rPr lang="ru-RU" sz="2400" dirty="0" err="1" smtClean="0">
                <a:hlinkClick r:id="rId5"/>
              </a:rPr>
              <a:t>Мост_Александра_Невского</a:t>
            </a:r>
            <a:r>
              <a:rPr lang="ru-RU" sz="2400" dirty="0" err="1" smtClean="0">
                <a:hlinkClick r:id="rId5"/>
              </a:rPr>
              <a:t>_</a:t>
            </a:r>
            <a:r>
              <a:rPr lang="ru-RU" sz="2400" dirty="0" smtClean="0">
                <a:hlinkClick r:id="rId5"/>
              </a:rPr>
              <a:t>(Санкт-Петербург</a:t>
            </a:r>
            <a:r>
              <a:rPr lang="ru-RU" sz="2400" dirty="0" smtClean="0">
                <a:hlinkClick r:id="rId5"/>
              </a:rPr>
              <a:t>)</a:t>
            </a:r>
            <a:endParaRPr lang="ru-RU" sz="2400" dirty="0" smtClean="0"/>
          </a:p>
          <a:p>
            <a:r>
              <a:rPr lang="en-US" sz="2400" dirty="0" smtClean="0">
                <a:hlinkClick r:id="rId6"/>
              </a:rPr>
              <a:t>http://</a:t>
            </a:r>
            <a:r>
              <a:rPr lang="en-US" sz="2400" dirty="0" smtClean="0">
                <a:hlinkClick r:id="rId6"/>
              </a:rPr>
              <a:t>ru.wikipedia.org/wiki/</a:t>
            </a:r>
            <a:r>
              <a:rPr lang="ru-RU" sz="2400" dirty="0" err="1" smtClean="0">
                <a:hlinkClick r:id="rId6"/>
              </a:rPr>
              <a:t>Литейный_мост</a:t>
            </a:r>
            <a:endParaRPr lang="ru-RU" sz="2400" dirty="0" smtClean="0"/>
          </a:p>
          <a:p>
            <a:r>
              <a:rPr lang="en-US" sz="2400" dirty="0" smtClean="0">
                <a:hlinkClick r:id="rId7"/>
              </a:rPr>
              <a:t>http://</a:t>
            </a:r>
            <a:r>
              <a:rPr lang="en-US" sz="2400" dirty="0" smtClean="0">
                <a:hlinkClick r:id="rId7"/>
              </a:rPr>
              <a:t>ru.wikipedia.org/wiki/</a:t>
            </a:r>
            <a:r>
              <a:rPr lang="ru-RU" sz="2400" dirty="0" err="1" smtClean="0">
                <a:hlinkClick r:id="rId7"/>
              </a:rPr>
              <a:t>Дворцовый_мост</a:t>
            </a:r>
            <a:endParaRPr lang="ru-RU" sz="2400" dirty="0" smtClean="0"/>
          </a:p>
          <a:p>
            <a:r>
              <a:rPr lang="en-US" sz="2400" dirty="0" smtClean="0">
                <a:hlinkClick r:id="rId8"/>
              </a:rPr>
              <a:t>http://</a:t>
            </a:r>
            <a:r>
              <a:rPr lang="en-US" sz="2400" dirty="0" smtClean="0">
                <a:hlinkClick r:id="rId8"/>
              </a:rPr>
              <a:t>ru.wikipedia.org/wiki/</a:t>
            </a:r>
            <a:r>
              <a:rPr lang="ru-RU" sz="2400" dirty="0" err="1" smtClean="0">
                <a:hlinkClick r:id="rId8"/>
              </a:rPr>
              <a:t>Володарский_мост</a:t>
            </a:r>
            <a:endParaRPr lang="ru-RU" sz="2400" dirty="0" smtClean="0"/>
          </a:p>
          <a:p>
            <a:r>
              <a:rPr lang="en-US" sz="2400" dirty="0" smtClean="0">
                <a:hlinkClick r:id="rId9"/>
              </a:rPr>
              <a:t>http://</a:t>
            </a:r>
            <a:r>
              <a:rPr lang="en-US" sz="2400" dirty="0" smtClean="0">
                <a:hlinkClick r:id="rId9"/>
              </a:rPr>
              <a:t>ru.wikipedia.org/wiki/</a:t>
            </a:r>
            <a:r>
              <a:rPr lang="ru-RU" sz="2400" dirty="0" err="1" smtClean="0">
                <a:hlinkClick r:id="rId9"/>
              </a:rPr>
              <a:t>Троицкий_мост_</a:t>
            </a:r>
            <a:r>
              <a:rPr lang="ru-RU" sz="2400" dirty="0" smtClean="0">
                <a:hlinkClick r:id="rId9"/>
              </a:rPr>
              <a:t>(Санкт-Петербург</a:t>
            </a:r>
            <a:r>
              <a:rPr lang="ru-RU" sz="2400" dirty="0" smtClean="0">
                <a:hlinkClick r:id="rId9"/>
              </a:rPr>
              <a:t>)</a:t>
            </a:r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0"/>
            <a:ext cx="8964488" cy="6858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Б)</a:t>
            </a:r>
            <a:r>
              <a:rPr lang="ru-RU" sz="2400" dirty="0" smtClean="0"/>
              <a:t>Активный ссылки на использованные</a:t>
            </a:r>
          </a:p>
          <a:p>
            <a:pPr>
              <a:buNone/>
            </a:pPr>
            <a:r>
              <a:rPr lang="ru-RU" sz="2400" dirty="0" smtClean="0"/>
              <a:t>     изображения.</a:t>
            </a:r>
          </a:p>
          <a:p>
            <a:r>
              <a:rPr lang="ru-RU" sz="2400" dirty="0" smtClean="0"/>
              <a:t>Изображение Синего моста:</a:t>
            </a:r>
          </a:p>
          <a:p>
            <a:pPr>
              <a:buNone/>
            </a:pPr>
            <a:r>
              <a:rPr lang="en-US" sz="2400" dirty="0" smtClean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upload.wikimedia.org/wikipedia/commons/thumb/d/de/Blue_bridge.jpg/800px-Blue_bridge.jpg</a:t>
            </a:r>
            <a:endParaRPr lang="ru-RU" sz="2400" dirty="0" smtClean="0"/>
          </a:p>
          <a:p>
            <a:r>
              <a:rPr lang="ru-RU" sz="2400" dirty="0" smtClean="0"/>
              <a:t>Изображение Финляндского железнодорожного моста:</a:t>
            </a:r>
          </a:p>
          <a:p>
            <a:pPr>
              <a:buNone/>
            </a:pPr>
            <a:r>
              <a:rPr lang="en-US" sz="2400" dirty="0" smtClean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upload.wikimedia.org/wikipedia/commons/0/07/IvanSmelov-FINLYANDSKY.jpg</a:t>
            </a:r>
            <a:endParaRPr lang="ru-RU" sz="2400" dirty="0" smtClean="0"/>
          </a:p>
          <a:p>
            <a:r>
              <a:rPr lang="ru-RU" sz="2400" dirty="0" smtClean="0"/>
              <a:t>Изображение Дворцового моста:</a:t>
            </a:r>
          </a:p>
          <a:p>
            <a:pPr>
              <a:buNone/>
            </a:pPr>
            <a:r>
              <a:rPr lang="en-US" sz="2400" dirty="0" smtClean="0">
                <a:hlinkClick r:id="rId4"/>
              </a:rPr>
              <a:t>http://</a:t>
            </a:r>
            <a:r>
              <a:rPr lang="en-US" sz="2400" dirty="0" smtClean="0">
                <a:hlinkClick r:id="rId4"/>
              </a:rPr>
              <a:t>upload.wikimedia.org/wikipedia/commons/thumb/a/a2/Dvortsoviy_bridge_04.JPG/800px-Dvortsoviy_bridge_04.JPG</a:t>
            </a:r>
            <a:endParaRPr lang="ru-RU" sz="2400" dirty="0" smtClean="0"/>
          </a:p>
          <a:p>
            <a:r>
              <a:rPr lang="ru-RU" sz="2400" dirty="0" smtClean="0"/>
              <a:t>Изображение Литейного моста:</a:t>
            </a:r>
          </a:p>
          <a:p>
            <a:pPr>
              <a:buNone/>
            </a:pPr>
            <a:r>
              <a:rPr lang="en-US" sz="2400" dirty="0" smtClean="0">
                <a:hlinkClick r:id="rId5"/>
              </a:rPr>
              <a:t>http://</a:t>
            </a:r>
            <a:r>
              <a:rPr lang="en-US" sz="2400" dirty="0" smtClean="0">
                <a:hlinkClick r:id="rId5"/>
              </a:rPr>
              <a:t>www.piter-arch.ru/gallery/objects/97.jpg</a:t>
            </a:r>
            <a:endParaRPr lang="ru-RU" sz="2400" dirty="0" smtClean="0"/>
          </a:p>
          <a:p>
            <a:r>
              <a:rPr lang="ru-RU" sz="2400" dirty="0" smtClean="0"/>
              <a:t>Изображение Большого </a:t>
            </a:r>
            <a:r>
              <a:rPr lang="ru-RU" sz="2400" dirty="0" err="1" smtClean="0"/>
              <a:t>Обуховского</a:t>
            </a:r>
            <a:r>
              <a:rPr lang="ru-RU" sz="2400" dirty="0" smtClean="0"/>
              <a:t> моста:</a:t>
            </a:r>
          </a:p>
          <a:p>
            <a:pPr>
              <a:buNone/>
            </a:pPr>
            <a:r>
              <a:rPr lang="en-US" sz="2400" dirty="0" smtClean="0">
                <a:hlinkClick r:id="rId6"/>
              </a:rPr>
              <a:t>http://</a:t>
            </a:r>
            <a:r>
              <a:rPr lang="en-US" sz="2400" dirty="0" smtClean="0">
                <a:hlinkClick r:id="rId6"/>
              </a:rPr>
              <a:t>img-f.photosight.ru/b0c/3685641_large.jpg</a:t>
            </a:r>
            <a:endParaRPr lang="ru-RU" sz="2400" dirty="0" smtClean="0"/>
          </a:p>
          <a:p>
            <a:r>
              <a:rPr lang="ru-RU" sz="2400" dirty="0" smtClean="0"/>
              <a:t>Изображение Володарского моста:</a:t>
            </a:r>
          </a:p>
          <a:p>
            <a:pPr>
              <a:buNone/>
            </a:pPr>
            <a:r>
              <a:rPr lang="en-US" sz="2400" dirty="0" smtClean="0">
                <a:hlinkClick r:id="rId7"/>
              </a:rPr>
              <a:t>http://</a:t>
            </a:r>
            <a:r>
              <a:rPr lang="en-US" sz="2400" dirty="0" smtClean="0">
                <a:hlinkClick r:id="rId7"/>
              </a:rPr>
              <a:t>upload.wikimedia.org/wikipedia/commons/thumb/4/4e/Volodarsky_most_3708.jpg/800px-Volodarsky_most_3708.jpg</a:t>
            </a:r>
            <a:endParaRPr lang="ru-RU" sz="2400" dirty="0" smtClean="0"/>
          </a:p>
          <a:p>
            <a:r>
              <a:rPr lang="ru-RU" sz="2400" dirty="0" smtClean="0"/>
              <a:t>Изображение Троицкого моста:</a:t>
            </a:r>
          </a:p>
          <a:p>
            <a:pPr>
              <a:buNone/>
            </a:pPr>
            <a:r>
              <a:rPr lang="en-US" sz="2400" dirty="0" smtClean="0">
                <a:hlinkClick r:id="rId8"/>
              </a:rPr>
              <a:t>http://</a:t>
            </a:r>
            <a:r>
              <a:rPr lang="en-US" sz="2400" dirty="0" smtClean="0">
                <a:hlinkClick r:id="rId8"/>
              </a:rPr>
              <a:t>upload.wikimedia.org/wikipedia/commons/thumb/0/00/Trinity_Bridge_in_Saint_Petersburg.jpg/800px-Trinity_Bridge_in_Saint_Petersburg.jpg</a:t>
            </a: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83671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900" b="1" dirty="0" smtClean="0"/>
              <a:t>Спасибо </a:t>
            </a:r>
            <a:r>
              <a:rPr lang="ru-RU" sz="4900" b="1" dirty="0" smtClean="0"/>
              <a:t>за внимание!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01008" y="3429000"/>
            <a:ext cx="5842992" cy="1440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По всем возникшим вопросам обращайтесь на почту</a:t>
            </a:r>
            <a:r>
              <a:rPr lang="ru-RU" sz="2800" dirty="0" smtClean="0"/>
              <a:t>:</a:t>
            </a:r>
            <a:r>
              <a:rPr lang="ru-RU" sz="2800" dirty="0" smtClean="0"/>
              <a:t> </a:t>
            </a:r>
            <a:r>
              <a:rPr lang="en-US" sz="2800" dirty="0" smtClean="0"/>
              <a:t>luci@list.ru</a:t>
            </a:r>
            <a:endParaRPr lang="ru-RU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4000" b="1" i="1" dirty="0" smtClean="0"/>
              <a:t>Введение</a:t>
            </a:r>
            <a:endParaRPr lang="ru-RU" sz="40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25658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В </a:t>
            </a:r>
            <a:r>
              <a:rPr lang="ru-RU" dirty="0"/>
              <a:t>черте Санкт-Петербурга находится </a:t>
            </a:r>
            <a:r>
              <a:rPr lang="ru-RU" dirty="0" smtClean="0"/>
              <a:t>множество(в </a:t>
            </a:r>
            <a:r>
              <a:rPr lang="ru-RU" dirty="0"/>
              <a:t>сумме 93) рек, рукавов, протоков и каналов (общей длиной </a:t>
            </a:r>
            <a:r>
              <a:rPr lang="ru-RU" dirty="0" err="1"/>
              <a:t>ок</a:t>
            </a:r>
            <a:r>
              <a:rPr lang="ru-RU" dirty="0"/>
              <a:t>. 300 км) и около 100 водоёмов (озёр, прудов, искусственных водоёмов), через которые перекинуто </a:t>
            </a:r>
            <a:r>
              <a:rPr lang="ru-RU" dirty="0" err="1"/>
              <a:t>ок</a:t>
            </a:r>
            <a:r>
              <a:rPr lang="ru-RU" dirty="0"/>
              <a:t>. 800 мостов (не считая мосты на территориях промышленных предприятий), в том числе 218 пешеходных.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4000" b="1" i="1" dirty="0" smtClean="0"/>
              <a:t>Большой Обуховский мост</a:t>
            </a:r>
            <a:endParaRPr lang="ru-RU" sz="40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68760"/>
            <a:ext cx="8496944" cy="25202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i="1" u="sng" dirty="0" smtClean="0"/>
              <a:t>   Прежнее </a:t>
            </a:r>
            <a:r>
              <a:rPr lang="ru-RU" sz="2400" i="1" u="sng" dirty="0" smtClean="0"/>
              <a:t>название </a:t>
            </a:r>
            <a:r>
              <a:rPr lang="ru-RU" sz="2400" dirty="0" smtClean="0"/>
              <a:t>Вантовый мост</a:t>
            </a:r>
          </a:p>
          <a:p>
            <a:pPr>
              <a:buNone/>
            </a:pPr>
            <a:r>
              <a:rPr lang="ru-RU" sz="2400" dirty="0" smtClean="0"/>
              <a:t>Один из самых</a:t>
            </a:r>
            <a:r>
              <a:rPr lang="ru-RU" sz="2400" dirty="0"/>
              <a:t> длинных мостов России</a:t>
            </a:r>
            <a:r>
              <a:rPr lang="ru-RU" sz="2400" dirty="0" smtClean="0"/>
              <a:t>.</a:t>
            </a:r>
            <a:r>
              <a:rPr lang="ru-RU" sz="2400" dirty="0"/>
              <a:t> (полная </a:t>
            </a:r>
            <a:r>
              <a:rPr lang="ru-RU" sz="2400" dirty="0" smtClean="0"/>
              <a:t>длина</a:t>
            </a:r>
          </a:p>
          <a:p>
            <a:pPr>
              <a:buNone/>
            </a:pPr>
            <a:r>
              <a:rPr lang="ru-RU" sz="2400" dirty="0" smtClean="0"/>
              <a:t>мостового </a:t>
            </a:r>
            <a:r>
              <a:rPr lang="ru-RU" sz="2400" dirty="0"/>
              <a:t>перехода — 2824 метров).</a:t>
            </a:r>
            <a:endParaRPr lang="ru-RU" sz="2400" dirty="0" smtClean="0"/>
          </a:p>
          <a:p>
            <a:pPr>
              <a:buNone/>
            </a:pPr>
            <a:r>
              <a:rPr lang="ru-RU" sz="2400" dirty="0"/>
              <a:t>Единственный неразводной мост через </a:t>
            </a:r>
            <a:r>
              <a:rPr lang="ru-RU" sz="2400" dirty="0" smtClean="0"/>
              <a:t>Неву.</a:t>
            </a:r>
          </a:p>
          <a:p>
            <a:pPr>
              <a:buNone/>
            </a:pPr>
            <a:r>
              <a:rPr lang="ru-RU" sz="2400" i="1" u="sng" dirty="0" smtClean="0"/>
              <a:t>  Годы </a:t>
            </a:r>
            <a:r>
              <a:rPr lang="ru-RU" sz="2400" i="1" u="sng" dirty="0" smtClean="0"/>
              <a:t>строительства  и </a:t>
            </a:r>
            <a:r>
              <a:rPr lang="ru-RU" sz="2400" i="1" u="sng" dirty="0" smtClean="0"/>
              <a:t>реконструкции: </a:t>
            </a:r>
            <a:r>
              <a:rPr lang="ru-RU" sz="2400" dirty="0" smtClean="0"/>
              <a:t>2004—2007</a:t>
            </a:r>
            <a:endParaRPr lang="ru-RU" sz="2400" dirty="0" smtClean="0"/>
          </a:p>
          <a:p>
            <a:pPr>
              <a:buNone/>
            </a:pPr>
            <a:endParaRPr lang="ru-RU" sz="2400" dirty="0"/>
          </a:p>
        </p:txBody>
      </p:sp>
      <p:pic>
        <p:nvPicPr>
          <p:cNvPr id="4" name="Picture 2" descr="C:\Users\User\Desktop\3685641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861048"/>
            <a:ext cx="7120987" cy="28573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706090"/>
          </a:xfrm>
        </p:spPr>
        <p:txBody>
          <a:bodyPr>
            <a:normAutofit/>
          </a:bodyPr>
          <a:lstStyle/>
          <a:p>
            <a:r>
              <a:rPr lang="ru-RU" sz="4000" b="1" i="1" dirty="0" smtClean="0"/>
              <a:t>Мост Александра Невского</a:t>
            </a:r>
            <a:endParaRPr lang="ru-RU" sz="40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836712"/>
            <a:ext cx="4392488" cy="60212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/>
              <a:t>Самый длинный разводной мост</a:t>
            </a:r>
            <a:r>
              <a:rPr lang="ru-RU" sz="2400" dirty="0"/>
              <a:t> — </a:t>
            </a:r>
            <a:r>
              <a:rPr lang="ru-RU" sz="2400" dirty="0" smtClean="0"/>
              <a:t>Александра</a:t>
            </a:r>
          </a:p>
          <a:p>
            <a:pPr>
              <a:buNone/>
            </a:pPr>
            <a:r>
              <a:rPr lang="ru-RU" sz="2400" dirty="0" smtClean="0"/>
              <a:t>Невского</a:t>
            </a:r>
            <a:r>
              <a:rPr lang="ru-RU" sz="2400" dirty="0"/>
              <a:t> через Неву (</a:t>
            </a:r>
            <a:r>
              <a:rPr lang="ru-RU" sz="2400" dirty="0" smtClean="0"/>
              <a:t>длина</a:t>
            </a:r>
          </a:p>
          <a:p>
            <a:pPr>
              <a:buNone/>
            </a:pPr>
            <a:r>
              <a:rPr lang="ru-RU" sz="2400" dirty="0" smtClean="0"/>
              <a:t>Без</a:t>
            </a:r>
            <a:r>
              <a:rPr lang="ru-RU" sz="2400" dirty="0" smtClean="0"/>
              <a:t> </a:t>
            </a:r>
            <a:r>
              <a:rPr lang="ru-RU" sz="2400" dirty="0" smtClean="0"/>
              <a:t>береговых </a:t>
            </a:r>
            <a:r>
              <a:rPr lang="ru-RU" sz="2400" dirty="0"/>
              <a:t>сооружений </a:t>
            </a:r>
            <a:r>
              <a:rPr lang="ru-RU" sz="2400" dirty="0" smtClean="0"/>
              <a:t>629</a:t>
            </a:r>
          </a:p>
          <a:p>
            <a:pPr>
              <a:buNone/>
            </a:pPr>
            <a:r>
              <a:rPr lang="ru-RU" sz="2400" dirty="0" smtClean="0"/>
              <a:t>м, вместе </a:t>
            </a:r>
            <a:r>
              <a:rPr lang="ru-RU" sz="2400" dirty="0"/>
              <a:t>с пандусами — </a:t>
            </a:r>
            <a:r>
              <a:rPr lang="ru-RU" sz="2400" dirty="0" smtClean="0"/>
              <a:t>905,7м</a:t>
            </a:r>
            <a:r>
              <a:rPr lang="ru-RU" sz="2400" dirty="0"/>
              <a:t>).</a:t>
            </a:r>
          </a:p>
          <a:p>
            <a:pPr>
              <a:buNone/>
            </a:pPr>
            <a:r>
              <a:rPr lang="ru-RU" sz="2400" u="sng" dirty="0" smtClean="0"/>
              <a:t>Годы строительства и</a:t>
            </a:r>
          </a:p>
          <a:p>
            <a:pPr>
              <a:buNone/>
            </a:pPr>
            <a:r>
              <a:rPr lang="ru-RU" sz="2400" u="sng" dirty="0" smtClean="0"/>
              <a:t>реконструкции: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1960—1965,</a:t>
            </a:r>
            <a:r>
              <a:rPr lang="ru-RU" sz="2400" dirty="0"/>
              <a:t> </a:t>
            </a:r>
            <a:r>
              <a:rPr lang="ru-RU" sz="2400" dirty="0" smtClean="0"/>
              <a:t>2000—2001</a:t>
            </a:r>
          </a:p>
          <a:p>
            <a:pPr>
              <a:buNone/>
            </a:pPr>
            <a:r>
              <a:rPr lang="ru-RU" sz="2400" u="sng" dirty="0" smtClean="0"/>
              <a:t>Инженеры:</a:t>
            </a:r>
            <a:endParaRPr lang="ru-RU" sz="2400" dirty="0"/>
          </a:p>
          <a:p>
            <a:pPr>
              <a:buNone/>
            </a:pPr>
            <a:r>
              <a:rPr lang="ru-RU" sz="2400" dirty="0" smtClean="0"/>
              <a:t>А.С</a:t>
            </a:r>
            <a:r>
              <a:rPr lang="ru-RU" sz="2400" dirty="0"/>
              <a:t>. </a:t>
            </a:r>
            <a:r>
              <a:rPr lang="ru-RU" sz="2400" dirty="0" smtClean="0"/>
              <a:t>Евдонин,</a:t>
            </a:r>
            <a:endParaRPr lang="ru-RU" sz="2400" dirty="0"/>
          </a:p>
          <a:p>
            <a:pPr>
              <a:buNone/>
            </a:pPr>
            <a:r>
              <a:rPr lang="ru-RU" sz="2400" dirty="0" smtClean="0"/>
              <a:t>К.П</a:t>
            </a:r>
            <a:r>
              <a:rPr lang="ru-RU" sz="2400" dirty="0"/>
              <a:t>. </a:t>
            </a:r>
            <a:r>
              <a:rPr lang="ru-RU" sz="2400" dirty="0" smtClean="0"/>
              <a:t>Клочков и </a:t>
            </a:r>
            <a:r>
              <a:rPr lang="ru-RU" sz="2400" dirty="0"/>
              <a:t>Г.М. </a:t>
            </a:r>
            <a:r>
              <a:rPr lang="ru-RU" sz="2400" dirty="0" smtClean="0"/>
              <a:t>Степанов,</a:t>
            </a:r>
            <a:endParaRPr lang="ru-RU" sz="2400" dirty="0"/>
          </a:p>
          <a:p>
            <a:pPr>
              <a:buNone/>
            </a:pPr>
            <a:r>
              <a:rPr lang="ru-RU" sz="2400" i="1" u="sng" dirty="0"/>
              <a:t>А</a:t>
            </a:r>
            <a:r>
              <a:rPr lang="ru-RU" sz="2400" i="1" u="sng" dirty="0" smtClean="0"/>
              <a:t>рхитекторы</a:t>
            </a:r>
            <a:r>
              <a:rPr lang="ru-RU" sz="2400" dirty="0" smtClean="0"/>
              <a:t>:</a:t>
            </a:r>
          </a:p>
          <a:p>
            <a:pPr>
              <a:buNone/>
            </a:pPr>
            <a:r>
              <a:rPr lang="ru-RU" sz="2400" dirty="0" smtClean="0"/>
              <a:t>А.В.Жук</a:t>
            </a:r>
            <a:r>
              <a:rPr lang="ru-RU" sz="2400" dirty="0"/>
              <a:t>, Ю.И.Синица</a:t>
            </a:r>
          </a:p>
        </p:txBody>
      </p:sp>
      <p:pic>
        <p:nvPicPr>
          <p:cNvPr id="2050" name="Picture 2" descr="C:\Users\User\Desktop\мост алекс.невс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651000"/>
            <a:ext cx="4610224" cy="34837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0106"/>
          </a:xfrm>
        </p:spPr>
        <p:txBody>
          <a:bodyPr>
            <a:normAutofit/>
          </a:bodyPr>
          <a:lstStyle/>
          <a:p>
            <a:r>
              <a:rPr lang="ru-RU" sz="4000" b="1" i="1" dirty="0" smtClean="0"/>
              <a:t>Синий мост</a:t>
            </a:r>
            <a:endParaRPr lang="ru-RU" sz="40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4536504" cy="5400600"/>
          </a:xfrm>
        </p:spPr>
        <p:txBody>
          <a:bodyPr/>
          <a:lstStyle/>
          <a:p>
            <a:pPr>
              <a:buNone/>
            </a:pPr>
            <a:r>
              <a:rPr lang="ru-RU" sz="2400" b="1" dirty="0"/>
              <a:t>Самый широкий мост</a:t>
            </a:r>
            <a:r>
              <a:rPr lang="ru-RU" sz="2400" dirty="0"/>
              <a:t> — Синий мост на реке Мойке (97,3 метров</a:t>
            </a:r>
            <a:r>
              <a:rPr lang="ru-RU" sz="2400" dirty="0" smtClean="0"/>
              <a:t>).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</a:t>
            </a:r>
            <a:r>
              <a:rPr lang="ru-RU" sz="2400" u="sng" dirty="0" smtClean="0"/>
              <a:t>Годы строительства </a:t>
            </a:r>
            <a:r>
              <a:rPr lang="ru-RU" sz="2400" dirty="0" smtClean="0"/>
              <a:t>  1780-е</a:t>
            </a:r>
          </a:p>
          <a:p>
            <a:pPr>
              <a:buNone/>
            </a:pPr>
            <a:r>
              <a:rPr lang="ru-RU" sz="2400" dirty="0" smtClean="0"/>
              <a:t>В 1737 </a:t>
            </a:r>
            <a:r>
              <a:rPr lang="ru-RU" sz="2400" dirty="0"/>
              <a:t>году мастером Г. </a:t>
            </a:r>
            <a:r>
              <a:rPr lang="ru-RU" sz="2400" dirty="0" smtClean="0"/>
              <a:t>Ван</a:t>
            </a:r>
          </a:p>
          <a:p>
            <a:pPr>
              <a:buNone/>
            </a:pPr>
            <a:r>
              <a:rPr lang="ru-RU" sz="2400" dirty="0" smtClean="0"/>
              <a:t>Болесом</a:t>
            </a:r>
            <a:r>
              <a:rPr lang="ru-RU" sz="2400" dirty="0"/>
              <a:t> </a:t>
            </a:r>
            <a:r>
              <a:rPr lang="ru-RU" sz="2400" dirty="0" smtClean="0"/>
              <a:t>был </a:t>
            </a:r>
            <a:r>
              <a:rPr lang="ru-RU" sz="2400" dirty="0"/>
              <a:t>построен </a:t>
            </a:r>
            <a:r>
              <a:rPr lang="ru-RU" sz="2400" dirty="0" smtClean="0"/>
              <a:t>деревянный</a:t>
            </a:r>
          </a:p>
          <a:p>
            <a:pPr>
              <a:buNone/>
            </a:pPr>
            <a:r>
              <a:rPr lang="ru-RU" sz="2400" dirty="0" smtClean="0"/>
              <a:t>подъёмный </a:t>
            </a:r>
            <a:r>
              <a:rPr lang="ru-RU" sz="2400" dirty="0"/>
              <a:t>разводной </a:t>
            </a:r>
            <a:r>
              <a:rPr lang="ru-RU" sz="2400" dirty="0" smtClean="0"/>
              <a:t>мост. </a:t>
            </a:r>
          </a:p>
          <a:p>
            <a:pPr>
              <a:buNone/>
            </a:pPr>
            <a:r>
              <a:rPr lang="ru-RU" sz="2400" dirty="0" smtClean="0"/>
              <a:t>Этот мост с </a:t>
            </a:r>
            <a:r>
              <a:rPr lang="ru-RU" sz="2400" dirty="0"/>
              <a:t>20 апреля 1738 года </a:t>
            </a:r>
            <a:r>
              <a:rPr lang="ru-RU" sz="2400" dirty="0" smtClean="0"/>
              <a:t>был</a:t>
            </a:r>
          </a:p>
          <a:p>
            <a:pPr>
              <a:buNone/>
            </a:pPr>
            <a:r>
              <a:rPr lang="ru-RU" sz="2400" dirty="0" smtClean="0"/>
              <a:t>назван</a:t>
            </a:r>
            <a:r>
              <a:rPr lang="ru-RU" sz="2400" dirty="0"/>
              <a:t> </a:t>
            </a:r>
            <a:r>
              <a:rPr lang="ru-RU" sz="2400" i="1" dirty="0" smtClean="0"/>
              <a:t>Синим.</a:t>
            </a:r>
            <a:endParaRPr lang="ru-RU" sz="2400" dirty="0"/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C:\Users\User\Desktop\800px-Мост_Син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268760"/>
            <a:ext cx="3869536" cy="2592288"/>
          </a:xfrm>
          <a:prstGeom prst="rect">
            <a:avLst/>
          </a:prstGeom>
          <a:noFill/>
        </p:spPr>
      </p:pic>
      <p:pic>
        <p:nvPicPr>
          <p:cNvPr id="3075" name="Picture 3" descr="C:\Users\User\Desktop\800px-Blue_brid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077071"/>
            <a:ext cx="3888432" cy="25745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692696"/>
          </a:xfrm>
        </p:spPr>
        <p:txBody>
          <a:bodyPr>
            <a:normAutofit/>
          </a:bodyPr>
          <a:lstStyle/>
          <a:p>
            <a:r>
              <a:rPr lang="ru-RU" sz="3600" b="1" i="1" dirty="0" smtClean="0"/>
              <a:t>Финляндский Железнодорожный мост</a:t>
            </a:r>
            <a:endParaRPr lang="ru-RU" sz="36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548680"/>
            <a:ext cx="4896544" cy="63093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i="1" u="sng" dirty="0" smtClean="0"/>
              <a:t>Прежнее название </a:t>
            </a:r>
          </a:p>
          <a:p>
            <a:pPr>
              <a:buNone/>
            </a:pPr>
            <a:r>
              <a:rPr lang="ru-RU" sz="2400" dirty="0" smtClean="0"/>
              <a:t>Железнодорожный мост,</a:t>
            </a:r>
            <a:endParaRPr lang="ru-RU" sz="2400" dirty="0"/>
          </a:p>
          <a:p>
            <a:pPr>
              <a:buNone/>
            </a:pPr>
            <a:r>
              <a:rPr lang="ru-RU" sz="2400" dirty="0" smtClean="0"/>
              <a:t>мост </a:t>
            </a:r>
            <a:r>
              <a:rPr lang="ru-RU" sz="2400" dirty="0"/>
              <a:t>императора </a:t>
            </a:r>
            <a:r>
              <a:rPr lang="ru-RU" sz="2400" dirty="0" smtClean="0"/>
              <a:t>Александра I</a:t>
            </a:r>
            <a:endParaRPr lang="ru-RU" sz="2400" dirty="0"/>
          </a:p>
          <a:p>
            <a:pPr>
              <a:buNone/>
            </a:pPr>
            <a:r>
              <a:rPr lang="ru-RU" sz="2400" dirty="0" smtClean="0"/>
              <a:t>Длина моста 538 метров (1139 метров</a:t>
            </a:r>
          </a:p>
          <a:p>
            <a:pPr>
              <a:buNone/>
            </a:pPr>
            <a:r>
              <a:rPr lang="ru-RU" sz="2400" dirty="0" smtClean="0"/>
              <a:t>с прилегающими эстакадами). </a:t>
            </a:r>
            <a:endParaRPr lang="en-US" sz="2400" dirty="0" smtClean="0"/>
          </a:p>
          <a:p>
            <a:pPr>
              <a:buNone/>
            </a:pPr>
            <a:r>
              <a:rPr lang="ru-RU" sz="2400" i="1" u="sng" dirty="0" smtClean="0"/>
              <a:t>Инженеры</a:t>
            </a:r>
            <a:r>
              <a:rPr lang="ru-RU" sz="2400" i="1" u="sng" dirty="0" smtClean="0"/>
              <a:t>:</a:t>
            </a:r>
            <a:endParaRPr lang="ru-RU" sz="2400" dirty="0"/>
          </a:p>
          <a:p>
            <a:pPr>
              <a:buNone/>
            </a:pPr>
            <a:r>
              <a:rPr lang="ru-RU" sz="2400" dirty="0" smtClean="0"/>
              <a:t>Н</a:t>
            </a:r>
            <a:r>
              <a:rPr lang="ru-RU" sz="2400" dirty="0"/>
              <a:t>. А. </a:t>
            </a:r>
            <a:r>
              <a:rPr lang="ru-RU" sz="2400" dirty="0" smtClean="0"/>
              <a:t>Белелюбский, Г</a:t>
            </a:r>
            <a:r>
              <a:rPr lang="ru-RU" sz="2400" dirty="0"/>
              <a:t>. Г. </a:t>
            </a:r>
            <a:r>
              <a:rPr lang="ru-RU" sz="2400" dirty="0" smtClean="0"/>
              <a:t>Кривошеин,</a:t>
            </a:r>
            <a:endParaRPr lang="ru-RU" sz="2400" dirty="0"/>
          </a:p>
          <a:p>
            <a:pPr>
              <a:buNone/>
            </a:pPr>
            <a:r>
              <a:rPr lang="ru-RU" sz="2400" dirty="0" smtClean="0"/>
              <a:t>И</a:t>
            </a:r>
            <a:r>
              <a:rPr lang="ru-RU" sz="2400" dirty="0"/>
              <a:t>. Г. Александров, </a:t>
            </a:r>
            <a:endParaRPr lang="ru-RU" sz="2400" dirty="0" smtClean="0"/>
          </a:p>
          <a:p>
            <a:pPr>
              <a:buNone/>
            </a:pPr>
            <a:r>
              <a:rPr lang="ru-RU" sz="2400" i="1" u="sng" dirty="0"/>
              <a:t>А</a:t>
            </a:r>
            <a:r>
              <a:rPr lang="ru-RU" sz="2400" i="1" u="sng" dirty="0" smtClean="0"/>
              <a:t>рхитектор:</a:t>
            </a:r>
            <a:endParaRPr lang="ru-RU" sz="2400" i="1" u="sng" dirty="0"/>
          </a:p>
          <a:p>
            <a:pPr>
              <a:buNone/>
            </a:pPr>
            <a:r>
              <a:rPr lang="ru-RU" sz="2400" dirty="0" smtClean="0"/>
              <a:t>В</a:t>
            </a:r>
            <a:r>
              <a:rPr lang="ru-RU" sz="2400" dirty="0"/>
              <a:t>. П. </a:t>
            </a:r>
            <a:r>
              <a:rPr lang="ru-RU" sz="2400" dirty="0" smtClean="0"/>
              <a:t>Апышков</a:t>
            </a:r>
          </a:p>
          <a:p>
            <a:pPr>
              <a:buNone/>
            </a:pPr>
            <a:r>
              <a:rPr lang="ru-RU" sz="2400" i="1" u="sng" dirty="0" smtClean="0"/>
              <a:t>Годы строительства и реконструкции: </a:t>
            </a:r>
          </a:p>
          <a:p>
            <a:pPr>
              <a:buNone/>
            </a:pPr>
            <a:r>
              <a:rPr lang="ru-RU" sz="2400" dirty="0" smtClean="0"/>
              <a:t>1910—1912,</a:t>
            </a:r>
            <a:r>
              <a:rPr lang="ru-RU" sz="2400" dirty="0"/>
              <a:t> </a:t>
            </a:r>
            <a:r>
              <a:rPr lang="ru-RU" sz="2400" dirty="0" smtClean="0"/>
              <a:t>1983—1987,</a:t>
            </a:r>
            <a:r>
              <a:rPr lang="ru-RU" sz="2400" dirty="0"/>
              <a:t> </a:t>
            </a:r>
            <a:r>
              <a:rPr lang="ru-RU" sz="2400" dirty="0" smtClean="0"/>
              <a:t>2002—2003.</a:t>
            </a:r>
            <a:endParaRPr lang="ru-RU" sz="2400" dirty="0"/>
          </a:p>
        </p:txBody>
      </p:sp>
      <p:pic>
        <p:nvPicPr>
          <p:cNvPr id="4098" name="Picture 2" descr="C:\Users\User\Desktop\Финляндск.мос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980728"/>
            <a:ext cx="3816424" cy="2862318"/>
          </a:xfrm>
          <a:prstGeom prst="rect">
            <a:avLst/>
          </a:prstGeom>
          <a:noFill/>
        </p:spPr>
      </p:pic>
      <p:pic>
        <p:nvPicPr>
          <p:cNvPr id="4099" name="Picture 3" descr="C:\Users\User\Desktop\Финляндск.мост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101075"/>
            <a:ext cx="3857600" cy="25717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0"/>
            <a:ext cx="4557192" cy="836712"/>
          </a:xfrm>
        </p:spPr>
        <p:txBody>
          <a:bodyPr>
            <a:normAutofit/>
          </a:bodyPr>
          <a:lstStyle/>
          <a:p>
            <a:r>
              <a:rPr lang="ru-RU" sz="4000" b="1" i="1" dirty="0" smtClean="0"/>
              <a:t>Дворцовый мост</a:t>
            </a:r>
            <a:endParaRPr lang="ru-RU" sz="40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0"/>
            <a:ext cx="4896544" cy="6858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i="1" u="sng" dirty="0" smtClean="0"/>
              <a:t>Прежнее название:</a:t>
            </a:r>
          </a:p>
          <a:p>
            <a:pPr>
              <a:buNone/>
            </a:pPr>
            <a:r>
              <a:rPr lang="ru-RU" sz="2400" dirty="0" smtClean="0"/>
              <a:t>Республиканский мост</a:t>
            </a:r>
          </a:p>
          <a:p>
            <a:pPr>
              <a:buNone/>
            </a:pPr>
            <a:r>
              <a:rPr lang="ru-RU" sz="2400" dirty="0" smtClean="0"/>
              <a:t>Разводной мост через реку</a:t>
            </a:r>
          </a:p>
          <a:p>
            <a:pPr>
              <a:buNone/>
            </a:pPr>
            <a:r>
              <a:rPr lang="ru-RU" sz="2400" dirty="0" smtClean="0"/>
              <a:t>Неву (Большую Неву) в Санкт-</a:t>
            </a:r>
          </a:p>
          <a:p>
            <a:pPr>
              <a:buNone/>
            </a:pPr>
            <a:r>
              <a:rPr lang="ru-RU" sz="2400" dirty="0" smtClean="0"/>
              <a:t>Петербурге. Соединяет центральную</a:t>
            </a:r>
          </a:p>
          <a:p>
            <a:pPr>
              <a:buNone/>
            </a:pPr>
            <a:r>
              <a:rPr lang="ru-RU" sz="2400" dirty="0" smtClean="0"/>
              <a:t>часть города (Адмиралтейский</a:t>
            </a:r>
          </a:p>
          <a:p>
            <a:pPr>
              <a:buNone/>
            </a:pPr>
            <a:r>
              <a:rPr lang="ru-RU" sz="2400" dirty="0" smtClean="0"/>
              <a:t>остров) и Васильевский остров.</a:t>
            </a:r>
          </a:p>
          <a:p>
            <a:pPr>
              <a:buNone/>
            </a:pPr>
            <a:r>
              <a:rPr lang="ru-RU" sz="2400" dirty="0"/>
              <a:t> Длина моста — 250 </a:t>
            </a:r>
            <a:r>
              <a:rPr lang="ru-RU" sz="2400" dirty="0" smtClean="0"/>
              <a:t>м, </a:t>
            </a:r>
            <a:r>
              <a:rPr lang="ru-RU" sz="2400" dirty="0"/>
              <a:t> ширина — 27,7 м</a:t>
            </a:r>
            <a:endParaRPr lang="ru-RU" sz="2400" dirty="0" smtClean="0"/>
          </a:p>
          <a:p>
            <a:pPr>
              <a:buNone/>
            </a:pPr>
            <a:r>
              <a:rPr lang="ru-RU" sz="2400" i="1" u="sng" dirty="0" smtClean="0"/>
              <a:t>Годы строительства и</a:t>
            </a:r>
          </a:p>
          <a:p>
            <a:pPr>
              <a:buNone/>
            </a:pPr>
            <a:r>
              <a:rPr lang="ru-RU" sz="2400" i="1" u="sng" dirty="0" smtClean="0"/>
              <a:t>реконструкции: </a:t>
            </a:r>
          </a:p>
          <a:p>
            <a:pPr>
              <a:buNone/>
            </a:pPr>
            <a:r>
              <a:rPr lang="ru-RU" sz="2400" dirty="0" smtClean="0"/>
              <a:t>1911—1916,</a:t>
            </a:r>
            <a:r>
              <a:rPr lang="ru-RU" sz="2400" dirty="0"/>
              <a:t> </a:t>
            </a:r>
            <a:r>
              <a:rPr lang="ru-RU" sz="2400" dirty="0" smtClean="0"/>
              <a:t>1976—1978,</a:t>
            </a:r>
            <a:r>
              <a:rPr lang="ru-RU" sz="2400" dirty="0"/>
              <a:t> </a:t>
            </a:r>
            <a:r>
              <a:rPr lang="ru-RU" sz="2400" dirty="0" smtClean="0"/>
              <a:t>2012—2013</a:t>
            </a:r>
          </a:p>
          <a:p>
            <a:pPr>
              <a:buNone/>
            </a:pPr>
            <a:r>
              <a:rPr lang="ru-RU" sz="2400" i="1" u="sng" dirty="0" smtClean="0"/>
              <a:t>Инженер</a:t>
            </a:r>
            <a:r>
              <a:rPr lang="ru-RU" sz="2400" dirty="0" smtClean="0"/>
              <a:t>     А</a:t>
            </a:r>
            <a:r>
              <a:rPr lang="ru-RU" sz="2400" dirty="0"/>
              <a:t>. П. </a:t>
            </a:r>
            <a:r>
              <a:rPr lang="ru-RU" sz="2400" dirty="0" smtClean="0"/>
              <a:t>Пшеницкий,</a:t>
            </a:r>
          </a:p>
          <a:p>
            <a:pPr>
              <a:buNone/>
            </a:pPr>
            <a:r>
              <a:rPr lang="ru-RU" sz="2400" i="1" u="sng" dirty="0"/>
              <a:t>А</a:t>
            </a:r>
            <a:r>
              <a:rPr lang="ru-RU" sz="2400" i="1" u="sng" dirty="0" smtClean="0"/>
              <a:t>рхитектор</a:t>
            </a:r>
            <a:r>
              <a:rPr lang="ru-RU" sz="2400" i="1" dirty="0"/>
              <a:t> </a:t>
            </a:r>
            <a:r>
              <a:rPr lang="ru-RU" sz="2400" i="1" dirty="0" smtClean="0"/>
              <a:t> </a:t>
            </a:r>
            <a:r>
              <a:rPr lang="ru-RU" sz="2400" dirty="0" smtClean="0"/>
              <a:t>Р</a:t>
            </a:r>
            <a:r>
              <a:rPr lang="ru-RU" sz="2400" dirty="0"/>
              <a:t>. Ф. </a:t>
            </a:r>
            <a:r>
              <a:rPr lang="ru-RU" sz="2400" dirty="0" smtClean="0"/>
              <a:t>Мельцер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5122" name="Picture 2" descr="C:\Users\User\Desktop\дворцовый мос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196752"/>
            <a:ext cx="3600400" cy="2592288"/>
          </a:xfrm>
          <a:prstGeom prst="rect">
            <a:avLst/>
          </a:prstGeom>
          <a:noFill/>
        </p:spPr>
      </p:pic>
      <p:pic>
        <p:nvPicPr>
          <p:cNvPr id="5124" name="Picture 4" descr="C:\Users\User\Desktop\800px-Мост_Дворцов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933056"/>
            <a:ext cx="3622245" cy="27166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0"/>
            <a:ext cx="4845224" cy="792088"/>
          </a:xfrm>
        </p:spPr>
        <p:txBody>
          <a:bodyPr>
            <a:normAutofit/>
          </a:bodyPr>
          <a:lstStyle/>
          <a:p>
            <a:r>
              <a:rPr lang="ru-RU" sz="4000" b="1" i="1" dirty="0" smtClean="0"/>
              <a:t>Литейный мост</a:t>
            </a:r>
            <a:endParaRPr lang="ru-RU" sz="40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764704"/>
            <a:ext cx="4752528" cy="60932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i="1" u="sng" dirty="0" smtClean="0"/>
              <a:t>Прежнее название:</a:t>
            </a:r>
            <a:endParaRPr lang="ru-RU" sz="2400" i="1" dirty="0" smtClean="0"/>
          </a:p>
          <a:p>
            <a:pPr>
              <a:buNone/>
            </a:pPr>
            <a:r>
              <a:rPr lang="ru-RU" sz="2400" dirty="0" smtClean="0"/>
              <a:t>Александровский мост</a:t>
            </a:r>
            <a:endParaRPr lang="ru-RU" sz="2400" dirty="0"/>
          </a:p>
          <a:p>
            <a:pPr>
              <a:buNone/>
            </a:pPr>
            <a:r>
              <a:rPr lang="ru-RU" sz="2400" dirty="0" smtClean="0"/>
              <a:t>(Мост </a:t>
            </a:r>
            <a:r>
              <a:rPr lang="ru-RU" sz="2400" dirty="0"/>
              <a:t>императора Александра II</a:t>
            </a:r>
            <a:r>
              <a:rPr lang="ru-RU" sz="2400" dirty="0" smtClean="0"/>
              <a:t>)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/>
              <a:t>Длина моста равна 396 метров, </a:t>
            </a:r>
            <a:r>
              <a:rPr lang="ru-RU" sz="2400" dirty="0" smtClean="0"/>
              <a:t>а</a:t>
            </a:r>
          </a:p>
          <a:p>
            <a:pPr>
              <a:buNone/>
            </a:pPr>
            <a:r>
              <a:rPr lang="ru-RU" sz="2400" dirty="0" smtClean="0"/>
              <a:t>ширина </a:t>
            </a:r>
            <a:r>
              <a:rPr lang="ru-RU" sz="2400" dirty="0"/>
              <a:t>— 34 метра. Масса </a:t>
            </a:r>
            <a:r>
              <a:rPr lang="ru-RU" sz="2400" dirty="0" smtClean="0"/>
              <a:t>всех</a:t>
            </a:r>
          </a:p>
          <a:p>
            <a:pPr>
              <a:buNone/>
            </a:pPr>
            <a:r>
              <a:rPr lang="ru-RU" sz="2400" dirty="0" smtClean="0"/>
              <a:t>металлических пролетных</a:t>
            </a:r>
          </a:p>
          <a:p>
            <a:pPr>
              <a:buNone/>
            </a:pPr>
            <a:r>
              <a:rPr lang="ru-RU" sz="2400" dirty="0" smtClean="0"/>
              <a:t>строений </a:t>
            </a:r>
            <a:r>
              <a:rPr lang="ru-RU" sz="2400" dirty="0"/>
              <a:t>моста составляет </a:t>
            </a:r>
            <a:r>
              <a:rPr lang="ru-RU" sz="2400" dirty="0" smtClean="0"/>
              <a:t>5902</a:t>
            </a:r>
          </a:p>
          <a:p>
            <a:pPr>
              <a:buNone/>
            </a:pPr>
            <a:r>
              <a:rPr lang="ru-RU" sz="2400" dirty="0" smtClean="0"/>
              <a:t>тонны</a:t>
            </a:r>
            <a:r>
              <a:rPr lang="ru-RU" sz="2400" dirty="0"/>
              <a:t>.</a:t>
            </a:r>
            <a:endParaRPr lang="ru-RU" sz="2400" dirty="0" smtClean="0"/>
          </a:p>
          <a:p>
            <a:pPr>
              <a:buNone/>
            </a:pPr>
            <a:r>
              <a:rPr lang="ru-RU" sz="2400" i="1" u="sng" dirty="0" smtClean="0"/>
              <a:t>Годы строительства и реконструкции: </a:t>
            </a:r>
          </a:p>
          <a:p>
            <a:pPr>
              <a:buNone/>
            </a:pPr>
            <a:r>
              <a:rPr lang="ru-RU" sz="2400" dirty="0" smtClean="0"/>
              <a:t> 1875—1879,</a:t>
            </a:r>
            <a:r>
              <a:rPr lang="ru-RU" sz="2400" dirty="0"/>
              <a:t> </a:t>
            </a:r>
            <a:r>
              <a:rPr lang="ru-RU" sz="2400" dirty="0" smtClean="0"/>
              <a:t>1966—1967</a:t>
            </a:r>
          </a:p>
          <a:p>
            <a:pPr>
              <a:buNone/>
            </a:pPr>
            <a:r>
              <a:rPr lang="ru-RU" sz="2400" u="sng" dirty="0" smtClean="0"/>
              <a:t>Инженер:</a:t>
            </a:r>
            <a:endParaRPr lang="ru-RU" sz="2400" dirty="0"/>
          </a:p>
          <a:p>
            <a:pPr>
              <a:buNone/>
            </a:pPr>
            <a:r>
              <a:rPr lang="ru-RU" sz="2400" dirty="0" smtClean="0"/>
              <a:t> А. Е. Струве</a:t>
            </a:r>
            <a:endParaRPr lang="ru-RU" sz="2400" dirty="0"/>
          </a:p>
        </p:txBody>
      </p:sp>
      <p:pic>
        <p:nvPicPr>
          <p:cNvPr id="6147" name="Picture 3" descr="C:\Users\User\Desktop\Литейный мос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077072"/>
            <a:ext cx="3384376" cy="2538282"/>
          </a:xfrm>
          <a:prstGeom prst="rect">
            <a:avLst/>
          </a:prstGeom>
          <a:noFill/>
        </p:spPr>
      </p:pic>
      <p:pic>
        <p:nvPicPr>
          <p:cNvPr id="6148" name="Picture 4" descr="C:\Users\User\Desktop\литейный мост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484784"/>
            <a:ext cx="3354842" cy="2257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50106"/>
          </a:xfrm>
        </p:spPr>
        <p:txBody>
          <a:bodyPr>
            <a:normAutofit/>
          </a:bodyPr>
          <a:lstStyle/>
          <a:p>
            <a:r>
              <a:rPr lang="ru-RU" sz="4000" b="1" i="1" dirty="0" smtClean="0"/>
              <a:t>Троицкий мост</a:t>
            </a:r>
            <a:endParaRPr lang="ru-RU" sz="40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24744"/>
            <a:ext cx="4176464" cy="54726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i="1" u="sng" dirty="0" smtClean="0"/>
              <a:t> Прежнее </a:t>
            </a:r>
            <a:r>
              <a:rPr lang="ru-RU" sz="2400" i="1" u="sng" dirty="0" smtClean="0"/>
              <a:t>название:</a:t>
            </a:r>
            <a:endParaRPr lang="ru-RU" sz="2400" i="1" dirty="0" smtClean="0"/>
          </a:p>
          <a:p>
            <a:pPr>
              <a:buNone/>
            </a:pPr>
            <a:r>
              <a:rPr lang="ru-RU" sz="2400" dirty="0" smtClean="0"/>
              <a:t>Петербургский </a:t>
            </a:r>
            <a:r>
              <a:rPr lang="ru-RU" sz="2400" dirty="0" smtClean="0"/>
              <a:t>мост,</a:t>
            </a:r>
          </a:p>
          <a:p>
            <a:pPr>
              <a:buNone/>
            </a:pPr>
            <a:r>
              <a:rPr lang="ru-RU" sz="2400" dirty="0" smtClean="0"/>
              <a:t>мост Равенства,</a:t>
            </a:r>
          </a:p>
          <a:p>
            <a:pPr>
              <a:buNone/>
            </a:pPr>
            <a:r>
              <a:rPr lang="ru-RU" sz="2400" dirty="0" smtClean="0"/>
              <a:t>Кировский мост</a:t>
            </a:r>
          </a:p>
          <a:p>
            <a:pPr>
              <a:buNone/>
            </a:pPr>
            <a:endParaRPr lang="ru-RU" sz="2400" i="1" u="sng" dirty="0" smtClean="0"/>
          </a:p>
          <a:p>
            <a:pPr>
              <a:buNone/>
            </a:pPr>
            <a:r>
              <a:rPr lang="ru-RU" sz="2400" i="1" u="sng" dirty="0" smtClean="0"/>
              <a:t> Годы </a:t>
            </a:r>
            <a:r>
              <a:rPr lang="ru-RU" sz="2400" i="1" u="sng" dirty="0" smtClean="0"/>
              <a:t>строительства и реконструкции: </a:t>
            </a:r>
          </a:p>
          <a:p>
            <a:pPr>
              <a:buNone/>
            </a:pPr>
            <a:r>
              <a:rPr lang="ru-RU" sz="2400" dirty="0" smtClean="0"/>
              <a:t>1897—1903, 1965—1967,</a:t>
            </a:r>
          </a:p>
          <a:p>
            <a:pPr>
              <a:buNone/>
            </a:pPr>
            <a:r>
              <a:rPr lang="ru-RU" sz="2400" dirty="0" smtClean="0"/>
              <a:t>2001—2003</a:t>
            </a:r>
            <a:endParaRPr lang="ru-RU" sz="2400" dirty="0"/>
          </a:p>
        </p:txBody>
      </p:sp>
      <p:pic>
        <p:nvPicPr>
          <p:cNvPr id="2051" name="Picture 3" descr="C:\Users\User\Desktop\Troickii mo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4149080"/>
            <a:ext cx="4313658" cy="2520280"/>
          </a:xfrm>
          <a:prstGeom prst="rect">
            <a:avLst/>
          </a:prstGeom>
          <a:noFill/>
        </p:spPr>
      </p:pic>
      <p:pic>
        <p:nvPicPr>
          <p:cNvPr id="2052" name="Picture 4" descr="C:\Users\User\Desktop\800px-Trinity_Bridge_in_Saint_Petersbur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196752"/>
            <a:ext cx="4320480" cy="24927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356</Words>
  <Application>Microsoft Office PowerPoint</Application>
  <PresentationFormat>Экран (4:3)</PresentationFormat>
  <Paragraphs>155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Государственное бюджетное общеобразовательное учреждение средняя общеобразовательная  школа №62 Выборгского района Санкт-Петербурга </vt:lpstr>
      <vt:lpstr>Введение</vt:lpstr>
      <vt:lpstr>Большой Обуховский мост</vt:lpstr>
      <vt:lpstr>Мост Александра Невского</vt:lpstr>
      <vt:lpstr>Синий мост</vt:lpstr>
      <vt:lpstr>Финляндский Железнодорожный мост</vt:lpstr>
      <vt:lpstr>Дворцовый мост</vt:lpstr>
      <vt:lpstr>Литейный мост</vt:lpstr>
      <vt:lpstr>Троицкий мост</vt:lpstr>
      <vt:lpstr>Володарский мост</vt:lpstr>
      <vt:lpstr>Заключение</vt:lpstr>
      <vt:lpstr>Список использованных источников</vt:lpstr>
      <vt:lpstr>Слайд 13</vt:lpstr>
      <vt:lpstr> Спасибо за внимание! 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29</cp:revision>
  <dcterms:created xsi:type="dcterms:W3CDTF">2014-02-11T14:15:29Z</dcterms:created>
  <dcterms:modified xsi:type="dcterms:W3CDTF">2014-02-18T14:21:36Z</dcterms:modified>
</cp:coreProperties>
</file>