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ED270-DCB9-4E5B-ADA0-E8236D2D65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DA52AC-6214-46AA-96CA-EDC57CD4C509}">
      <dgm:prSet/>
      <dgm:spPr/>
      <dgm:t>
        <a:bodyPr/>
        <a:lstStyle/>
        <a:p>
          <a:pPr algn="l" rtl="0"/>
          <a:r>
            <a:rPr lang="ru-RU" dirty="0" smtClean="0"/>
            <a:t>В нашем городе Сясьстрой все любят … Сясь. Берег … покрыт мелким песком. За … находится комбинат. Все жители города Сясьстрой любят летом проводить время на … Сясь. Они там купаются и загорают.</a:t>
          </a:r>
          <a:endParaRPr lang="ru-RU" dirty="0"/>
        </a:p>
      </dgm:t>
    </dgm:pt>
    <dgm:pt modelId="{5BF3E4C6-516B-4B23-86C9-E8EE86C3DA65}" type="parTrans" cxnId="{173A4F3F-7B6B-4469-8E2D-DD3C3DD31E80}">
      <dgm:prSet/>
      <dgm:spPr/>
      <dgm:t>
        <a:bodyPr/>
        <a:lstStyle/>
        <a:p>
          <a:endParaRPr lang="ru-RU"/>
        </a:p>
      </dgm:t>
    </dgm:pt>
    <dgm:pt modelId="{79A1E699-94B7-4BDA-991B-2B5FC82FC17C}" type="sibTrans" cxnId="{173A4F3F-7B6B-4469-8E2D-DD3C3DD31E80}">
      <dgm:prSet/>
      <dgm:spPr/>
      <dgm:t>
        <a:bodyPr/>
        <a:lstStyle/>
        <a:p>
          <a:endParaRPr lang="ru-RU"/>
        </a:p>
      </dgm:t>
    </dgm:pt>
    <dgm:pt modelId="{85ADE5D1-D8AA-4E62-AA0F-BB6ED3C853A3}" type="pres">
      <dgm:prSet presAssocID="{66DED270-DCB9-4E5B-ADA0-E8236D2D6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8DA6E-AC0B-4F44-9A1E-9EAC522A5539}" type="pres">
      <dgm:prSet presAssocID="{FEDA52AC-6214-46AA-96CA-EDC57CD4C509}" presName="parentText" presStyleLbl="node1" presStyleIdx="0" presStyleCnt="1" custLinFactNeighborX="54399" custLinFactNeighborY="-15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A4F3F-7B6B-4469-8E2D-DD3C3DD31E80}" srcId="{66DED270-DCB9-4E5B-ADA0-E8236D2D6592}" destId="{FEDA52AC-6214-46AA-96CA-EDC57CD4C509}" srcOrd="0" destOrd="0" parTransId="{5BF3E4C6-516B-4B23-86C9-E8EE86C3DA65}" sibTransId="{79A1E699-94B7-4BDA-991B-2B5FC82FC17C}"/>
    <dgm:cxn modelId="{8EE46227-D7D6-4B11-A758-3E85640CB90A}" type="presOf" srcId="{FEDA52AC-6214-46AA-96CA-EDC57CD4C509}" destId="{EB98DA6E-AC0B-4F44-9A1E-9EAC522A5539}" srcOrd="0" destOrd="0" presId="urn:microsoft.com/office/officeart/2005/8/layout/vList2"/>
    <dgm:cxn modelId="{6D2B7E9F-CD0C-496B-AEDE-AB6D7A62137F}" type="presOf" srcId="{66DED270-DCB9-4E5B-ADA0-E8236D2D6592}" destId="{85ADE5D1-D8AA-4E62-AA0F-BB6ED3C853A3}" srcOrd="0" destOrd="0" presId="urn:microsoft.com/office/officeart/2005/8/layout/vList2"/>
    <dgm:cxn modelId="{2A662970-ACA7-477A-AEC3-439F5585BBBA}" type="presParOf" srcId="{85ADE5D1-D8AA-4E62-AA0F-BB6ED3C853A3}" destId="{EB98DA6E-AC0B-4F44-9A1E-9EAC522A5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3CEA1-8780-40B7-903C-B6C0C89A0B21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77B6E-3806-4DB4-8267-CF51434BE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7B6E-3806-4DB4-8267-CF51434BE6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2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3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94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0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59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9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1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8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3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9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9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3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746478-7DA7-4E90-95B0-AC25BD451DA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9DC6B2-AD76-4412-9B72-F3ABA1E86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79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973" y="532262"/>
            <a:ext cx="10957328" cy="5663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МОБУ «Сясьстройская средняя общеобразовательная школа №1»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Волховского </a:t>
            </a:r>
            <a:r>
              <a:rPr lang="ru-RU" sz="1600" dirty="0" smtClean="0">
                <a:solidFill>
                  <a:schemeClr val="tx1"/>
                </a:solidFill>
              </a:rPr>
              <a:t>района </a:t>
            </a:r>
            <a:r>
              <a:rPr lang="ru-RU" sz="1600" dirty="0">
                <a:solidFill>
                  <a:schemeClr val="tx1"/>
                </a:solidFill>
              </a:rPr>
              <a:t>Ленинградской области.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Учитель </a:t>
            </a:r>
            <a:r>
              <a:rPr lang="ru-RU" sz="1600" dirty="0">
                <a:solidFill>
                  <a:schemeClr val="tx1"/>
                </a:solidFill>
              </a:rPr>
              <a:t>начальных </a:t>
            </a:r>
            <a:r>
              <a:rPr lang="ru-RU" sz="1600" dirty="0" smtClean="0">
                <a:solidFill>
                  <a:schemeClr val="tx1"/>
                </a:solidFill>
              </a:rPr>
              <a:t>классов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Алексеева </a:t>
            </a:r>
            <a:r>
              <a:rPr lang="ru-RU" sz="1600" dirty="0">
                <a:solidFill>
                  <a:schemeClr val="tx1"/>
                </a:solidFill>
              </a:rPr>
              <a:t>Наталья Владимировна</a:t>
            </a:r>
            <a:r>
              <a:rPr lang="ru-RU" sz="1600" dirty="0" smtClean="0">
                <a:solidFill>
                  <a:schemeClr val="tx1"/>
                </a:solidFill>
              </a:rPr>
              <a:t>.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Педагогический </a:t>
            </a:r>
            <a:r>
              <a:rPr lang="ru-RU" sz="1600" dirty="0">
                <a:solidFill>
                  <a:schemeClr val="tx1"/>
                </a:solidFill>
              </a:rPr>
              <a:t>стаж – 36 лет</a:t>
            </a:r>
            <a:r>
              <a:rPr lang="ru-RU" sz="1600" dirty="0" smtClean="0">
                <a:solidFill>
                  <a:schemeClr val="tx1"/>
                </a:solidFill>
              </a:rPr>
              <a:t>.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Квалификационная </a:t>
            </a:r>
            <a:r>
              <a:rPr lang="ru-RU" sz="1600" dirty="0">
                <a:solidFill>
                  <a:schemeClr val="tx1"/>
                </a:solidFill>
              </a:rPr>
              <a:t>категория –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высшая </a:t>
            </a:r>
            <a:r>
              <a:rPr lang="ru-RU" sz="1600" dirty="0">
                <a:solidFill>
                  <a:schemeClr val="tx1"/>
                </a:solidFill>
              </a:rPr>
              <a:t>квалификационная категория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      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по </a:t>
            </a:r>
            <a:r>
              <a:rPr lang="ru-RU" sz="1600" dirty="0">
                <a:solidFill>
                  <a:schemeClr val="tx1"/>
                </a:solidFill>
              </a:rPr>
              <a:t>должности «учитель».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Презентация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 </a:t>
            </a:r>
            <a:r>
              <a:rPr lang="ru-RU" sz="2800" dirty="0" smtClean="0">
                <a:solidFill>
                  <a:schemeClr val="tx1"/>
                </a:solidFill>
              </a:rPr>
              <a:t>уроку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«Непроизносимый согласный в корне слова»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2012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711450" y="10059670"/>
            <a:ext cx="120650" cy="1206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675765" y="10059670"/>
            <a:ext cx="94615" cy="12890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633345" y="10231755"/>
            <a:ext cx="94615" cy="13779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100195" y="10033635"/>
            <a:ext cx="258445" cy="59690"/>
          </a:xfrm>
          <a:custGeom>
            <a:avLst/>
            <a:gdLst>
              <a:gd name="connsiteX0" fmla="*/ 0 w 457200"/>
              <a:gd name="connsiteY0" fmla="*/ 77637 h 77637"/>
              <a:gd name="connsiteX1" fmla="*/ 69011 w 457200"/>
              <a:gd name="connsiteY1" fmla="*/ 25879 h 77637"/>
              <a:gd name="connsiteX2" fmla="*/ 103517 w 457200"/>
              <a:gd name="connsiteY2" fmla="*/ 17253 h 77637"/>
              <a:gd name="connsiteX3" fmla="*/ 181154 w 457200"/>
              <a:gd name="connsiteY3" fmla="*/ 0 h 77637"/>
              <a:gd name="connsiteX4" fmla="*/ 310550 w 457200"/>
              <a:gd name="connsiteY4" fmla="*/ 8626 h 77637"/>
              <a:gd name="connsiteX5" fmla="*/ 362309 w 457200"/>
              <a:gd name="connsiteY5" fmla="*/ 25879 h 77637"/>
              <a:gd name="connsiteX6" fmla="*/ 388188 w 457200"/>
              <a:gd name="connsiteY6" fmla="*/ 34505 h 77637"/>
              <a:gd name="connsiteX7" fmla="*/ 414067 w 457200"/>
              <a:gd name="connsiteY7" fmla="*/ 51758 h 77637"/>
              <a:gd name="connsiteX8" fmla="*/ 439947 w 457200"/>
              <a:gd name="connsiteY8" fmla="*/ 60385 h 77637"/>
              <a:gd name="connsiteX9" fmla="*/ 457200 w 457200"/>
              <a:gd name="connsiteY9" fmla="*/ 69011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77637">
                <a:moveTo>
                  <a:pt x="0" y="77637"/>
                </a:moveTo>
                <a:cubicBezTo>
                  <a:pt x="4323" y="74179"/>
                  <a:pt x="54224" y="32216"/>
                  <a:pt x="69011" y="25879"/>
                </a:cubicBezTo>
                <a:cubicBezTo>
                  <a:pt x="79908" y="21209"/>
                  <a:pt x="92117" y="20510"/>
                  <a:pt x="103517" y="17253"/>
                </a:cubicBezTo>
                <a:cubicBezTo>
                  <a:pt x="162985" y="262"/>
                  <a:pt x="87735" y="15569"/>
                  <a:pt x="181154" y="0"/>
                </a:cubicBezTo>
                <a:cubicBezTo>
                  <a:pt x="224286" y="2875"/>
                  <a:pt x="267757" y="2513"/>
                  <a:pt x="310550" y="8626"/>
                </a:cubicBezTo>
                <a:cubicBezTo>
                  <a:pt x="328553" y="11198"/>
                  <a:pt x="345056" y="20128"/>
                  <a:pt x="362309" y="25879"/>
                </a:cubicBezTo>
                <a:lnTo>
                  <a:pt x="388188" y="34505"/>
                </a:lnTo>
                <a:cubicBezTo>
                  <a:pt x="396814" y="40256"/>
                  <a:pt x="404794" y="47121"/>
                  <a:pt x="414067" y="51758"/>
                </a:cubicBezTo>
                <a:cubicBezTo>
                  <a:pt x="422200" y="55825"/>
                  <a:pt x="431504" y="57008"/>
                  <a:pt x="439947" y="60385"/>
                </a:cubicBezTo>
                <a:cubicBezTo>
                  <a:pt x="445917" y="62773"/>
                  <a:pt x="451449" y="66136"/>
                  <a:pt x="457200" y="6901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35100" y="10189210"/>
            <a:ext cx="198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54298" y="2497574"/>
            <a:ext cx="350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река</a:t>
            </a:r>
            <a:r>
              <a:rPr lang="ru-RU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9600" dirty="0"/>
          </a:p>
        </p:txBody>
      </p:sp>
      <p:sp>
        <p:nvSpPr>
          <p:cNvPr id="13" name="Полилиния 12"/>
          <p:cNvSpPr/>
          <p:nvPr/>
        </p:nvSpPr>
        <p:spPr>
          <a:xfrm>
            <a:off x="4869497" y="2849881"/>
            <a:ext cx="1577023" cy="243840"/>
          </a:xfrm>
          <a:custGeom>
            <a:avLst/>
            <a:gdLst>
              <a:gd name="connsiteX0" fmla="*/ 0 w 457200"/>
              <a:gd name="connsiteY0" fmla="*/ 77637 h 77637"/>
              <a:gd name="connsiteX1" fmla="*/ 69011 w 457200"/>
              <a:gd name="connsiteY1" fmla="*/ 25879 h 77637"/>
              <a:gd name="connsiteX2" fmla="*/ 103517 w 457200"/>
              <a:gd name="connsiteY2" fmla="*/ 17253 h 77637"/>
              <a:gd name="connsiteX3" fmla="*/ 181154 w 457200"/>
              <a:gd name="connsiteY3" fmla="*/ 0 h 77637"/>
              <a:gd name="connsiteX4" fmla="*/ 310550 w 457200"/>
              <a:gd name="connsiteY4" fmla="*/ 8626 h 77637"/>
              <a:gd name="connsiteX5" fmla="*/ 362309 w 457200"/>
              <a:gd name="connsiteY5" fmla="*/ 25879 h 77637"/>
              <a:gd name="connsiteX6" fmla="*/ 388188 w 457200"/>
              <a:gd name="connsiteY6" fmla="*/ 34505 h 77637"/>
              <a:gd name="connsiteX7" fmla="*/ 414067 w 457200"/>
              <a:gd name="connsiteY7" fmla="*/ 51758 h 77637"/>
              <a:gd name="connsiteX8" fmla="*/ 439947 w 457200"/>
              <a:gd name="connsiteY8" fmla="*/ 60385 h 77637"/>
              <a:gd name="connsiteX9" fmla="*/ 457200 w 457200"/>
              <a:gd name="connsiteY9" fmla="*/ 69011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77637">
                <a:moveTo>
                  <a:pt x="0" y="77637"/>
                </a:moveTo>
                <a:cubicBezTo>
                  <a:pt x="4323" y="74179"/>
                  <a:pt x="54224" y="32216"/>
                  <a:pt x="69011" y="25879"/>
                </a:cubicBezTo>
                <a:cubicBezTo>
                  <a:pt x="79908" y="21209"/>
                  <a:pt x="92117" y="20510"/>
                  <a:pt x="103517" y="17253"/>
                </a:cubicBezTo>
                <a:cubicBezTo>
                  <a:pt x="162985" y="262"/>
                  <a:pt x="87735" y="15569"/>
                  <a:pt x="181154" y="0"/>
                </a:cubicBezTo>
                <a:cubicBezTo>
                  <a:pt x="224286" y="2875"/>
                  <a:pt x="267757" y="2513"/>
                  <a:pt x="310550" y="8626"/>
                </a:cubicBezTo>
                <a:cubicBezTo>
                  <a:pt x="328553" y="11198"/>
                  <a:pt x="345056" y="20128"/>
                  <a:pt x="362309" y="25879"/>
                </a:cubicBezTo>
                <a:lnTo>
                  <a:pt x="388188" y="34505"/>
                </a:lnTo>
                <a:cubicBezTo>
                  <a:pt x="396814" y="40256"/>
                  <a:pt x="404794" y="47121"/>
                  <a:pt x="414067" y="51758"/>
                </a:cubicBezTo>
                <a:cubicBezTo>
                  <a:pt x="422200" y="55825"/>
                  <a:pt x="431504" y="57008"/>
                  <a:pt x="439947" y="60385"/>
                </a:cubicBezTo>
                <a:cubicBezTo>
                  <a:pt x="445917" y="62773"/>
                  <a:pt x="451449" y="66136"/>
                  <a:pt x="457200" y="69011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83680" y="2849881"/>
            <a:ext cx="655320" cy="10972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0" idx="2"/>
          </p:cNvCxnSpPr>
          <p:nvPr/>
        </p:nvCxnSpPr>
        <p:spPr>
          <a:xfrm>
            <a:off x="4754298" y="4067234"/>
            <a:ext cx="1752891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75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47445" y="8772525"/>
            <a:ext cx="258445" cy="76835"/>
          </a:xfrm>
          <a:custGeom>
            <a:avLst/>
            <a:gdLst>
              <a:gd name="connsiteX0" fmla="*/ 0 w 457200"/>
              <a:gd name="connsiteY0" fmla="*/ 77637 h 77637"/>
              <a:gd name="connsiteX1" fmla="*/ 69011 w 457200"/>
              <a:gd name="connsiteY1" fmla="*/ 25879 h 77637"/>
              <a:gd name="connsiteX2" fmla="*/ 103517 w 457200"/>
              <a:gd name="connsiteY2" fmla="*/ 17253 h 77637"/>
              <a:gd name="connsiteX3" fmla="*/ 181154 w 457200"/>
              <a:gd name="connsiteY3" fmla="*/ 0 h 77637"/>
              <a:gd name="connsiteX4" fmla="*/ 310550 w 457200"/>
              <a:gd name="connsiteY4" fmla="*/ 8626 h 77637"/>
              <a:gd name="connsiteX5" fmla="*/ 362309 w 457200"/>
              <a:gd name="connsiteY5" fmla="*/ 25879 h 77637"/>
              <a:gd name="connsiteX6" fmla="*/ 388188 w 457200"/>
              <a:gd name="connsiteY6" fmla="*/ 34505 h 77637"/>
              <a:gd name="connsiteX7" fmla="*/ 414067 w 457200"/>
              <a:gd name="connsiteY7" fmla="*/ 51758 h 77637"/>
              <a:gd name="connsiteX8" fmla="*/ 439947 w 457200"/>
              <a:gd name="connsiteY8" fmla="*/ 60385 h 77637"/>
              <a:gd name="connsiteX9" fmla="*/ 457200 w 457200"/>
              <a:gd name="connsiteY9" fmla="*/ 69011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77637">
                <a:moveTo>
                  <a:pt x="0" y="77637"/>
                </a:moveTo>
                <a:cubicBezTo>
                  <a:pt x="4323" y="74179"/>
                  <a:pt x="54224" y="32216"/>
                  <a:pt x="69011" y="25879"/>
                </a:cubicBezTo>
                <a:cubicBezTo>
                  <a:pt x="79908" y="21209"/>
                  <a:pt x="92117" y="20510"/>
                  <a:pt x="103517" y="17253"/>
                </a:cubicBezTo>
                <a:cubicBezTo>
                  <a:pt x="162985" y="262"/>
                  <a:pt x="87735" y="15569"/>
                  <a:pt x="181154" y="0"/>
                </a:cubicBezTo>
                <a:cubicBezTo>
                  <a:pt x="224286" y="2875"/>
                  <a:pt x="267757" y="2513"/>
                  <a:pt x="310550" y="8626"/>
                </a:cubicBezTo>
                <a:cubicBezTo>
                  <a:pt x="328553" y="11198"/>
                  <a:pt x="345056" y="20128"/>
                  <a:pt x="362309" y="25879"/>
                </a:cubicBezTo>
                <a:lnTo>
                  <a:pt x="388188" y="34505"/>
                </a:lnTo>
                <a:cubicBezTo>
                  <a:pt x="396814" y="40256"/>
                  <a:pt x="404794" y="47121"/>
                  <a:pt x="414067" y="51758"/>
                </a:cubicBezTo>
                <a:cubicBezTo>
                  <a:pt x="422200" y="55825"/>
                  <a:pt x="431504" y="57008"/>
                  <a:pt x="439947" y="60385"/>
                </a:cubicBezTo>
                <a:cubicBezTo>
                  <a:pt x="445917" y="62773"/>
                  <a:pt x="451449" y="66136"/>
                  <a:pt x="457200" y="6901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09395" y="8790305"/>
            <a:ext cx="120650" cy="59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370965" y="8797925"/>
            <a:ext cx="137795" cy="5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1638935" y="8824595"/>
            <a:ext cx="103505" cy="12001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5540" y="8969375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1900" y="-395510"/>
            <a:ext cx="4648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Речушка</a:t>
            </a:r>
            <a:r>
              <a:rPr kumimoji="0" lang="ru-RU" alt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955097" y="2650666"/>
            <a:ext cx="1577023" cy="443054"/>
          </a:xfrm>
          <a:custGeom>
            <a:avLst/>
            <a:gdLst>
              <a:gd name="connsiteX0" fmla="*/ 0 w 457200"/>
              <a:gd name="connsiteY0" fmla="*/ 77637 h 77637"/>
              <a:gd name="connsiteX1" fmla="*/ 69011 w 457200"/>
              <a:gd name="connsiteY1" fmla="*/ 25879 h 77637"/>
              <a:gd name="connsiteX2" fmla="*/ 103517 w 457200"/>
              <a:gd name="connsiteY2" fmla="*/ 17253 h 77637"/>
              <a:gd name="connsiteX3" fmla="*/ 181154 w 457200"/>
              <a:gd name="connsiteY3" fmla="*/ 0 h 77637"/>
              <a:gd name="connsiteX4" fmla="*/ 310550 w 457200"/>
              <a:gd name="connsiteY4" fmla="*/ 8626 h 77637"/>
              <a:gd name="connsiteX5" fmla="*/ 362309 w 457200"/>
              <a:gd name="connsiteY5" fmla="*/ 25879 h 77637"/>
              <a:gd name="connsiteX6" fmla="*/ 388188 w 457200"/>
              <a:gd name="connsiteY6" fmla="*/ 34505 h 77637"/>
              <a:gd name="connsiteX7" fmla="*/ 414067 w 457200"/>
              <a:gd name="connsiteY7" fmla="*/ 51758 h 77637"/>
              <a:gd name="connsiteX8" fmla="*/ 439947 w 457200"/>
              <a:gd name="connsiteY8" fmla="*/ 60385 h 77637"/>
              <a:gd name="connsiteX9" fmla="*/ 457200 w 457200"/>
              <a:gd name="connsiteY9" fmla="*/ 69011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77637">
                <a:moveTo>
                  <a:pt x="0" y="77637"/>
                </a:moveTo>
                <a:cubicBezTo>
                  <a:pt x="4323" y="74179"/>
                  <a:pt x="54224" y="32216"/>
                  <a:pt x="69011" y="25879"/>
                </a:cubicBezTo>
                <a:cubicBezTo>
                  <a:pt x="79908" y="21209"/>
                  <a:pt x="92117" y="20510"/>
                  <a:pt x="103517" y="17253"/>
                </a:cubicBezTo>
                <a:cubicBezTo>
                  <a:pt x="162985" y="262"/>
                  <a:pt x="87735" y="15569"/>
                  <a:pt x="181154" y="0"/>
                </a:cubicBezTo>
                <a:cubicBezTo>
                  <a:pt x="224286" y="2875"/>
                  <a:pt x="267757" y="2513"/>
                  <a:pt x="310550" y="8626"/>
                </a:cubicBezTo>
                <a:cubicBezTo>
                  <a:pt x="328553" y="11198"/>
                  <a:pt x="345056" y="20128"/>
                  <a:pt x="362309" y="25879"/>
                </a:cubicBezTo>
                <a:lnTo>
                  <a:pt x="388188" y="34505"/>
                </a:lnTo>
                <a:cubicBezTo>
                  <a:pt x="396814" y="40256"/>
                  <a:pt x="404794" y="47121"/>
                  <a:pt x="414067" y="51758"/>
                </a:cubicBezTo>
                <a:cubicBezTo>
                  <a:pt x="422200" y="55825"/>
                  <a:pt x="431504" y="57008"/>
                  <a:pt x="439947" y="60385"/>
                </a:cubicBezTo>
                <a:cubicBezTo>
                  <a:pt x="445917" y="62773"/>
                  <a:pt x="451449" y="66136"/>
                  <a:pt x="457200" y="69011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760720" y="2331720"/>
            <a:ext cx="1005840" cy="76200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81800" y="2346960"/>
            <a:ext cx="960120" cy="74676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18120" y="2804160"/>
            <a:ext cx="601980" cy="1310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55097" y="4114800"/>
            <a:ext cx="3786823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2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762001"/>
            <a:ext cx="10867708" cy="5029200"/>
          </a:xfrm>
        </p:spPr>
        <p:txBody>
          <a:bodyPr/>
          <a:lstStyle/>
          <a:p>
            <a:r>
              <a:rPr lang="ru-RU" sz="7200" dirty="0">
                <a:solidFill>
                  <a:schemeClr val="bg1"/>
                </a:solidFill>
              </a:rPr>
              <a:t>Окончание может находиться как после корня, так и после суффикса.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76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43840"/>
            <a:ext cx="11050588" cy="135636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900igr.net/datas/biologija/Urok-Pochva/0036-036-Konets-ur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199"/>
            <a:ext cx="70104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Русский язык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14649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mechko.ru/wp-content/uploads/2011/03/092bffceacfcd7236a7c93915bf44cbd.jpeg"/>
          <p:cNvPicPr>
            <a:picLocks noChangeAspect="1" noChangeArrowheads="1"/>
          </p:cNvPicPr>
          <p:nvPr/>
        </p:nvPicPr>
        <p:blipFill>
          <a:blip r:embed="rId2">
            <a:lum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48"/>
            <a:ext cx="12192001" cy="6871648"/>
          </a:xfrm>
          <a:prstGeom prst="rect">
            <a:avLst/>
          </a:prstGeom>
          <a:noFill/>
          <a:effectLst>
            <a:outerShdw blurRad="1041400" dist="1079500" dir="5400000" algn="ctr" rotWithShape="0">
              <a:srgbClr val="000000">
                <a:alpha val="0"/>
              </a:srgbClr>
            </a:outerShdw>
            <a:reflection endPos="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266" y="712698"/>
            <a:ext cx="10394707" cy="1140644"/>
          </a:xfrm>
        </p:spPr>
        <p:txBody>
          <a:bodyPr>
            <a:noAutofit/>
          </a:bodyPr>
          <a:lstStyle/>
          <a:p>
            <a:r>
              <a:rPr lang="ru-RU" sz="6000" cap="none" dirty="0" smtClean="0">
                <a:solidFill>
                  <a:schemeClr val="tx1"/>
                </a:solidFill>
              </a:rPr>
              <a:t>Декабрь – месяц зимний. В декабрь стоят сильные морозы. В конце декабря все </a:t>
            </a:r>
            <a:r>
              <a:rPr lang="ru-RU" sz="6000" cap="none" dirty="0">
                <a:solidFill>
                  <a:schemeClr val="tx1"/>
                </a:solidFill>
              </a:rPr>
              <a:t>л</a:t>
            </a:r>
            <a:r>
              <a:rPr lang="ru-RU" sz="6000" cap="none" dirty="0" smtClean="0">
                <a:solidFill>
                  <a:schemeClr val="tx1"/>
                </a:solidFill>
              </a:rPr>
              <a:t>юди провожают старый год и встречают Новый год.</a:t>
            </a:r>
            <a:endParaRPr lang="ru-RU" sz="6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1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b4RsRbzyEuw/Tte1sA5RNfI/AAAAAAAABDY/Ou-QF6ZpBnQ/s1600/23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7"/>
            <a:ext cx="12192000" cy="68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116" y="0"/>
            <a:ext cx="8560772" cy="73458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Декабрь – месяц зимний. В декабрю стоят сильные морозы. В конце декабрем все люди провожают старый год и встречают Новый год.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11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nevseoboi.com.ua/uploads/posts/2010-12/1293033645_beautiful_wallpapers_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529700" cy="70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312738"/>
            <a:ext cx="6691052" cy="194733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(Что?) Декабрь – месяц зимний. В (чём?) декабре стоят сильные морозы. В конце (чего?) декабря все люди провожают старый год и встречают Новый год.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AutoShape 8" descr="https://encrypted-tbn2.gstatic.com/images?q=tbn:ANd9GcSocpXMYqXBuza6ly5_Q_sYTd65b6LNS99PKpMS2_bHjF0se8S1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54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920" y="2419065"/>
            <a:ext cx="8001000" cy="2971801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«Состав слова. Окончание.»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803" y="696036"/>
            <a:ext cx="10889090" cy="4995079"/>
          </a:xfrm>
        </p:spPr>
        <p:txBody>
          <a:bodyPr>
            <a:normAutofit fontScale="77500" lnSpcReduction="20000"/>
          </a:bodyPr>
          <a:lstStyle/>
          <a:p>
            <a:r>
              <a:rPr lang="ru-RU" sz="9300" b="1" dirty="0"/>
              <a:t>Окончание – это часть слова, которая изменяется и служит для связи слов в предложении</a:t>
            </a:r>
            <a:r>
              <a:rPr lang="ru-RU" sz="93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290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s.wikimapia.org/p/00/02/73/75/9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5039600"/>
              </p:ext>
            </p:extLst>
          </p:nvPr>
        </p:nvGraphicFramePr>
        <p:xfrm>
          <a:off x="417632" y="968990"/>
          <a:ext cx="11256208" cy="430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140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654137" y="1862256"/>
            <a:ext cx="417223" cy="5913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652904" y="1862256"/>
            <a:ext cx="343535" cy="59138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513320" y="4365109"/>
            <a:ext cx="441960" cy="557411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815840" y="2654736"/>
            <a:ext cx="822959" cy="51518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82880" y="5620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7611" y="746760"/>
            <a:ext cx="11567160" cy="50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городе Сясьстрой все любят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</a:t>
            </a: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Сясь. Берег рек</a:t>
            </a: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покрыт мелким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песком. За рек</a:t>
            </a: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комбинат.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жители города Сясьстрой любят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проводить время на рек</a:t>
            </a: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Сясь.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Они там купаются и загорают. 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41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258</Words>
  <Application>Microsoft Office PowerPoint</Application>
  <PresentationFormat>Широкоэкранный</PresentationFormat>
  <Paragraphs>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«Состав слова. Окончание.»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Наталья Алексеева</dc:creator>
  <cp:lastModifiedBy>Наталья Алексеева</cp:lastModifiedBy>
  <cp:revision>17</cp:revision>
  <dcterms:created xsi:type="dcterms:W3CDTF">2014-08-12T12:45:42Z</dcterms:created>
  <dcterms:modified xsi:type="dcterms:W3CDTF">2014-08-22T10:02:09Z</dcterms:modified>
</cp:coreProperties>
</file>