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2" r:id="rId4"/>
    <p:sldId id="281" r:id="rId5"/>
    <p:sldId id="283" r:id="rId6"/>
    <p:sldId id="284" r:id="rId7"/>
    <p:sldId id="285" r:id="rId8"/>
    <p:sldId id="286" r:id="rId9"/>
    <p:sldId id="259" r:id="rId10"/>
    <p:sldId id="262" r:id="rId11"/>
    <p:sldId id="287" r:id="rId12"/>
    <p:sldId id="260" r:id="rId13"/>
    <p:sldId id="265" r:id="rId14"/>
    <p:sldId id="264" r:id="rId15"/>
    <p:sldId id="269" r:id="rId16"/>
    <p:sldId id="272" r:id="rId17"/>
    <p:sldId id="267" r:id="rId18"/>
    <p:sldId id="266" r:id="rId19"/>
    <p:sldId id="271" r:id="rId20"/>
    <p:sldId id="273" r:id="rId21"/>
    <p:sldId id="275" r:id="rId22"/>
    <p:sldId id="270" r:id="rId23"/>
    <p:sldId id="276" r:id="rId24"/>
    <p:sldId id="277" r:id="rId25"/>
    <p:sldId id="278" r:id="rId26"/>
    <p:sldId id="279" r:id="rId27"/>
    <p:sldId id="274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4382-A02D-4914-8274-873C38E2A093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D493-168B-4E9F-89DE-9E7C8E7E5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text=%D1%82%D0%BE%D0%BB%D0%BA%D0%BE%D0%B2%D1%8B%D0%B9%20%D1%81%D0%BB%D0%BE%D0%B2%D0%B0%D1%80%D1%8C%20%D1%80%D1%83%D1%81%D1%81%D0%BA%D0%BE%D0%B3%D0%BE%20%D1%8F%D0%B7%D1%8B%D0%BA%D0%B0&amp;fp=0&amp;pos=14&amp;rpt=simage&amp;lr=15&amp;uinfo=ww-1038-wh-501-fw-813-fh-448-pd-1.2999999523162841&amp;img_url=http://my-shop.ru/_files/product/2/37/369405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1%80%D0%B0%D0%BD%D1%86%D1%83%D0%B7%D1%81%D0%BA%D0%B8%D0%B9_%D1%8F%D0%B7%D1%8B%D0%B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1%8E%D0%B4%D0%BE%D0%B2%D0%B8%D0%BA_XIV_(%D0%BA%D0%BE%D1%80%D0%BE%D0%BB%D1%8C_%D0%A4%D1%80%D0%B0%D0%BD%D1%86%D0%B8%D0%B8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images.yandex.ru/yandsearch?text=%D1%8D%D1%82%D0%B8%D0%BA%D0%B5%D1%82%D0%BA%D0%B0&amp;fp=0&amp;img_url=http://www.sostav.ru/articles/rus/2004/09.07/news/images/Etiketka1.gif&amp;pos=8&amp;rpt=simage" TargetMode="External"/><Relationship Id="rId7" Type="http://schemas.openxmlformats.org/officeDocument/2006/relationships/hyperlink" Target="http://images.yandex.ru/yandsearch?text=%D1%8D%D1%82%D0%B8%D0%BA%D0%B5%D1%82%D0%BA%D0%B0&amp;fp=0&amp;img_url=http://price-etiketka.ru/img/brinza_etiketka_samokleyka.jpg&amp;pos=18&amp;rpt=simag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images.yandex.ru/yandsearch?text=%D1%8D%D1%82%D0%B8%D0%BA%D0%B5%D1%82%D0%BA%D0%B0&amp;fp=0&amp;img_url=http://rada.ru/Uploads/etik_15.jpg&amp;pos=6&amp;rpt=simage" TargetMode="Externa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4%D0%B0%D0%B9%D0%BB:Peter_der-Grosse_1838.jpg&amp;filetimestamp=2008031911573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8;&#1072;&#1090;&#1100;&#1103;&#1085;&#1072;\Desktop\&#1091;&#1088;&#1086;&#1082;%20&#1054;&#1056;&#1050;&#1057;&#1069;,%20&#1069;&#1090;&#1080;&#1082;&#1077;&#1090;\&#1045;&#1088;&#1072;&#1083;&#1072;&#1096;%20&#1056;&#1086;&#1083;&#1080;&#1082;%20&#8470;1.mp4" TargetMode="External"/><Relationship Id="rId4" Type="http://schemas.openxmlformats.org/officeDocument/2006/relationships/image" Target="../media/image2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8;&#1072;&#1090;&#1100;&#1103;&#1085;&#1072;\Desktop\&#1091;&#1088;&#1086;&#1082;%20&#1054;&#1056;&#1050;&#1057;&#1069;,%20&#1069;&#1090;&#1080;&#1082;&#1077;&#1090;\&#1050;%20&#1091;&#1088;&#1086;&#1082;&#1091;%20&#1054;&#1056;&#1050;&#1057;&#1069;%20&#1074;%204%20&#1082;&#1083;&#1072;&#1089;&#1089;&#1077;%20&#1087;&#1086;%20&#1090;&#1077;&#1084;&#1077;%20&#1069;&#1090;&#1080;&#1082;&#1077;&#1090;%20(&#1088;&#1086;&#1083;&#1080;&#1082;%202)%20-%20YouTube.mp4" TargetMode="External"/><Relationship Id="rId4" Type="http://schemas.openxmlformats.org/officeDocument/2006/relationships/image" Target="../media/image2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D%F2%E8%EA%E5%F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asyen.ru/load/nachalnykh/fizminutki_na_urokakh/multfizminutka/319-1-0-2641" TargetMode="External"/><Relationship Id="rId5" Type="http://schemas.openxmlformats.org/officeDocument/2006/relationships/hyperlink" Target="http://www.youtube.com/watch?v=VxcGYDnhGfU" TargetMode="External"/><Relationship Id="rId4" Type="http://schemas.openxmlformats.org/officeDocument/2006/relationships/hyperlink" Target="http://www.youtube.com/watch?v=GXT9YHLHM9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5760640" cy="1752600"/>
          </a:xfrm>
        </p:spPr>
        <p:txBody>
          <a:bodyPr>
            <a:normAutofit fontScale="92500" lnSpcReduction="20000"/>
          </a:bodyPr>
          <a:lstStyle/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Основы светской этики</a:t>
            </a:r>
          </a:p>
          <a:p>
            <a:r>
              <a:rPr lang="ru-RU" sz="4400" b="1" i="1" dirty="0" smtClean="0">
                <a:solidFill>
                  <a:schemeClr val="tx1"/>
                </a:solidFill>
                <a:latin typeface="Monotype Corsiva" pitchFamily="66" charset="0"/>
              </a:rPr>
              <a:t>Тема урока: </a:t>
            </a:r>
            <a:r>
              <a:rPr lang="ru-RU" sz="4800" b="1" i="1" dirty="0" smtClean="0">
                <a:solidFill>
                  <a:schemeClr val="tx1"/>
                </a:solidFill>
                <a:latin typeface="Monotype Corsiva" pitchFamily="66" charset="0"/>
              </a:rPr>
              <a:t>Этикет</a:t>
            </a:r>
            <a:endParaRPr lang="ru-RU" sz="4800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7667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Муниципальное  бюджетное общеобразовательное учреждение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 муниципального образования  Плавский район «Плавская  средняя общеобразовательная школа №1  им.дважды Героя  Советского Союза Б.Ф.Сафонова»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509120"/>
            <a:ext cx="3150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Презентацию выполнила </a:t>
            </a:r>
          </a:p>
          <a:p>
            <a:r>
              <a:rPr lang="ru-RU" b="1" dirty="0" smtClean="0">
                <a:latin typeface="Monotype Corsiva" pitchFamily="66" charset="0"/>
              </a:rPr>
              <a:t>Иванова Галина Валентиновна,</a:t>
            </a:r>
          </a:p>
          <a:p>
            <a:r>
              <a:rPr lang="ru-RU" b="1" dirty="0" smtClean="0">
                <a:latin typeface="Monotype Corsiva" pitchFamily="66" charset="0"/>
              </a:rPr>
              <a:t>учитель начальных классов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5589240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г.Плавск, 2014г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«</a:t>
            </a:r>
            <a:r>
              <a:rPr lang="ru-RU" i="1" dirty="0" smtClean="0">
                <a:solidFill>
                  <a:srgbClr val="C00000"/>
                </a:solidFill>
                <a:latin typeface="+mj-lt"/>
              </a:rPr>
              <a:t>Хорошими манерами  обладает тот, кто наименьшее  количество людей ставит  в неловкое положение».</a:t>
            </a: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+mj-lt"/>
              </a:rPr>
            </a:b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                                                                        </a:t>
            </a:r>
            <a:r>
              <a:rPr lang="ru-RU" dirty="0" smtClean="0">
                <a:latin typeface="+mj-lt"/>
              </a:rPr>
              <a:t>	</a:t>
            </a:r>
            <a:r>
              <a:rPr lang="ru-RU" dirty="0" smtClean="0"/>
              <a:t>					                    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Дж. Свифт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2050" name="Picture 2" descr="C:\Users\Татьяна\Desktop\doc6cbfsoz2icidg52bmns_800_48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627784" y="2996952"/>
            <a:ext cx="3077592" cy="297831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6228184" y="4221088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+mj-lt"/>
              </a:rPr>
              <a:t>(1663-1745)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            Работа с толковым словарём		</a:t>
            </a:r>
            <a:r>
              <a:rPr lang="ru-RU" dirty="0" smtClean="0"/>
              <a:t>		</a:t>
            </a:r>
            <a:endParaRPr lang="ru-RU" dirty="0"/>
          </a:p>
        </p:txBody>
      </p:sp>
      <p:pic>
        <p:nvPicPr>
          <p:cNvPr id="35842" name="Picture 2" descr="http://books.iqbuy.ru/img/books/9785/48/80/22/07/9785488022072-b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43808" y="1412776"/>
            <a:ext cx="3399554" cy="472538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/>
              <a:t>Этике́т</a:t>
            </a:r>
            <a:r>
              <a:rPr lang="ru-RU" sz="3100" dirty="0" smtClean="0"/>
              <a:t> (от </a:t>
            </a:r>
            <a:r>
              <a:rPr lang="ru-RU" sz="3100" dirty="0" smtClean="0">
                <a:hlinkClick r:id="rId3" tooltip="Французский язык"/>
              </a:rPr>
              <a:t>фр.</a:t>
            </a:r>
            <a:r>
              <a:rPr lang="ru-RU" sz="3100" dirty="0" smtClean="0"/>
              <a:t> </a:t>
            </a:r>
            <a:r>
              <a:rPr lang="fr-FR" sz="3100" i="1" dirty="0" smtClean="0"/>
              <a:t>étiquette</a:t>
            </a:r>
            <a:r>
              <a:rPr lang="ru-RU" sz="3100" dirty="0" smtClean="0"/>
              <a:t> — этикетка, надпись) — нормы и правила поведения людей в обществе.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4" descr="etiket.jpg"/>
          <p:cNvPicPr>
            <a:picLocks noGrp="1" noChangeAspect="1"/>
          </p:cNvPicPr>
          <p:nvPr>
            <p:ph idx="1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1835696" y="1988841"/>
            <a:ext cx="5239332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+mj-lt"/>
              </a:rPr>
              <a:t>Определённые своды норм и правил поведения существовали уже с древнейших времён.</a:t>
            </a:r>
          </a:p>
          <a:p>
            <a:pPr algn="ctr">
              <a:buNone/>
            </a:pPr>
            <a:r>
              <a:rPr lang="ru-RU" dirty="0" smtClean="0">
                <a:latin typeface="+mj-lt"/>
              </a:rPr>
              <a:t>Уже в древних египетских, римских рукописях,  говорится о правилах поведения людей в различных жизненных ситуациях. В это время были строго регламентированы взаимоотношения высших и низших сословий, господ и рабов, старших и младших, мужчин и женщин. Первая книга об этом так и называлась </a:t>
            </a:r>
            <a:r>
              <a:rPr lang="ru-RU" b="1" dirty="0" smtClean="0">
                <a:latin typeface="+mj-lt"/>
              </a:rPr>
              <a:t>“О правилах поведения” и была издана еще в 1204 году.</a:t>
            </a:r>
            <a:endParaRPr lang="ru-RU" dirty="0" smtClean="0">
              <a:latin typeface="+mj-lt"/>
            </a:endParaRPr>
          </a:p>
          <a:p>
            <a:pPr>
              <a:buNone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20448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</a:rPr>
              <a:t>Впервые  слово  «ЭТИКЕТ» было употреблено при дворе короля Франции </a:t>
            </a:r>
            <a:r>
              <a:rPr lang="ru-RU" dirty="0" smtClean="0">
                <a:latin typeface="+mj-lt"/>
                <a:hlinkClick r:id="rId3" tooltip="Людовик XIV (король Франции)"/>
              </a:rPr>
              <a:t>Людовика XIV</a:t>
            </a:r>
            <a:r>
              <a:rPr lang="ru-RU" dirty="0" smtClean="0">
                <a:latin typeface="+mj-lt"/>
              </a:rPr>
              <a:t> — гостям были розданы карточки (этикетки) с изложением того, как они должны держаться. </a:t>
            </a:r>
            <a:endParaRPr lang="ru-RU" dirty="0"/>
          </a:p>
        </p:txBody>
      </p:sp>
      <p:pic>
        <p:nvPicPr>
          <p:cNvPr id="1028" name="Picture 4" descr="C:\Users\Татьяна\Desktop\i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24128" y="2636912"/>
            <a:ext cx="2666432" cy="294091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6156176" y="5661248"/>
            <a:ext cx="1790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+mj-lt"/>
              </a:rPr>
              <a:t>1638 -  1715</a:t>
            </a:r>
            <a:endParaRPr lang="ru-RU" sz="2800" b="1" dirty="0">
              <a:latin typeface="+mj-lt"/>
            </a:endParaRPr>
          </a:p>
        </p:txBody>
      </p:sp>
      <p:pic>
        <p:nvPicPr>
          <p:cNvPr id="1029" name="Picture 5" descr="C:\Users\Татьяна\Desktop\Louis-XIV-und-Moliere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0" y="3092002"/>
            <a:ext cx="4386064" cy="2565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Этикетка</a:t>
            </a:r>
            <a:r>
              <a:rPr lang="ru-RU" dirty="0" smtClean="0"/>
              <a:t>- описание товара, а </a:t>
            </a:r>
            <a:r>
              <a:rPr lang="ru-RU" b="1" dirty="0" smtClean="0"/>
              <a:t>э</a:t>
            </a:r>
            <a:r>
              <a:rPr lang="ru-RU" b="1" u="sng" dirty="0" smtClean="0"/>
              <a:t>тикет </a:t>
            </a:r>
            <a:r>
              <a:rPr lang="ru-RU" dirty="0" smtClean="0"/>
              <a:t>– </a:t>
            </a:r>
            <a:r>
              <a:rPr lang="ru-RU" u="sng" dirty="0" smtClean="0"/>
              <a:t>описание образцов поведения</a:t>
            </a:r>
            <a:r>
              <a:rPr lang="ru-RU" dirty="0" smtClean="0"/>
              <a:t>,  которые вырабатывались многие сотни лет.</a:t>
            </a:r>
            <a:endParaRPr lang="ru-RU" dirty="0"/>
          </a:p>
        </p:txBody>
      </p:sp>
      <p:pic>
        <p:nvPicPr>
          <p:cNvPr id="16386" name="Picture 2" descr="http://im7-tub-ru.yandex.net/i?id=169698528-6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835696" y="4221088"/>
            <a:ext cx="1524000" cy="1428750"/>
          </a:xfrm>
          <a:prstGeom prst="rect">
            <a:avLst/>
          </a:prstGeom>
          <a:noFill/>
        </p:spPr>
      </p:pic>
      <p:pic>
        <p:nvPicPr>
          <p:cNvPr id="16388" name="Picture 4" descr="http://im5-tub-ru.yandex.net/i?id=176187399-6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779912" y="2852936"/>
            <a:ext cx="14763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90" name="Picture 6" descr="http://im2-tub-ru.yandex.net/i?id=47231033-23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652120" y="4149080"/>
            <a:ext cx="16287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Первые письменные правила поведения были даны в “Поучениях” Владимира Мономаха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“</a:t>
            </a:r>
            <a:r>
              <a:rPr lang="ru-RU" sz="3500" dirty="0" smtClean="0">
                <a:latin typeface="+mj-lt"/>
              </a:rPr>
              <a:t>Куда не пойдете по своей земле, нигде не позволяйте ни своим, ни чужим отрокам обижать жителей ни в селениях, ни в полях... где не остановитесь в пути, везде напойте и накормите всякого просящего... чтите гостя, откуда бы к вам ни пришел, — простой ли человек, или знатный, или посол, — ...угостите пищей или питьем... Больного посещайте, мертвого пойдите проводить... Не пройдите мимо человека, не приветствуя его, а скажите всякому при встрече доброе слово...”.</a:t>
            </a:r>
            <a:endParaRPr lang="ru-RU" sz="35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Позже  в России  свод правил  гражданина был изложен в XVI веке в книге </a:t>
            </a:r>
            <a:br>
              <a:rPr lang="ru-RU" b="1" dirty="0" smtClean="0"/>
            </a:br>
            <a:r>
              <a:rPr lang="ru-RU" b="1" dirty="0" smtClean="0"/>
              <a:t>«Домострой»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100" name="Picture 4" descr="C:\Users\Татьяна\Desktop\ImageHandl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2132856"/>
            <a:ext cx="2538282" cy="3384376"/>
          </a:xfrm>
          <a:prstGeom prst="rect">
            <a:avLst/>
          </a:prstGeom>
          <a:noFill/>
        </p:spPr>
      </p:pic>
      <p:pic>
        <p:nvPicPr>
          <p:cNvPr id="4101" name="Picture 5" descr="C:\Users\Татьяна\Desktop\01-11850_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23928" y="2420888"/>
            <a:ext cx="391532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Домострой учил «не красть, не лгать, </a:t>
            </a:r>
            <a:br>
              <a:rPr lang="ru-RU" sz="3600" b="1" dirty="0" smtClean="0"/>
            </a:br>
            <a:r>
              <a:rPr lang="ru-RU" sz="3600" b="1" dirty="0" smtClean="0"/>
              <a:t>не завидовать, не осуждать, не помнить зла»…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ru-RU" b="1" dirty="0" smtClean="0">
                <a:latin typeface="+mj-lt"/>
              </a:rPr>
              <a:t>Находим мы  в Домострое  и такое  «золотое»  правило: «Чего сам не любишь, то и другим не делай»</a:t>
            </a:r>
            <a:endParaRPr lang="ru-RU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endParaRPr lang="ru-RU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Петре I для молодых дворян была издана книга «Юности  честное зерцало»</a:t>
            </a:r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7" descr="Пётр I Алексеевич">
            <a:hlinkClick r:id="rId3" tooltip="Пётр I Алексеевич"/>
          </p:cNvPr>
          <p:cNvPicPr>
            <a:picLocks noChangeAspect="1" noChangeArrowheads="1"/>
          </p:cNvPicPr>
          <p:nvPr/>
        </p:nvPicPr>
        <p:blipFill>
          <a:blip r:embed="rId4" cstate="screen"/>
          <a:srcRect t="6197" b="17378"/>
          <a:stretch>
            <a:fillRect/>
          </a:stretch>
        </p:blipFill>
        <p:spPr bwMode="auto">
          <a:xfrm>
            <a:off x="4787512" y="2420888"/>
            <a:ext cx="3171568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 descr="C:\Users\Татьяна\Desktop\iD0F0M716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99592" y="2348880"/>
            <a:ext cx="3453164" cy="3523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5760640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Кроссворд</a:t>
            </a:r>
          </a:p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340768"/>
          <a:ext cx="7089004" cy="2975281"/>
        </p:xfrm>
        <a:graphic>
          <a:graphicData uri="http://schemas.openxmlformats.org/drawingml/2006/table">
            <a:tbl>
              <a:tblPr/>
              <a:tblGrid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3731"/>
                <a:gridCol w="398871"/>
                <a:gridCol w="396301"/>
                <a:gridCol w="396301"/>
                <a:gridCol w="396301"/>
                <a:gridCol w="396301"/>
                <a:gridCol w="386051"/>
                <a:gridCol w="372387"/>
                <a:gridCol w="386051"/>
              </a:tblGrid>
              <a:tr h="467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3528" y="4581128"/>
            <a:ext cx="8550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Наука, которая рассматривает поступки и отношения </a:t>
            </a:r>
          </a:p>
          <a:p>
            <a:pPr marL="342900" indent="-342900"/>
            <a:r>
              <a:rPr lang="ru-RU" sz="2400" dirty="0" smtClean="0"/>
              <a:t>между людьми, с точки зрения представлений о добре и зле.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21 веке люди живут по общим правилам цивилизованного этикета</a:t>
            </a:r>
            <a:endParaRPr lang="ru-RU" b="1" dirty="0"/>
          </a:p>
        </p:txBody>
      </p:sp>
      <p:pic>
        <p:nvPicPr>
          <p:cNvPr id="4" name="Picture 7" descr="C:\Users\Татьяна\Desktop\i7CA9D10F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1556791"/>
            <a:ext cx="2592288" cy="3441089"/>
          </a:xfrm>
          <a:prstGeom prst="rect">
            <a:avLst/>
          </a:prstGeom>
          <a:noFill/>
        </p:spPr>
      </p:pic>
      <p:pic>
        <p:nvPicPr>
          <p:cNvPr id="5" name="Picture 3" descr="C:\Users\Татьяна\Desktop\i93KS1OXQ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56176" y="4005064"/>
            <a:ext cx="1800200" cy="2314543"/>
          </a:xfrm>
          <a:prstGeom prst="rect">
            <a:avLst/>
          </a:prstGeom>
          <a:noFill/>
        </p:spPr>
      </p:pic>
      <p:pic>
        <p:nvPicPr>
          <p:cNvPr id="6" name="Picture 5" descr="C:\Users\Татьяна\Desktop\iSH2MXVT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04248" y="1412776"/>
            <a:ext cx="1656184" cy="2484276"/>
          </a:xfrm>
          <a:prstGeom prst="rect">
            <a:avLst/>
          </a:prstGeom>
          <a:noFill/>
        </p:spPr>
      </p:pic>
      <p:pic>
        <p:nvPicPr>
          <p:cNvPr id="7" name="Picture 6" descr="C:\Users\Татьяна\Desktop\iOXSXHM5U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419872" y="1916832"/>
            <a:ext cx="2396426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/>
              <a:t>Виды этикета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95801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+mj-lt"/>
              </a:rPr>
              <a:t>речевой;</a:t>
            </a:r>
          </a:p>
          <a:p>
            <a:r>
              <a:rPr lang="ru-RU" sz="2800" b="1" dirty="0" smtClean="0">
                <a:latin typeface="+mj-lt"/>
              </a:rPr>
              <a:t>столовый;</a:t>
            </a:r>
          </a:p>
          <a:p>
            <a:r>
              <a:rPr lang="ru-RU" sz="2800" b="1" dirty="0" smtClean="0">
                <a:latin typeface="+mj-lt"/>
              </a:rPr>
              <a:t>«выходного дня» (при посещении различных культурных мест);</a:t>
            </a:r>
          </a:p>
          <a:p>
            <a:r>
              <a:rPr lang="ru-RU" sz="2800" b="1" dirty="0" smtClean="0">
                <a:latin typeface="+mj-lt"/>
              </a:rPr>
              <a:t>религиозный;</a:t>
            </a:r>
          </a:p>
          <a:p>
            <a:r>
              <a:rPr lang="ru-RU" sz="2800" b="1" dirty="0" smtClean="0">
                <a:latin typeface="+mj-lt"/>
              </a:rPr>
              <a:t>повседневный;</a:t>
            </a:r>
          </a:p>
          <a:p>
            <a:r>
              <a:rPr lang="ru-RU" sz="2800" b="1" dirty="0" smtClean="0">
                <a:latin typeface="+mj-lt"/>
              </a:rPr>
              <a:t>служебный (а также студенческий, школьный и т.д.);</a:t>
            </a:r>
          </a:p>
          <a:p>
            <a:r>
              <a:rPr lang="ru-RU" sz="2800" b="1" dirty="0" smtClean="0">
                <a:latin typeface="+mj-lt"/>
              </a:rPr>
              <a:t>праздничный;</a:t>
            </a:r>
          </a:p>
          <a:p>
            <a:r>
              <a:rPr lang="ru-RU" sz="2800" b="1" dirty="0" smtClean="0">
                <a:latin typeface="+mj-lt"/>
              </a:rPr>
              <a:t>профессиональный (специализированный);</a:t>
            </a:r>
          </a:p>
          <a:p>
            <a:r>
              <a:rPr lang="ru-RU" sz="2800" b="1" dirty="0" smtClean="0">
                <a:latin typeface="+mj-lt"/>
              </a:rPr>
              <a:t>свадебный;</a:t>
            </a:r>
          </a:p>
          <a:p>
            <a:r>
              <a:rPr lang="ru-RU" sz="2800" b="1" dirty="0" smtClean="0">
                <a:latin typeface="+mj-lt"/>
              </a:rPr>
              <a:t>дипломатический;</a:t>
            </a:r>
          </a:p>
          <a:p>
            <a:r>
              <a:rPr lang="ru-RU" sz="2800" b="1" dirty="0" smtClean="0">
                <a:latin typeface="+mj-lt"/>
              </a:rPr>
              <a:t>траурный и т.д.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Различают этикет </a:t>
            </a:r>
            <a:r>
              <a:rPr lang="ru-RU" b="1" u="sng" dirty="0" smtClean="0"/>
              <a:t>речевой и неречевой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>
                <a:latin typeface="+mj-lt"/>
              </a:rPr>
              <a:t>Неречевой этикет </a:t>
            </a:r>
            <a:r>
              <a:rPr lang="ru-RU" dirty="0" smtClean="0">
                <a:latin typeface="+mj-lt"/>
              </a:rPr>
              <a:t>– это разнообразная система знаков: похлопывание по плечу, помахивание рукой в знак приветствия или прощания, способы размещения людей за столом в соответствии с правилами первенства, преподнесение подарков.</a:t>
            </a:r>
            <a:endParaRPr lang="ru-RU" dirty="0">
              <a:latin typeface="+mj-lt"/>
            </a:endParaRPr>
          </a:p>
        </p:txBody>
      </p:sp>
      <p:pic>
        <p:nvPicPr>
          <p:cNvPr id="2051" name="Picture 3" descr="C:\Users\Татьяна\Desktop\iBS3IJT8B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4221088"/>
            <a:ext cx="1296144" cy="1944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C:\Users\Татьяна\Desktop\iCY6ZXI8S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03848" y="4077072"/>
            <a:ext cx="2755506" cy="2016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3" name="Picture 5" descr="C:\Users\Татьяна\Desktop\iHZYKS6N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56176" y="4221088"/>
            <a:ext cx="1990781" cy="20882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Ералаш Ролик №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0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К уроку ОРКСЭ в 4 классе по теме Этикет (ролик 2) - YouTub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3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Итог урока: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-</a:t>
            </a:r>
            <a:r>
              <a:rPr lang="ru-RU" sz="4900" dirty="0" smtClean="0"/>
              <a:t>Что такое этикет?</a:t>
            </a:r>
            <a:br>
              <a:rPr lang="ru-RU" sz="4900" dirty="0" smtClean="0"/>
            </a:br>
            <a:r>
              <a:rPr lang="ru-RU" sz="4900" dirty="0" smtClean="0"/>
              <a:t>-Какие правила этикета запомнили?</a:t>
            </a:r>
            <a:br>
              <a:rPr lang="ru-RU" sz="4900" dirty="0" smtClean="0"/>
            </a:br>
            <a:r>
              <a:rPr lang="ru-RU" sz="4900" dirty="0" smtClean="0"/>
              <a:t>-Нужны ли сейчас знания этих правил?</a:t>
            </a:r>
            <a:br>
              <a:rPr lang="ru-RU" sz="4900" dirty="0" smtClean="0"/>
            </a:br>
            <a:endParaRPr lang="ru-RU" sz="49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423448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Рефлексия</a:t>
            </a:r>
            <a:br>
              <a:rPr lang="ru-RU" sz="53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b="1" dirty="0" smtClean="0"/>
              <a:t>Мне стало ясно…</a:t>
            </a:r>
            <a:br>
              <a:rPr lang="ru-RU" b="1" dirty="0" smtClean="0"/>
            </a:br>
            <a:r>
              <a:rPr lang="ru-RU" b="1" dirty="0" smtClean="0"/>
              <a:t>Я поняла…</a:t>
            </a:r>
            <a:br>
              <a:rPr lang="ru-RU" b="1" dirty="0" smtClean="0"/>
            </a:br>
            <a:r>
              <a:rPr lang="ru-RU" b="1" dirty="0" smtClean="0"/>
              <a:t>Теперь я знаю…</a:t>
            </a:r>
            <a:br>
              <a:rPr lang="ru-RU" b="1" dirty="0" smtClean="0"/>
            </a:br>
            <a:r>
              <a:rPr lang="ru-RU" b="1" dirty="0" smtClean="0"/>
              <a:t>Я буду стараться…</a:t>
            </a:r>
            <a:br>
              <a:rPr lang="ru-RU" b="1" dirty="0" smtClean="0"/>
            </a:br>
            <a:r>
              <a:rPr lang="ru-RU" b="1" dirty="0" smtClean="0"/>
              <a:t>Я узнала…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1.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://ru.wikipedia.org/wiki/%DD%F2%E8%EA%E5%F2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://www.youtube.com/watch?v=GXT9YHLHM9E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  <a:hlinkClick r:id="rId5"/>
              </a:rPr>
              <a:t>://www.youtube.com/watch?v=VxcGYDnhGfU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://easyen.ru/load/nachalnykh/fizminutki_na_urokakh/multfizminutka/319-1-0-2641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5760640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Кроссворд</a:t>
            </a:r>
          </a:p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340768"/>
          <a:ext cx="7089004" cy="2975281"/>
        </p:xfrm>
        <a:graphic>
          <a:graphicData uri="http://schemas.openxmlformats.org/drawingml/2006/table">
            <a:tbl>
              <a:tblPr/>
              <a:tblGrid>
                <a:gridCol w="396301"/>
                <a:gridCol w="396301"/>
                <a:gridCol w="396301"/>
                <a:gridCol w="396301"/>
                <a:gridCol w="396301"/>
                <a:gridCol w="322751"/>
                <a:gridCol w="360040"/>
                <a:gridCol w="360040"/>
                <a:gridCol w="360040"/>
                <a:gridCol w="432048"/>
                <a:gridCol w="542887"/>
                <a:gridCol w="396301"/>
                <a:gridCol w="396301"/>
                <a:gridCol w="396301"/>
                <a:gridCol w="396301"/>
                <a:gridCol w="386051"/>
                <a:gridCol w="372387"/>
                <a:gridCol w="386051"/>
              </a:tblGrid>
              <a:tr h="467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4941168"/>
            <a:ext cx="6173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2. Человек, любящий свою Родину, народ, </a:t>
            </a:r>
          </a:p>
          <a:p>
            <a:r>
              <a:rPr lang="ru-RU" sz="2400" dirty="0" smtClean="0"/>
              <a:t>готов ради них на жертвы и подвиги?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5760640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Кроссворд</a:t>
            </a:r>
          </a:p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340768"/>
          <a:ext cx="7089004" cy="2975281"/>
        </p:xfrm>
        <a:graphic>
          <a:graphicData uri="http://schemas.openxmlformats.org/drawingml/2006/table">
            <a:tbl>
              <a:tblPr/>
              <a:tblGrid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3731"/>
                <a:gridCol w="398871"/>
                <a:gridCol w="396301"/>
                <a:gridCol w="396301"/>
                <a:gridCol w="396301"/>
                <a:gridCol w="396301"/>
                <a:gridCol w="386051"/>
                <a:gridCol w="372387"/>
                <a:gridCol w="38605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4941168"/>
            <a:ext cx="5253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3.Кого прославляли народы России?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5760640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Кроссворд</a:t>
            </a:r>
          </a:p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340768"/>
          <a:ext cx="7089004" cy="2975281"/>
        </p:xfrm>
        <a:graphic>
          <a:graphicData uri="http://schemas.openxmlformats.org/drawingml/2006/table">
            <a:tbl>
              <a:tblPr/>
              <a:tblGrid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3731"/>
                <a:gridCol w="398871"/>
                <a:gridCol w="396301"/>
                <a:gridCol w="396301"/>
                <a:gridCol w="396301"/>
                <a:gridCol w="396301"/>
                <a:gridCol w="386051"/>
                <a:gridCol w="372387"/>
                <a:gridCol w="38605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5373216"/>
            <a:ext cx="3883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r>
              <a:rPr lang="ru-RU" sz="2400" dirty="0" smtClean="0"/>
              <a:t>. Трудолюбивый человек?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5760640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Кроссворд</a:t>
            </a:r>
          </a:p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340768"/>
          <a:ext cx="7089004" cy="2975281"/>
        </p:xfrm>
        <a:graphic>
          <a:graphicData uri="http://schemas.openxmlformats.org/drawingml/2006/table">
            <a:tbl>
              <a:tblPr/>
              <a:tblGrid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3731"/>
                <a:gridCol w="398871"/>
                <a:gridCol w="396301"/>
                <a:gridCol w="396301"/>
                <a:gridCol w="396301"/>
                <a:gridCol w="396301"/>
                <a:gridCol w="386051"/>
                <a:gridCol w="372387"/>
                <a:gridCol w="38605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5373216"/>
            <a:ext cx="4934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r>
              <a:rPr lang="ru-RU" sz="2400" dirty="0" smtClean="0"/>
              <a:t>. Черта нравственности Россиян?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5760640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Кроссворд</a:t>
            </a:r>
          </a:p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340768"/>
          <a:ext cx="7089004" cy="2975281"/>
        </p:xfrm>
        <a:graphic>
          <a:graphicData uri="http://schemas.openxmlformats.org/drawingml/2006/table">
            <a:tbl>
              <a:tblPr/>
              <a:tblGrid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6301"/>
                <a:gridCol w="393731"/>
                <a:gridCol w="398871"/>
                <a:gridCol w="396301"/>
                <a:gridCol w="396301"/>
                <a:gridCol w="396301"/>
                <a:gridCol w="396301"/>
                <a:gridCol w="386051"/>
                <a:gridCol w="372387"/>
                <a:gridCol w="38605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6" y="4653136"/>
            <a:ext cx="6252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5</a:t>
            </a:r>
            <a:r>
              <a:rPr lang="ru-RU" sz="2400" dirty="0" smtClean="0"/>
              <a:t>. Любовь к Родине, уважение обычаев, </a:t>
            </a:r>
          </a:p>
          <a:p>
            <a:pPr algn="ctr"/>
            <a:r>
              <a:rPr lang="ru-RU" sz="2400" dirty="0" smtClean="0"/>
              <a:t>нравственных ценностей предшествующих</a:t>
            </a:r>
          </a:p>
          <a:p>
            <a:pPr algn="ctr"/>
            <a:r>
              <a:rPr lang="ru-RU" sz="2400" dirty="0" smtClean="0"/>
              <a:t> поколений?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5760640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Monotype Corsiva" pitchFamily="66" charset="0"/>
              </a:rPr>
              <a:t>Кроссворд</a:t>
            </a:r>
          </a:p>
          <a:p>
            <a:endParaRPr lang="ru-RU" sz="3600" b="1" i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568" y="1340768"/>
          <a:ext cx="7089004" cy="2975281"/>
        </p:xfrm>
        <a:graphic>
          <a:graphicData uri="http://schemas.openxmlformats.org/drawingml/2006/table">
            <a:tbl>
              <a:tblPr/>
              <a:tblGrid>
                <a:gridCol w="396301"/>
                <a:gridCol w="396301"/>
                <a:gridCol w="215510"/>
                <a:gridCol w="432048"/>
                <a:gridCol w="541345"/>
                <a:gridCol w="396301"/>
                <a:gridCol w="396301"/>
                <a:gridCol w="396301"/>
                <a:gridCol w="396301"/>
                <a:gridCol w="321723"/>
                <a:gridCol w="470879"/>
                <a:gridCol w="396301"/>
                <a:gridCol w="396301"/>
                <a:gridCol w="396301"/>
                <a:gridCol w="396301"/>
                <a:gridCol w="386051"/>
                <a:gridCol w="372387"/>
                <a:gridCol w="38605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и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r>
                        <a:rPr lang="ru-RU" sz="2800" dirty="0" smtClean="0"/>
                        <a:t>п</a:t>
                      </a:r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р</a:t>
                      </a:r>
                      <a:endParaRPr lang="ru-RU" sz="2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j-lt"/>
              </a:rPr>
              <a:t>Человек живёт  среди людей. В зависимости от своего настроения  он может по-разному относиться к окружающим. Своими действиями, мимикой, жестами или словами он передаёт своё отношение к ним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Татьяна\Desktop\i9NEFVM4G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2348880"/>
            <a:ext cx="214312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Татьяна\Desktop\iX2ZTU8QF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347864" y="2852936"/>
            <a:ext cx="214312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C:\Users\Татьяна\Desktop\iNWPBOKCF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27784" y="4293096"/>
            <a:ext cx="100965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C:\Users\Татьяна\Desktop\iH542RFOU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940152" y="2780928"/>
            <a:ext cx="214312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1" name="Picture 7" descr="C:\Users\Татьяна\Desktop\iJHR18Q0N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39552" y="4149080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2" name="Picture 8" descr="C:\Users\Татьяна\Desktop\iE3UKKVBQ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084168" y="4509120"/>
            <a:ext cx="23526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3" name="Picture 9" descr="C:\Users\Татьяна\Desktop\i2WHQUA1F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923928" y="4581128"/>
            <a:ext cx="199072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Monotype Corsiva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717</Words>
  <Application>Microsoft Office PowerPoint</Application>
  <PresentationFormat>Экран (4:3)</PresentationFormat>
  <Paragraphs>273</Paragraphs>
  <Slides>28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Слайд 10</vt:lpstr>
      <vt:lpstr>Слайд 11</vt:lpstr>
      <vt:lpstr>Этике́т (от фр. étiquette — этикетка, надпись) — нормы и правила поведения людей в обществе.  </vt:lpstr>
      <vt:lpstr>Слайд 13</vt:lpstr>
      <vt:lpstr>Слайд 14</vt:lpstr>
      <vt:lpstr>Этикетка- описание товара, а этикет – описание образцов поведения,  которые вырабатывались многие сотни лет.</vt:lpstr>
      <vt:lpstr>Первые письменные правила поведения были даны в “Поучениях” Владимира Мономаха.</vt:lpstr>
      <vt:lpstr>Позже  в России  свод правил  гражданина был изложен в XVI веке в книге  «Домострой» </vt:lpstr>
      <vt:lpstr>Домострой учил «не красть, не лгать,  не завидовать, не осуждать, не помнить зла»…  </vt:lpstr>
      <vt:lpstr>При Петре I для молодых дворян была издана книга «Юности  честное зерцало»  </vt:lpstr>
      <vt:lpstr>В 21 веке люди живут по общим правилам цивилизованного этикета</vt:lpstr>
      <vt:lpstr>Виды этикета</vt:lpstr>
      <vt:lpstr>Различают этикет речевой и неречевой.</vt:lpstr>
      <vt:lpstr>Слайд 23</vt:lpstr>
      <vt:lpstr>Слайд 24</vt:lpstr>
      <vt:lpstr>Итог урока: -Что такое этикет? -Какие правила этикета запомнили? -Нужны ли сейчас знания этих правил? </vt:lpstr>
      <vt:lpstr>Рефлексия   Мне стало ясно… Я поняла… Теперь я знаю… Я буду стараться… Я узнала…  </vt:lpstr>
      <vt:lpstr>Спасибо за внимание!</vt:lpstr>
      <vt:lpstr> Источники информации  1. http://ru.wikipedia.org/wiki/%DD%F2%E8%EA%E5%F2 2. http://www.youtube.com/watch?v=GXT9YHLHM9E 3. http://www.youtube.com/watch?v=VxcGYDnhGfU 4.http://easyen.ru/load/nachalnykh/fizminutki_na_urokakh/multfizminutka/319-1-0-2641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Этике́т (от фр. étiquette — этикетка, надпись) — нормы и правила поведения людей в обществе[1]. В современном виде и значении слово было впервые употреблено при дворе короля Франции Людовика XIV — гостям были розданы карточки (этикетки) с изложением того, как они должны держаться; хотя определённые своды норм и правил поведения существовали уже с древнейших времён[1]</dc:title>
  <dc:creator>Татьяна</dc:creator>
  <cp:lastModifiedBy>Татьяна</cp:lastModifiedBy>
  <cp:revision>50</cp:revision>
  <dcterms:created xsi:type="dcterms:W3CDTF">2014-03-30T11:53:05Z</dcterms:created>
  <dcterms:modified xsi:type="dcterms:W3CDTF">2014-04-06T11:47:44Z</dcterms:modified>
</cp:coreProperties>
</file>