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56" r:id="rId2"/>
    <p:sldId id="257" r:id="rId3"/>
    <p:sldId id="259" r:id="rId4"/>
    <p:sldId id="276" r:id="rId5"/>
    <p:sldId id="258" r:id="rId6"/>
    <p:sldId id="261" r:id="rId7"/>
    <p:sldId id="262" r:id="rId8"/>
    <p:sldId id="263" r:id="rId9"/>
    <p:sldId id="270" r:id="rId10"/>
    <p:sldId id="264" r:id="rId11"/>
    <p:sldId id="271" r:id="rId12"/>
    <p:sldId id="265" r:id="rId13"/>
    <p:sldId id="268" r:id="rId14"/>
    <p:sldId id="269" r:id="rId15"/>
    <p:sldId id="273" r:id="rId16"/>
    <p:sldId id="274" r:id="rId17"/>
    <p:sldId id="275" r:id="rId18"/>
  </p:sldIdLst>
  <p:sldSz cx="9144000" cy="5715000" type="screen16x10"/>
  <p:notesSz cx="6858000" cy="9144000"/>
  <p:defaultTextStyle>
    <a:defPPr>
      <a:defRPr lang="ru-RU"/>
    </a:defPPr>
    <a:lvl1pPr marL="0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2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3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5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46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58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69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81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93" algn="l" defTabSz="91422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615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108" d="100"/>
          <a:sy n="108" d="100"/>
        </p:scale>
        <p:origin x="-84" y="-3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734B-3132-4CC1-B2C5-8DF48E8570DB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E2BA-D717-4804-AF26-677AD22C2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3E2BA-D717-4804-AF26-677AD22C2C9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5">
                <a:lumMod val="60000"/>
                <a:lumOff val="40000"/>
                <a:alpha val="33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6844E-00A5-40E4-9F9C-1FFD739BA59E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FCFD-6327-44F0-8060-F88204C82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chemeClr val="accent5">
                <a:lumMod val="60000"/>
                <a:lumOff val="40000"/>
                <a:alpha val="33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7340"/>
            <a:ext cx="7848872" cy="16201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Урок русского языка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УМК «Планета знаний»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учебник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Желтовская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 Л. Я.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4 класс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GBengaly" pitchFamily="2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793604"/>
            <a:ext cx="4496544" cy="1457459"/>
          </a:xfrm>
        </p:spPr>
        <p:txBody>
          <a:bodyPr>
            <a:normAutofit fontScale="77500" lnSpcReduction="20000"/>
          </a:bodyPr>
          <a:lstStyle/>
          <a:p>
            <a:r>
              <a:rPr lang="ru-RU" sz="2900" b="0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Учитель :</a:t>
            </a:r>
          </a:p>
          <a:p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Крупенникова</a:t>
            </a:r>
          </a:p>
          <a:p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Александра</a:t>
            </a:r>
          </a:p>
          <a:p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AGBengaly" pitchFamily="2" charset="0"/>
                <a:cs typeface="Arial" pitchFamily="34" charset="0"/>
              </a:rPr>
              <a:t>Алексеевна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337222"/>
            <a:ext cx="7776864" cy="38404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157200"/>
          <a:ext cx="8568952" cy="533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21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Что надо знать?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tx2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Что надо уметь?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tx2">
                        <a:lumMod val="60000"/>
                        <a:lumOff val="40000"/>
                        <a:alpha val="26000"/>
                      </a:schemeClr>
                    </a:solidFill>
                  </a:tcPr>
                </a:tc>
              </a:tr>
              <a:tr h="411910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3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Признаки</a:t>
                      </a:r>
                      <a:r>
                        <a:rPr lang="ru-RU" sz="30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однородных членов предложения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1">
                        <a:tint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1">
                        <a:tint val="40000"/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337222"/>
            <a:ext cx="7776864" cy="38404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157200"/>
          <a:ext cx="8712968" cy="5340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116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Что надо знать?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tx2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Что надо уметь?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tx2">
                        <a:lumMod val="60000"/>
                        <a:lumOff val="40000"/>
                        <a:alpha val="26000"/>
                      </a:schemeClr>
                    </a:solidFill>
                  </a:tcPr>
                </a:tc>
              </a:tr>
              <a:tr h="412151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Признаки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однородных членов предложения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1">
                        <a:tint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Находить в тексте  однородные члены предложения.</a:t>
                      </a:r>
                    </a:p>
                    <a:p>
                      <a:pPr marL="342900" indent="-342900" algn="ctr">
                        <a:buFontTx/>
                        <a:buAutoNum type="arabicPeriod"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Правильно расставлять знаки препинания.</a:t>
                      </a:r>
                    </a:p>
                    <a:p>
                      <a:pPr marL="342900" indent="-342900" algn="l">
                        <a:buFontTx/>
                        <a:buAutoNum type="arabicPeriod"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 algn="l">
                        <a:buFontTx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Составлять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схемы предложений с однородными членами.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1">
                        <a:tint val="40000"/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5212"/>
            <a:ext cx="8584632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Какие члены  предложения могут быть однородными?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Аня,  Алиса  и  Даша  любят  новогодние каникулы.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Девочки  к  празднику  готовят  подарки,  наряжают  елку.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  елке  зажгутся  красные,  зеленые, синие  огоньки.</a:t>
            </a:r>
          </a:p>
          <a:p>
            <a:pPr algn="ctr">
              <a:buNone/>
            </a:pP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7200"/>
            <a:ext cx="8712967" cy="126014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Списать предложения, вставить …, объяснить …, подчеркнуть … :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482" indent="-609482" algn="just">
              <a:buNone/>
            </a:pPr>
            <a:r>
              <a:rPr lang="ru-RU" sz="5400" dirty="0" smtClean="0"/>
              <a:t>    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В ч .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тверг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мы 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.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сали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диктант повторяли сл .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варные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слова.</a:t>
            </a:r>
          </a:p>
          <a:p>
            <a:pPr marL="609482" indent="-609482" algn="just">
              <a:buNone/>
            </a:pP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 marL="609482" indent="-609482" algn="just"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 В пятницу  мы  р.совали …  не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з.кончили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  р.боту.</a:t>
            </a:r>
          </a:p>
          <a:p>
            <a:pPr marL="609482" indent="-609482" algn="just">
              <a:buNone/>
            </a:pP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 marL="609482" indent="-609482" algn="just"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 С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пон.дельника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до пятницы мы учимся … в су..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оту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в.скресенье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тдыхаем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482" indent="-609482" algn="just">
              <a:buNone/>
            </a:pPr>
            <a:endParaRPr lang="ru-RU" sz="5400" b="1" i="1" dirty="0" smtClean="0">
              <a:solidFill>
                <a:srgbClr val="0000CC"/>
              </a:solidFill>
            </a:endParaRPr>
          </a:p>
          <a:p>
            <a:pPr algn="ctr">
              <a:buNone/>
            </a:pP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7200"/>
            <a:ext cx="8584632" cy="72008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Проверка:</a:t>
            </a:r>
            <a:endParaRPr lang="ru-RU" sz="4000" dirty="0">
              <a:solidFill>
                <a:srgbClr val="C00000"/>
              </a:solidFill>
            </a:endParaRPr>
          </a:p>
        </p:txBody>
      </p:sp>
      <p:sp useBgFill="1"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482" indent="-609482" algn="just">
              <a:buNone/>
            </a:pPr>
            <a:r>
              <a:rPr lang="ru-RU" sz="61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В ч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тверг мы  п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сали диктант 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 повторяли сл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варные слова. </a:t>
            </a:r>
          </a:p>
          <a:p>
            <a:pPr marL="609482" indent="-609482" algn="just">
              <a:buNone/>
            </a:pPr>
            <a:endParaRPr lang="ru-RU" sz="5300" dirty="0" smtClean="0">
              <a:latin typeface="Arial" pitchFamily="34" charset="0"/>
              <a:cs typeface="Arial" pitchFamily="34" charset="0"/>
            </a:endParaRPr>
          </a:p>
          <a:p>
            <a:pPr marL="609482" indent="-609482" algn="just">
              <a:buNone/>
            </a:pPr>
            <a:r>
              <a:rPr lang="ru-RU" sz="5300" dirty="0" smtClean="0">
                <a:latin typeface="Arial" pitchFamily="34" charset="0"/>
                <a:cs typeface="Arial" pitchFamily="34" charset="0"/>
              </a:rPr>
              <a:t>     В пятницу мы р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совали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но 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не з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кончили</a:t>
            </a:r>
          </a:p>
          <a:p>
            <a:pPr marL="609482" indent="-609482" algn="just">
              <a:buNone/>
            </a:pPr>
            <a:r>
              <a:rPr lang="ru-RU" sz="5300" dirty="0" smtClean="0">
                <a:latin typeface="Arial" pitchFamily="34" charset="0"/>
                <a:cs typeface="Arial" pitchFamily="34" charset="0"/>
              </a:rPr>
              <a:t>     р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боту.</a:t>
            </a:r>
          </a:p>
          <a:p>
            <a:pPr marL="609482" indent="-609482" algn="just">
              <a:buNone/>
            </a:pPr>
            <a:endParaRPr lang="ru-RU" sz="5300" dirty="0" smtClean="0">
              <a:latin typeface="Arial" pitchFamily="34" charset="0"/>
              <a:cs typeface="Arial" pitchFamily="34" charset="0"/>
            </a:endParaRPr>
          </a:p>
          <a:p>
            <a:pPr marL="609482" indent="-609482" algn="just">
              <a:buNone/>
            </a:pPr>
            <a:r>
              <a:rPr lang="ru-RU" sz="5300" dirty="0" smtClean="0">
                <a:latin typeface="Arial" pitchFamily="34" charset="0"/>
                <a:cs typeface="Arial" pitchFamily="34" charset="0"/>
              </a:rPr>
              <a:t>     С пон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дельника до пятницы мы учимся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в</a:t>
            </a:r>
          </a:p>
          <a:p>
            <a:pPr marL="609482" indent="-609482" algn="just">
              <a:buNone/>
            </a:pPr>
            <a:r>
              <a:rPr lang="ru-RU" sz="5300" dirty="0" smtClean="0">
                <a:latin typeface="Arial" pitchFamily="34" charset="0"/>
                <a:cs typeface="Arial" pitchFamily="34" charset="0"/>
              </a:rPr>
              <a:t>     су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бб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оту и в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скресенье </a:t>
            </a:r>
            <a:r>
              <a:rPr lang="ru-RU" sz="5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5300" dirty="0" smtClean="0">
                <a:latin typeface="Arial" pitchFamily="34" charset="0"/>
                <a:cs typeface="Arial" pitchFamily="34" charset="0"/>
              </a:rPr>
              <a:t>тдыхаем.</a:t>
            </a:r>
          </a:p>
          <a:p>
            <a:pPr marL="609482" indent="-609482" algn="just">
              <a:buNone/>
            </a:pPr>
            <a:endParaRPr lang="ru-RU" sz="5400" b="1" i="1" dirty="0" smtClean="0">
              <a:solidFill>
                <a:srgbClr val="0000CC"/>
              </a:solidFill>
            </a:endParaRPr>
          </a:p>
          <a:p>
            <a:pPr algn="ctr">
              <a:buNone/>
            </a:pP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Работа по учебнику: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Выполнить упражнение № 3 на странице 124.</a:t>
            </a:r>
            <a:endParaRPr lang="ru-RU" dirty="0"/>
          </a:p>
        </p:txBody>
      </p:sp>
      <p:pic>
        <p:nvPicPr>
          <p:cNvPr id="1027" name="Picture 3" descr="C:\Users\Samsung\Desktop\ШКОЛА\картинки для школы\6695794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71675"/>
            <a:ext cx="38100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Домашнее задание: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01316"/>
            <a:ext cx="8579296" cy="390382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Составить три предложения с однородными членами.</a:t>
            </a:r>
          </a:p>
          <a:p>
            <a:pPr>
              <a:buNone/>
            </a:pPr>
            <a:r>
              <a:rPr lang="ru-RU" sz="2800" dirty="0" smtClean="0"/>
              <a:t>    Тема «Новогодние каникулы».</a:t>
            </a:r>
          </a:p>
          <a:p>
            <a:pPr>
              <a:buNone/>
            </a:pPr>
            <a:r>
              <a:rPr lang="ru-RU" sz="2800" dirty="0" smtClean="0"/>
              <a:t>    Подчеркнуть главные и второстепенные члены предложения. Составить схемы.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Samsung\Desktop\ШКОЛА\картинки для школы\36966_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413512"/>
            <a:ext cx="2160240" cy="1869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Спасибо за работу на уроке!</a:t>
            </a:r>
          </a:p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Молодцы!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Samsung\Desktop\ШКОЛА\картинки для школы\6520537-n-nf----n----n---n---n-------n--n---n----nzn-n-n-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97462"/>
            <a:ext cx="3600400" cy="2943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81236"/>
            <a:ext cx="3456384" cy="3912437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Прозвенел</a:t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/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>уже звонок – </a:t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/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>время </a:t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/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>начинать </a:t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/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>урок!</a:t>
            </a:r>
            <a:endParaRPr lang="ru-RU" sz="2800" i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bell_shlp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109335">
            <a:off x="231320" y="249290"/>
            <a:ext cx="1502076" cy="1431979"/>
          </a:xfrm>
        </p:spPr>
      </p:pic>
      <p:pic>
        <p:nvPicPr>
          <p:cNvPr id="17410" name="Picture 2" descr="http://skrabinskaya.files.wordpress.com/2013/01/5f8350820dd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201316"/>
            <a:ext cx="4675479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697260"/>
            <a:ext cx="6728792" cy="4860540"/>
          </a:xfrm>
        </p:spPr>
        <p:txBody>
          <a:bodyPr>
            <a:normAutofit fontScale="92500" lnSpcReduction="10000"/>
          </a:bodyPr>
          <a:lstStyle/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Сад</a:t>
            </a:r>
          </a:p>
          <a:p>
            <a:endParaRPr lang="ru-RU" sz="6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Рассадить</a:t>
            </a:r>
          </a:p>
          <a:p>
            <a:endParaRPr lang="ru-RU" sz="6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Садовый</a:t>
            </a:r>
          </a:p>
          <a:p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697260"/>
            <a:ext cx="6728792" cy="4860540"/>
          </a:xfrm>
        </p:spPr>
        <p:txBody>
          <a:bodyPr>
            <a:normAutofit fontScale="92500" lnSpcReduction="10000"/>
          </a:bodyPr>
          <a:lstStyle/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Сад</a:t>
            </a:r>
          </a:p>
          <a:p>
            <a:endParaRPr lang="ru-RU" sz="6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Рассадить</a:t>
            </a:r>
          </a:p>
          <a:p>
            <a:endParaRPr lang="ru-RU" sz="6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Садовый</a:t>
            </a:r>
          </a:p>
          <a:p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Дуга 2"/>
          <p:cNvSpPr/>
          <p:nvPr/>
        </p:nvSpPr>
        <p:spPr>
          <a:xfrm>
            <a:off x="3851920" y="697260"/>
            <a:ext cx="1152128" cy="360040"/>
          </a:xfrm>
          <a:prstGeom prst="arc">
            <a:avLst>
              <a:gd name="adj1" fmla="val 11011373"/>
              <a:gd name="adj2" fmla="val 213814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4" name="Дуга 3"/>
          <p:cNvSpPr/>
          <p:nvPr/>
        </p:nvSpPr>
        <p:spPr>
          <a:xfrm>
            <a:off x="3923928" y="2713484"/>
            <a:ext cx="1152128" cy="360040"/>
          </a:xfrm>
          <a:prstGeom prst="arc">
            <a:avLst>
              <a:gd name="adj1" fmla="val 11011373"/>
              <a:gd name="adj2" fmla="val 213814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2987824" y="4513684"/>
            <a:ext cx="1152128" cy="360040"/>
          </a:xfrm>
          <a:prstGeom prst="arc">
            <a:avLst>
              <a:gd name="adj1" fmla="val 11011373"/>
              <a:gd name="adj2" fmla="val 213814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14349" y="337220"/>
            <a:ext cx="7386044" cy="516348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Сад</a:t>
            </a:r>
          </a:p>
          <a:p>
            <a:endParaRPr lang="ru-RU" sz="6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Садовый</a:t>
            </a:r>
          </a:p>
          <a:p>
            <a:endParaRPr lang="ru-RU" sz="6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Рассадить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>
            <a:off x="3779913" y="553244"/>
            <a:ext cx="1152128" cy="360040"/>
          </a:xfrm>
          <a:prstGeom prst="arc">
            <a:avLst>
              <a:gd name="adj1" fmla="val 11011373"/>
              <a:gd name="adj2" fmla="val 213814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771800" y="4945732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851920" y="4945732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139952" y="2497460"/>
            <a:ext cx="360040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499993" y="2497463"/>
            <a:ext cx="360040" cy="5280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Левая круглая скобка 44"/>
          <p:cNvSpPr/>
          <p:nvPr/>
        </p:nvSpPr>
        <p:spPr>
          <a:xfrm rot="16200000">
            <a:off x="3851920" y="2353444"/>
            <a:ext cx="144016" cy="1872208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46" name="Левая круглая скобка 45"/>
          <p:cNvSpPr/>
          <p:nvPr/>
        </p:nvSpPr>
        <p:spPr>
          <a:xfrm rot="16200000">
            <a:off x="4391980" y="517240"/>
            <a:ext cx="72008" cy="1152128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697260"/>
            <a:ext cx="432048" cy="504056"/>
          </a:xfrm>
          <a:prstGeom prst="rect">
            <a:avLst/>
          </a:prstGeom>
          <a:solidFill>
            <a:srgbClr val="00206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51" name="Дуга 50"/>
          <p:cNvSpPr/>
          <p:nvPr/>
        </p:nvSpPr>
        <p:spPr>
          <a:xfrm>
            <a:off x="2987824" y="2713484"/>
            <a:ext cx="1152128" cy="360040"/>
          </a:xfrm>
          <a:prstGeom prst="arc">
            <a:avLst>
              <a:gd name="adj1" fmla="val 11011373"/>
              <a:gd name="adj2" fmla="val 213814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>
            <a:off x="3851920" y="4945732"/>
            <a:ext cx="1080120" cy="360040"/>
          </a:xfrm>
          <a:prstGeom prst="arc">
            <a:avLst>
              <a:gd name="adj1" fmla="val 11011373"/>
              <a:gd name="adj2" fmla="val 213814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5652121" y="4729708"/>
            <a:ext cx="288032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148064" y="4729709"/>
            <a:ext cx="216024" cy="3840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4932040" y="4729708"/>
            <a:ext cx="216024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5364088" y="4729708"/>
            <a:ext cx="288032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Левая круглая скобка 83"/>
          <p:cNvSpPr/>
          <p:nvPr/>
        </p:nvSpPr>
        <p:spPr>
          <a:xfrm rot="16200000">
            <a:off x="4319973" y="3829609"/>
            <a:ext cx="144016" cy="3240357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932040" y="2785492"/>
            <a:ext cx="936104" cy="576064"/>
          </a:xfrm>
          <a:prstGeom prst="rect">
            <a:avLst/>
          </a:prstGeom>
          <a:solidFill>
            <a:srgbClr val="00206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84168" y="5017740"/>
            <a:ext cx="432048" cy="504056"/>
          </a:xfrm>
          <a:prstGeom prst="rect">
            <a:avLst/>
          </a:prstGeom>
          <a:solidFill>
            <a:srgbClr val="00206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985292"/>
            <a:ext cx="7776864" cy="38404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саду растут яблоки, груши, сливы.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6" name="Picture 4" descr="http://lenagold.narod.ru/fon/clipart/j/jabl/kras/redapp1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61556"/>
            <a:ext cx="148353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337222"/>
            <a:ext cx="7776864" cy="3840427"/>
          </a:xfrm>
          <a:ln>
            <a:noFill/>
            <a:prstDash val="dashDot"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 саду  растут  яблоки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груши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сливы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2713484"/>
            <a:ext cx="18722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03648" y="1705372"/>
            <a:ext cx="216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652121" y="1705372"/>
            <a:ext cx="20162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411761" y="2713484"/>
            <a:ext cx="18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195740" y="1705375"/>
            <a:ext cx="45719" cy="45719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627788" y="1705375"/>
            <a:ext cx="45719" cy="45719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907704" y="1705372"/>
            <a:ext cx="216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39752" y="1705372"/>
            <a:ext cx="216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771800" y="1705372"/>
            <a:ext cx="2160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491880" y="1705372"/>
            <a:ext cx="18722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491880" y="1777380"/>
            <a:ext cx="18722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1187628" y="1705375"/>
            <a:ext cx="45719" cy="45719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131844" y="1705375"/>
            <a:ext cx="45719" cy="45719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763692" y="1705375"/>
            <a:ext cx="45719" cy="45719"/>
          </a:xfrm>
          <a:prstGeom prst="ellipse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Тема урока: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Однородные члены предложения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337222"/>
            <a:ext cx="7776864" cy="38404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157200"/>
          <a:ext cx="8568952" cy="533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21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Что надо знать?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tx2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Что надо уметь?</a:t>
                      </a:r>
                    </a:p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tx2">
                        <a:lumMod val="60000"/>
                        <a:lumOff val="40000"/>
                        <a:alpha val="26000"/>
                      </a:schemeClr>
                    </a:solidFill>
                  </a:tcPr>
                </a:tc>
              </a:tr>
              <a:tr h="411910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1">
                        <a:tint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0" marB="38100">
                    <a:solidFill>
                      <a:schemeClr val="accent1">
                        <a:tint val="40000"/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1682</TotalTime>
  <Words>244</Words>
  <Application>Microsoft Office PowerPoint</Application>
  <PresentationFormat>Экран (16:10)</PresentationFormat>
  <Paragraphs>76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 русского языка УМК «Планета знаний» учебник Желтовская Л. Я. 4 класс</vt:lpstr>
      <vt:lpstr>Прозвенел  уже звонок –   время   начинать   урок!</vt:lpstr>
      <vt:lpstr>Слайд 3</vt:lpstr>
      <vt:lpstr>Слайд 4</vt:lpstr>
      <vt:lpstr>Слайд 5</vt:lpstr>
      <vt:lpstr>В саду растут яблоки, груши, сливы. </vt:lpstr>
      <vt:lpstr>В  саду  растут  яблоки, груши,  сливы. </vt:lpstr>
      <vt:lpstr>Слайд 8</vt:lpstr>
      <vt:lpstr> </vt:lpstr>
      <vt:lpstr> </vt:lpstr>
      <vt:lpstr> </vt:lpstr>
      <vt:lpstr>  Какие члены  предложения могут быть однородными?</vt:lpstr>
      <vt:lpstr> Списать предложения, вставить …, объяснить …, подчеркнуть … :</vt:lpstr>
      <vt:lpstr> Проверка:</vt:lpstr>
      <vt:lpstr> Работа по учебнику:</vt:lpstr>
      <vt:lpstr> Домашнее задание: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УМК «Планета знаний» 4 класс</dc:title>
  <dc:creator>Samsung</dc:creator>
  <cp:lastModifiedBy>Acid</cp:lastModifiedBy>
  <cp:revision>113</cp:revision>
  <dcterms:created xsi:type="dcterms:W3CDTF">2011-12-07T10:42:16Z</dcterms:created>
  <dcterms:modified xsi:type="dcterms:W3CDTF">2014-08-23T11:19:48Z</dcterms:modified>
</cp:coreProperties>
</file>