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9" r:id="rId2"/>
    <p:sldId id="277" r:id="rId3"/>
    <p:sldId id="269" r:id="rId4"/>
    <p:sldId id="258" r:id="rId5"/>
    <p:sldId id="262" r:id="rId6"/>
    <p:sldId id="259" r:id="rId7"/>
    <p:sldId id="261" r:id="rId8"/>
    <p:sldId id="263" r:id="rId9"/>
    <p:sldId id="265" r:id="rId10"/>
    <p:sldId id="266" r:id="rId11"/>
    <p:sldId id="267" r:id="rId12"/>
    <p:sldId id="268" r:id="rId13"/>
    <p:sldId id="270" r:id="rId14"/>
    <p:sldId id="276" r:id="rId15"/>
    <p:sldId id="271" r:id="rId16"/>
    <p:sldId id="274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461380-C08E-4643-A620-D4F6DD70D4ED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309358-A722-4E10-BF59-BEBA05C0A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7F5E64-719D-4D97-ABD0-03B18D41262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6D00-5CE5-4818-938E-D5B565E913EA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B43E-A1FC-4B3D-B1C4-41CD6290B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08F2-7B7E-4126-9BDF-D0A3FE0BD80A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0FD3-6884-456D-B133-BB908ED90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A18B7-AAE9-40F3-9116-E11A7561C05D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2F52B-1C15-411F-98FB-7C05EDBD9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567A6-11C8-421B-9883-9091C3F4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F36B9-F352-43DA-BE98-E2B93F54D8EB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5285-8DAC-47B8-A403-F6AA609AE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4604B-F2D0-4BF5-B22D-3CA49E3BC012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4CB1-0320-419A-8610-E5377180C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6237-C8DE-40BD-BE7C-9C38B77DCF3B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C1A1-7C94-48A0-A6D4-D75CE159D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8A94-7BA1-4781-B6D5-BE218DA572B0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012B-EE68-41EF-93DA-EE229C560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BAD1-AF9A-4617-A3C6-14864F2CC212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5F591-B958-4E13-981B-38AA09BD9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3CF6-68F3-4A48-9E6A-55DB6F274642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6653-46E1-4CFC-95EE-B11A5A8F3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2C5E4-1469-4E8B-BA98-6348F8D7FE89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D699-4A0B-4734-ABEC-C680C81EB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54E5-CAC8-4ED0-BA30-D3FC0BD44459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9D53-3FAD-4E09-B927-DEFA6C462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72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2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5D743-6B4F-40B2-A1FF-072A9E021A14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C8C29C-31FB-40BF-9E24-66750A1A2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6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47" r:id="rId9"/>
    <p:sldLayoutId id="2147483738" r:id="rId10"/>
    <p:sldLayoutId id="2147483737" r:id="rId11"/>
    <p:sldLayoutId id="214748374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1196975"/>
            <a:ext cx="7772400" cy="2403475"/>
          </a:xfrm>
          <a:solidFill>
            <a:schemeClr val="folHlink"/>
          </a:solidFill>
        </p:spPr>
        <p:txBody>
          <a:bodyPr/>
          <a:lstStyle/>
          <a:p>
            <a:pPr algn="ctr"/>
            <a:r>
              <a:rPr lang="ru-RU" sz="5400" smtClean="0">
                <a:solidFill>
                  <a:schemeClr val="bg1"/>
                </a:solidFill>
                <a:latin typeface="Times New Roman" pitchFamily="18" charset="0"/>
              </a:rPr>
              <a:t>Урок </a:t>
            </a:r>
            <a:br>
              <a:rPr lang="ru-RU" sz="540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5400" smtClean="0">
                <a:solidFill>
                  <a:schemeClr val="bg1"/>
                </a:solidFill>
                <a:latin typeface="Times New Roman" pitchFamily="18" charset="0"/>
              </a:rPr>
              <a:t>русского языка </a:t>
            </a:r>
            <a:br>
              <a:rPr lang="ru-RU" sz="540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5400" smtClean="0">
                <a:solidFill>
                  <a:schemeClr val="bg1"/>
                </a:solidFill>
                <a:latin typeface="Times New Roman" pitchFamily="18" charset="0"/>
              </a:rPr>
              <a:t>в 4 «В» классе.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r">
              <a:buFont typeface="Wingdings 2" pitchFamily="18" charset="2"/>
              <a:buNone/>
            </a:pPr>
            <a:r>
              <a:rPr lang="ru-RU" sz="2200" smtClean="0"/>
              <a:t>Учитель начальных классов</a:t>
            </a:r>
          </a:p>
          <a:p>
            <a:pPr marL="0" indent="0" algn="r">
              <a:buFont typeface="Wingdings 2" pitchFamily="18" charset="2"/>
              <a:buNone/>
            </a:pPr>
            <a:r>
              <a:rPr lang="ru-RU" sz="2200" smtClean="0"/>
              <a:t>МАОУ «СОШ №16»</a:t>
            </a:r>
          </a:p>
          <a:p>
            <a:pPr marL="0" indent="0" algn="r">
              <a:buFont typeface="Wingdings 2" pitchFamily="18" charset="2"/>
              <a:buNone/>
            </a:pPr>
            <a:r>
              <a:rPr lang="ru-RU" sz="2200" smtClean="0"/>
              <a:t>Кучерявых </a:t>
            </a:r>
          </a:p>
          <a:p>
            <a:pPr marL="0" indent="0" algn="r">
              <a:buFont typeface="Wingdings 2" pitchFamily="18" charset="2"/>
              <a:buNone/>
            </a:pPr>
            <a:r>
              <a:rPr lang="ru-RU" sz="2200" smtClean="0"/>
              <a:t>Оксана Анатольевна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229600" cy="41767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44116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 </a:t>
                      </a:r>
                      <a:r>
                        <a:rPr lang="ru-RU" sz="3600" dirty="0" err="1" smtClean="0"/>
                        <a:t>скл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 </a:t>
                      </a:r>
                      <a:r>
                        <a:rPr lang="ru-RU" sz="3600" dirty="0" err="1" smtClean="0"/>
                        <a:t>скл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 </a:t>
                      </a:r>
                      <a:r>
                        <a:rPr lang="ru-RU" sz="3600" dirty="0" err="1" smtClean="0"/>
                        <a:t>скл</a:t>
                      </a:r>
                      <a:endParaRPr lang="ru-RU" sz="360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 И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 И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 Е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</a:rPr>
                        <a:t> И  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 Е</a:t>
                      </a: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 И</a:t>
                      </a:r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Просклоняйте существительные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smtClean="0"/>
              <a:t> </a:t>
            </a:r>
            <a:r>
              <a:rPr lang="ru-RU" sz="5400" smtClean="0"/>
              <a:t>1 ряд – погода</a:t>
            </a:r>
          </a:p>
          <a:p>
            <a:r>
              <a:rPr lang="ru-RU" sz="5400" smtClean="0"/>
              <a:t>2 ряд – медведь</a:t>
            </a:r>
          </a:p>
          <a:p>
            <a:r>
              <a:rPr lang="ru-RU" sz="5400" smtClean="0"/>
              <a:t>3 ряд - тетрадь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algn="ctr"/>
            <a:endParaRPr lang="ru-RU" sz="4400" smtClean="0"/>
          </a:p>
          <a:p>
            <a:pPr algn="ctr"/>
            <a:r>
              <a:rPr lang="ru-RU" sz="4400" smtClean="0"/>
              <a:t>Сверкающий, опушке, снег, на, леса, лежит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64704"/>
            <a:ext cx="7848872" cy="2808312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bg2">
                    <a:lumMod val="10000"/>
                  </a:schemeClr>
                </a:solidFill>
              </a:rPr>
              <a:t>На опушке леса  лежит сверкающий лёд.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573463"/>
            <a:ext cx="43783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237626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" pitchFamily="18" charset="0"/>
              </a:rPr>
              <a:t>В пол..  гудит вьюга. На  речк.. и озер..</a:t>
            </a:r>
          </a:p>
          <a:p>
            <a:pPr>
              <a:buFont typeface="Wingdings 2" pitchFamily="18" charset="2"/>
              <a:buNone/>
            </a:pPr>
            <a:r>
              <a:rPr lang="ru-RU" sz="3600" smtClean="0">
                <a:solidFill>
                  <a:srgbClr val="000000"/>
                </a:solidFill>
                <a:latin typeface="Times New Roman" pitchFamily="18" charset="0"/>
              </a:rPr>
              <a:t>   от  мороза трещит лёд.  Букашки спрятались  от стуж..  под  корой деревьев.</a:t>
            </a:r>
          </a:p>
          <a:p>
            <a:endParaRPr lang="ru-RU" sz="3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429000"/>
            <a:ext cx="50688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0148" y="729446"/>
            <a:ext cx="8352929" cy="2440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пол</a:t>
            </a:r>
            <a:r>
              <a:rPr lang="ru-RU" sz="36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П.п. 2 скл.</a:t>
            </a:r>
            <a:endParaRPr lang="ru-RU" sz="36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0" hangingPunct="0"/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речк</a:t>
            </a:r>
            <a:r>
              <a:rPr lang="ru-RU" sz="36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П.п. 1 скл.</a:t>
            </a:r>
          </a:p>
          <a:p>
            <a:pPr algn="ctr" eaLnBrk="0" hangingPunct="0"/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озёр</a:t>
            </a:r>
            <a:r>
              <a:rPr lang="ru-RU" sz="36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П.п. 2 скл.</a:t>
            </a:r>
            <a:endParaRPr lang="ru-RU" sz="360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стуж</a:t>
            </a:r>
            <a:r>
              <a:rPr lang="ru-RU" sz="36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Р.п. 1 скл. </a:t>
            </a:r>
          </a:p>
        </p:txBody>
      </p:sp>
      <p:sp>
        <p:nvSpPr>
          <p:cNvPr id="28680" name="Rectangle 3"/>
          <p:cNvSpPr>
            <a:spLocks noChangeArrowheads="1"/>
          </p:cNvSpPr>
          <p:nvPr/>
        </p:nvSpPr>
        <p:spPr bwMode="auto">
          <a:xfrm>
            <a:off x="0" y="90488"/>
            <a:ext cx="223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>
            <p:ph type="dgm" idx="1"/>
          </p:nvPr>
        </p:nvGraphicFramePr>
        <p:xfrm>
          <a:off x="912813" y="333375"/>
          <a:ext cx="7704137" cy="60483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20694189">
            <a:off x="619045" y="1869524"/>
            <a:ext cx="8229600" cy="2253888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i="1" dirty="0" smtClean="0">
                <a:solidFill>
                  <a:srgbClr val="00B0F0"/>
                </a:solidFill>
                <a:latin typeface="Monotype Corsiva" pitchFamily="66" charset="0"/>
              </a:rPr>
              <a:t>Тест</a:t>
            </a:r>
            <a:endParaRPr lang="ru-RU" sz="9600" b="1" i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Проверка теста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700808"/>
            <a:ext cx="5904656" cy="466187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1 -  Б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– В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3 -  В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– А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 – Г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– Б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7 - Б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Продолжи фразу: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79388" y="2205038"/>
            <a:ext cx="8686800" cy="33115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1.Сегодня на уроке я сумел…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2. Лучше всего  у меня получилось…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3. Сегодня на уроке мне понравилось…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4.Сегодня я не смог…</a:t>
            </a:r>
          </a:p>
          <a:p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25621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800" dirty="0" smtClean="0"/>
              <a:t>Вера, надежда, доброта, человек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Домашняя работа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684213" y="1916113"/>
            <a:ext cx="7200900" cy="2808287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</a:rPr>
              <a:t>Стр.148, </a:t>
            </a:r>
          </a:p>
          <a:p>
            <a:pPr algn="ctr">
              <a:buFont typeface="Wingdings 2" pitchFamily="18" charset="2"/>
              <a:buNone/>
            </a:pPr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</a:rPr>
              <a:t>упр.164.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Тема урока: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611188" y="2133600"/>
            <a:ext cx="7931150" cy="192563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4800" smtClean="0"/>
              <a:t>Имя существительное. Обобщение.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8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4032250"/>
          </a:xfrm>
        </p:spPr>
        <p:txBody>
          <a:bodyPr/>
          <a:lstStyle/>
          <a:p>
            <a:pPr algn="ctr"/>
            <a:r>
              <a:rPr lang="ru-RU" sz="5400" i="1" smtClean="0"/>
              <a:t/>
            </a:r>
            <a:br>
              <a:rPr lang="ru-RU" sz="5400" i="1" smtClean="0"/>
            </a:br>
            <a:r>
              <a:rPr lang="ru-RU" sz="5400" i="1" smtClean="0"/>
              <a:t/>
            </a:r>
            <a:br>
              <a:rPr lang="ru-RU" sz="5400" i="1" smtClean="0"/>
            </a:br>
            <a:r>
              <a:rPr lang="ru-RU" sz="5400" i="1" smtClean="0"/>
              <a:t/>
            </a:r>
            <a:br>
              <a:rPr lang="ru-RU" sz="5400" i="1" smtClean="0"/>
            </a:br>
            <a:r>
              <a:rPr lang="ru-RU" sz="5400" i="1" smtClean="0"/>
              <a:t/>
            </a:r>
            <a:br>
              <a:rPr lang="ru-RU" sz="5400" i="1" smtClean="0"/>
            </a:br>
            <a:r>
              <a:rPr lang="ru-RU" sz="5400" i="1" smtClean="0"/>
              <a:t/>
            </a:r>
            <a:br>
              <a:rPr lang="ru-RU" sz="5400" i="1" smtClean="0"/>
            </a:br>
            <a:r>
              <a:rPr lang="ru-RU" sz="5400" i="1" smtClean="0">
                <a:latin typeface="Times New Roman" pitchFamily="18" charset="0"/>
              </a:rPr>
              <a:t>З(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и/е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)ма,  лё(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д/т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),  </a:t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лыж(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ы/и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), моро(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з/с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), </a:t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ша(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б/п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)ка,   варе(ж/ш)ки сугро(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б/п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),  сн(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е/и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4800" i="1" smtClean="0">
                <a:latin typeface="Times New Roman" pitchFamily="18" charset="0"/>
                <a:cs typeface="Times New Roman" pitchFamily="18" charset="0"/>
              </a:rPr>
              <a:t>ж/ш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)ки.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6147" y="1450057"/>
            <a:ext cx="7416824" cy="37444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Зима,  лёд,  лыжи, </a:t>
            </a:r>
          </a:p>
          <a:p>
            <a:pPr algn="ctr"/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мороз, шапка,</a:t>
            </a:r>
          </a:p>
          <a:p>
            <a:pPr algn="ctr"/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варежки, сугроб, </a:t>
            </a:r>
          </a:p>
          <a:p>
            <a:pPr algn="ctr"/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снежки</a:t>
            </a:r>
            <a:endParaRPr lang="ru-RU" sz="44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endParaRPr lang="ru-RU" sz="4400">
              <a:solidFill>
                <a:srgbClr val="000000"/>
              </a:solidFill>
            </a:endParaRPr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4586288"/>
            <a:ext cx="3348037" cy="22717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060848"/>
            <a:ext cx="8064896" cy="417646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Часть речи</a:t>
            </a:r>
            <a:endParaRPr lang="ru-RU" sz="4000" dirty="0">
              <a:ln w="1841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95288" y="692150"/>
            <a:ext cx="8424862" cy="1152525"/>
          </a:xfrm>
          <a:prstGeom prst="triangle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463" y="188913"/>
            <a:ext cx="4032250" cy="57626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Имя существительное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1124744"/>
            <a:ext cx="201622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предмет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2988" y="2781300"/>
            <a:ext cx="1512887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/>
              <a:t>Одуш</a:t>
            </a:r>
            <a:r>
              <a:rPr lang="ru-RU" sz="2400" b="1" dirty="0"/>
              <a:t>.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2781300"/>
            <a:ext cx="1512888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/>
              <a:t>Нариц</a:t>
            </a:r>
            <a:r>
              <a:rPr lang="ru-RU" sz="2400" b="1" dirty="0"/>
              <a:t>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6238" y="2781300"/>
            <a:ext cx="1511300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Собств.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32588" y="2781300"/>
            <a:ext cx="1511300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/>
              <a:t>Неодуш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2988" y="4221163"/>
            <a:ext cx="1512887" cy="792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Р</a:t>
            </a:r>
            <a:r>
              <a:rPr lang="ru-RU" sz="2800" b="1" dirty="0"/>
              <a:t>од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16238" y="4221163"/>
            <a:ext cx="1511300" cy="792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Ч</a:t>
            </a:r>
            <a:r>
              <a:rPr lang="ru-RU" sz="2800" b="1" dirty="0"/>
              <a:t>исло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59338" y="4221163"/>
            <a:ext cx="1512887" cy="792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</a:t>
            </a:r>
            <a:r>
              <a:rPr lang="ru-RU" sz="2800" b="1" dirty="0"/>
              <a:t>адеж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32588" y="4221163"/>
            <a:ext cx="1655762" cy="792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/>
              <a:t>Скл</a:t>
            </a:r>
            <a:r>
              <a:rPr lang="ru-RU" sz="3200" b="1" dirty="0"/>
              <a:t>.</a:t>
            </a:r>
            <a:endParaRPr lang="ru-RU" sz="3200" b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08175" y="1268413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onstantia" pitchFamily="18" charset="0"/>
              </a:rPr>
              <a:t>Кто?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67400" y="11969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Constantia" pitchFamily="18" charset="0"/>
              </a:rPr>
              <a:t>Что?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Определите падеж выделенных существительных</a:t>
            </a:r>
            <a:endParaRPr lang="ru-RU" sz="3600" b="1" dirty="0"/>
          </a:p>
        </p:txBody>
      </p:sp>
      <p:sp>
        <p:nvSpPr>
          <p:cNvPr id="19458" name="Содержимое 3"/>
          <p:cNvSpPr>
            <a:spLocks noGrp="1"/>
          </p:cNvSpPr>
          <p:nvPr>
            <p:ph idx="1"/>
          </p:nvPr>
        </p:nvSpPr>
        <p:spPr>
          <a:xfrm>
            <a:off x="179388" y="2205038"/>
            <a:ext cx="8675687" cy="4105275"/>
          </a:xfrm>
        </p:spPr>
        <p:txBody>
          <a:bodyPr/>
          <a:lstStyle/>
          <a:p>
            <a:r>
              <a:rPr lang="ru-RU" sz="3200" smtClean="0"/>
              <a:t>1. В зоопарке мы видели </a:t>
            </a:r>
            <a:r>
              <a:rPr lang="ru-RU" sz="3200" b="1" smtClean="0"/>
              <a:t>волка. </a:t>
            </a:r>
            <a:endParaRPr lang="ru-RU" sz="3200" smtClean="0"/>
          </a:p>
          <a:p>
            <a:r>
              <a:rPr lang="ru-RU" sz="3200" smtClean="0"/>
              <a:t>2. На снегу виднелись следы </a:t>
            </a:r>
            <a:r>
              <a:rPr lang="ru-RU" sz="3200" b="1" smtClean="0"/>
              <a:t>зайца.</a:t>
            </a:r>
            <a:endParaRPr lang="ru-RU" sz="3200" smtClean="0"/>
          </a:p>
          <a:p>
            <a:r>
              <a:rPr lang="ru-RU" sz="3200" smtClean="0"/>
              <a:t>3. Тепло зайцу косолапому в его </a:t>
            </a:r>
            <a:r>
              <a:rPr lang="ru-RU" sz="3200" b="1" smtClean="0"/>
              <a:t>шубке.</a:t>
            </a:r>
            <a:endParaRPr lang="ru-RU" sz="3200" smtClean="0"/>
          </a:p>
          <a:p>
            <a:r>
              <a:rPr lang="ru-RU" sz="3200" smtClean="0"/>
              <a:t>4. Дятел застучал клювом </a:t>
            </a:r>
            <a:r>
              <a:rPr lang="ru-RU" sz="3200" b="1" smtClean="0"/>
              <a:t>по осинке.</a:t>
            </a:r>
            <a:endParaRPr lang="ru-RU" sz="3200" smtClean="0"/>
          </a:p>
          <a:p>
            <a:r>
              <a:rPr lang="ru-RU" sz="3200" smtClean="0"/>
              <a:t>5. Тучи ползли по небу мохнатым </a:t>
            </a:r>
            <a:r>
              <a:rPr lang="ru-RU" sz="3200" b="1" smtClean="0"/>
              <a:t>зверем.</a:t>
            </a:r>
            <a:endParaRPr lang="ru-RU" sz="3200" smtClean="0"/>
          </a:p>
          <a:p>
            <a:r>
              <a:rPr lang="ru-RU" sz="3200" smtClean="0"/>
              <a:t>6. </a:t>
            </a:r>
            <a:r>
              <a:rPr lang="ru-RU" sz="3200" b="1" smtClean="0"/>
              <a:t>Медведь </a:t>
            </a:r>
            <a:r>
              <a:rPr lang="ru-RU" sz="3200" smtClean="0"/>
              <a:t>спит в берлоге до весны.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492055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П.п.</a:t>
                      </a:r>
                      <a:endParaRPr lang="ru-RU" sz="2800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</a:t>
                      </a:r>
                      <a:endParaRPr lang="ru-RU" sz="4000" b="1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47" name="Заголовок 2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86518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smtClean="0"/>
              <a:t>Проверка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20694189">
            <a:off x="793713" y="1846377"/>
            <a:ext cx="8229600" cy="3595163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i="1" dirty="0" smtClean="0">
                <a:solidFill>
                  <a:srgbClr val="00B0F0"/>
                </a:solidFill>
                <a:latin typeface="Monotype Corsiva" pitchFamily="66" charset="0"/>
              </a:rPr>
              <a:t>Блиц – опрос </a:t>
            </a:r>
            <a:br>
              <a:rPr lang="ru-RU" sz="8000" i="1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8000" i="1" dirty="0" smtClean="0">
                <a:solidFill>
                  <a:srgbClr val="00B0F0"/>
                </a:solidFill>
                <a:latin typeface="Monotype Corsiva" pitchFamily="66" charset="0"/>
              </a:rPr>
              <a:t>«Говори правильно»</a:t>
            </a:r>
            <a:br>
              <a:rPr lang="ru-RU" sz="8000" i="1" dirty="0" smtClean="0">
                <a:solidFill>
                  <a:srgbClr val="00B0F0"/>
                </a:solidFill>
                <a:latin typeface="Monotype Corsiva" pitchFamily="66" charset="0"/>
              </a:rPr>
            </a:br>
            <a:endParaRPr lang="ru-RU" sz="8000" i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2233613"/>
          </a:xfrm>
        </p:spPr>
        <p:txBody>
          <a:bodyPr/>
          <a:lstStyle/>
          <a:p>
            <a:pPr algn="ctr"/>
            <a:r>
              <a:rPr lang="ru-RU" sz="4400" b="1" i="1" smtClean="0"/>
              <a:t>Мышка, олень, дочка, степь, печка, поле, ночка, морковка.</a:t>
            </a:r>
            <a:endParaRPr lang="ru-RU" sz="4400" smtClean="0"/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356992"/>
            <a:ext cx="6336704" cy="26642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613" y="3357563"/>
            <a:ext cx="56165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nstantia" pitchFamily="18" charset="0"/>
              </a:rPr>
              <a:t>мышка – мышь</a:t>
            </a:r>
          </a:p>
          <a:p>
            <a:pPr algn="ctr"/>
            <a:r>
              <a:rPr lang="ru-RU" sz="3200">
                <a:latin typeface="Constantia" pitchFamily="18" charset="0"/>
              </a:rPr>
              <a:t>дочка – дочь</a:t>
            </a:r>
          </a:p>
          <a:p>
            <a:pPr algn="ctr"/>
            <a:r>
              <a:rPr lang="ru-RU" sz="3200">
                <a:latin typeface="Constantia" pitchFamily="18" charset="0"/>
              </a:rPr>
              <a:t>печка – печь</a:t>
            </a:r>
          </a:p>
          <a:p>
            <a:pPr algn="ctr"/>
            <a:r>
              <a:rPr lang="ru-RU" sz="3200">
                <a:latin typeface="Constantia" pitchFamily="18" charset="0"/>
              </a:rPr>
              <a:t>ночка – ночь</a:t>
            </a:r>
          </a:p>
          <a:p>
            <a:pPr algn="ctr"/>
            <a:r>
              <a:rPr lang="ru-RU" sz="3200">
                <a:latin typeface="Constantia" pitchFamily="18" charset="0"/>
              </a:rPr>
              <a:t>морковка - морковь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03912"/>
          </a:xfrm>
          <a:noFill/>
          <a:ln/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800" dirty="0" smtClean="0">
                <a:solidFill>
                  <a:srgbClr val="FF0000"/>
                </a:solidFill>
              </a:rPr>
              <a:t>Е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8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800" dirty="0" smtClean="0">
                <a:solidFill>
                  <a:srgbClr val="FF0000"/>
                </a:solidFill>
              </a:rPr>
              <a:t>И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664</TotalTime>
  <Words>266</Words>
  <Application>Microsoft Office PowerPoint</Application>
  <PresentationFormat>Экран (4:3)</PresentationFormat>
  <Paragraphs>117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Constantia</vt:lpstr>
      <vt:lpstr>Calibri</vt:lpstr>
      <vt:lpstr>Arial</vt:lpstr>
      <vt:lpstr>Wingdings 2</vt:lpstr>
      <vt:lpstr>Times New Roman</vt:lpstr>
      <vt:lpstr>Поток</vt:lpstr>
      <vt:lpstr>Поток</vt:lpstr>
      <vt:lpstr>Поток</vt:lpstr>
      <vt:lpstr>Поток</vt:lpstr>
      <vt:lpstr>Поток</vt:lpstr>
      <vt:lpstr>Урок  русского языка  в 4 «В» классе.</vt:lpstr>
      <vt:lpstr>Тема урока:</vt:lpstr>
      <vt:lpstr>     З(и/е)ма,  лё(д/т),   лыж(ы/и), моро(з/с),  ша(б/п)ка,   варе(ж/ш)ки сугро(б/п),  сн(е/и)(ж/ш)ки. </vt:lpstr>
      <vt:lpstr>Слайд 4</vt:lpstr>
      <vt:lpstr>Определите падеж выделенных существительных</vt:lpstr>
      <vt:lpstr>Проверка</vt:lpstr>
      <vt:lpstr>Слайд 7</vt:lpstr>
      <vt:lpstr>Слайд 8</vt:lpstr>
      <vt:lpstr>Слайд 9</vt:lpstr>
      <vt:lpstr>Слайд 10</vt:lpstr>
      <vt:lpstr>Просклоняйте существительные</vt:lpstr>
      <vt:lpstr>Слайд 12</vt:lpstr>
      <vt:lpstr>Слайд 13</vt:lpstr>
      <vt:lpstr>Слайд 14</vt:lpstr>
      <vt:lpstr>Слайд 15</vt:lpstr>
      <vt:lpstr>Проверка теста</vt:lpstr>
      <vt:lpstr>Продолжи фразу:</vt:lpstr>
      <vt:lpstr>Слайд 18</vt:lpstr>
      <vt:lpstr>Домашняя работа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comp</cp:lastModifiedBy>
  <cp:revision>62</cp:revision>
  <dcterms:created xsi:type="dcterms:W3CDTF">2012-12-09T13:45:57Z</dcterms:created>
  <dcterms:modified xsi:type="dcterms:W3CDTF">2012-12-12T13:09:39Z</dcterms:modified>
</cp:coreProperties>
</file>