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60" r:id="rId2"/>
    <p:sldId id="263" r:id="rId3"/>
    <p:sldId id="275" r:id="rId4"/>
    <p:sldId id="257" r:id="rId5"/>
    <p:sldId id="258" r:id="rId6"/>
    <p:sldId id="271" r:id="rId7"/>
    <p:sldId id="272" r:id="rId8"/>
    <p:sldId id="276" r:id="rId9"/>
    <p:sldId id="277" r:id="rId10"/>
    <p:sldId id="259" r:id="rId11"/>
    <p:sldId id="264" r:id="rId12"/>
    <p:sldId id="267" r:id="rId13"/>
    <p:sldId id="268" r:id="rId14"/>
    <p:sldId id="273" r:id="rId15"/>
    <p:sldId id="274" r:id="rId16"/>
    <p:sldId id="278" r:id="rId17"/>
    <p:sldId id="279" r:id="rId18"/>
    <p:sldId id="281" r:id="rId19"/>
    <p:sldId id="282" r:id="rId20"/>
    <p:sldId id="265" r:id="rId21"/>
    <p:sldId id="266" r:id="rId22"/>
    <p:sldId id="269" r:id="rId23"/>
    <p:sldId id="27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F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67A4-E428-4798-AF46-CEB5BF7F1399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7183D-2494-4E71-9A5E-5D7EB5BAC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183D-2494-4E71-9A5E-5D7EB5BACA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неверном – взрыв, при верном – выход фотографии и дополнительного задания.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183D-2494-4E71-9A5E-5D7EB5BACA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неверном – взрыв, при верном – выход фотографии и дополнительного задания.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183D-2494-4E71-9A5E-5D7EB5BACA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67D1F16-3339-4A18-B00C-D420F2E4AEF1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C4D0A-0FAA-40D8-8783-17E7E164C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11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7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oodyman.ru/_pu/27/46142080.jpg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0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8;&#1088;&#1077;&#1085;&#1072;&#1078;&#1105;&#1088;%20&#1087;&#1086;%20&#1088;&#1091;&#1089;&#1089;&#1082;&#1086;&#1084;&#1091;%20&#1103;&#1079;&#1099;&#1082;&#1091;\&#1069;._&#1043;&#1088;&#1080;&#1075;____&#1041;&#1072;&#1073;&#1086;&#1095;&#1082;&#1072;__&#1086;&#1088;.43_&#8470;1_&#1079;&#1072;&#1087;&#1080;&#1089;&#1100;_1906&#1075;._&#1080;&#1075;&#1088;&#1072;&#1077;&#1090;_&#1069;&#1076;&#1074;&#1072;&#1088;&#1076;_&#1043;&#1088;&#1080;&#1075;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7DFFB8">
                <a:alpha val="30000"/>
              </a:srgbClr>
            </a:gs>
            <a:gs pos="38000">
              <a:srgbClr val="FFFF00"/>
            </a:gs>
            <a:gs pos="38000">
              <a:srgbClr val="FFFF00"/>
            </a:gs>
            <a:gs pos="64000">
              <a:srgbClr val="FFFF00">
                <a:alpha val="42000"/>
              </a:srgbClr>
            </a:gs>
            <a:gs pos="64000">
              <a:srgbClr val="FFFF00">
                <a:alpha val="42000"/>
              </a:srgbClr>
            </a:gs>
            <a:gs pos="64000">
              <a:srgbClr val="FFFF00">
                <a:alpha val="42000"/>
              </a:srgbClr>
            </a:gs>
            <a:gs pos="64000">
              <a:srgbClr val="FFFF00">
                <a:alpha val="42000"/>
              </a:srgbClr>
            </a:gs>
            <a:gs pos="62000">
              <a:srgbClr val="FFFF00">
                <a:alpha val="32000"/>
              </a:srgbClr>
            </a:gs>
            <a:gs pos="64999">
              <a:srgbClr val="F0EBD5"/>
            </a:gs>
            <a:gs pos="100000">
              <a:srgbClr val="00B050">
                <a:alpha val="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2066" y="5226808"/>
            <a:ext cx="3214710" cy="163121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ru-RU" sz="20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0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Соловьева Ольга Игоревна,</a:t>
            </a:r>
          </a:p>
          <a:p>
            <a:pPr algn="r"/>
            <a:r>
              <a:rPr lang="ru-RU" sz="20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классов.</a:t>
            </a:r>
          </a:p>
          <a:p>
            <a:pPr algn="r"/>
            <a:r>
              <a:rPr lang="ru-RU" sz="20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МОУ СОШ № 48</a:t>
            </a:r>
          </a:p>
          <a:p>
            <a:pPr algn="r"/>
            <a:r>
              <a:rPr lang="ru-RU" sz="20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</p:txBody>
      </p:sp>
      <p:sp>
        <p:nvSpPr>
          <p:cNvPr id="6" name="Прямоугольник 5"/>
          <p:cNvSpPr/>
          <p:nvPr/>
        </p:nvSpPr>
        <p:spPr>
          <a:xfrm rot="21145071">
            <a:off x="953603" y="1000108"/>
            <a:ext cx="7927583" cy="342657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ts val="6480"/>
              </a:lnSpc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Тренажёр. </a:t>
            </a:r>
          </a:p>
          <a:p>
            <a:pPr algn="ctr">
              <a:lnSpc>
                <a:spcPts val="6480"/>
              </a:lnSpc>
            </a:pP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6480"/>
              </a:lnSpc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анализ слов</a:t>
            </a:r>
          </a:p>
          <a:p>
            <a:pPr algn="ctr">
              <a:lnSpc>
                <a:spcPts val="6480"/>
              </a:lnSpc>
            </a:pPr>
            <a:r>
              <a:rPr lang="ru-RU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«Ох, уж эти </a:t>
            </a:r>
            <a:r>
              <a:rPr lang="ru-RU" sz="4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загадочки</a:t>
            </a:r>
            <a:r>
              <a:rPr lang="ru-RU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072230"/>
            <a:ext cx="571504" cy="78579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 rot="21157834">
            <a:off x="1533400" y="623203"/>
            <a:ext cx="7280626" cy="4500594"/>
          </a:xfrm>
          <a:prstGeom prst="frame">
            <a:avLst>
              <a:gd name="adj1" fmla="val 5389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4" descr="C:\Documents and Settings\Оля\Рабочий стол\анимированные картинки\1124997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15074" y="3557605"/>
            <a:ext cx="2371725" cy="23717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222" y="15716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Кто 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своей голове лес несет? </a:t>
            </a: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428992" y="4286256"/>
            <a:ext cx="243021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643174" y="214290"/>
            <a:ext cx="2430217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00694" y="158731"/>
            <a:ext cx="3571895" cy="268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000372"/>
            <a:ext cx="2316523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000372"/>
            <a:ext cx="2299944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274454"/>
            <a:ext cx="2728176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1772" y="4345892"/>
            <a:ext cx="2804872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мка 8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Какая буква в слове звука не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обоз-начает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71734" y="1714488"/>
            <a:ext cx="20002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8307E-6 L 0.51476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214290"/>
            <a:ext cx="9144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 весь день ловлю жучков, Уплетаю червячков.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теплый край не улетаю, Здесь, под крышей обитаю. Чик-чирик! Не робей!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 бывалый...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0022" y="5143512"/>
            <a:ext cx="4289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719720"/>
            <a:ext cx="4289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4891" y="2276475"/>
            <a:ext cx="4029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419350"/>
            <a:ext cx="4057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36" y="71438"/>
            <a:ext cx="2972690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071942"/>
            <a:ext cx="39814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мка 8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слове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пишем букву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слышим звук?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00264" y="3357562"/>
            <a:ext cx="200026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]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58" y="4071942"/>
            <a:ext cx="3981450" cy="100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0451 L 0.56997 0.042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60" y="92867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Кровь пью,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 жизнь даю.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514687"/>
            <a:ext cx="42402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ПИЯВКА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428604"/>
            <a:ext cx="42402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ПИЯВКА</a:t>
            </a:r>
            <a:endParaRPr lang="ru-RU" sz="7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6190"/>
            <a:ext cx="2014548" cy="171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714752"/>
            <a:ext cx="4010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714752"/>
            <a:ext cx="3514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390776"/>
            <a:ext cx="36385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428868"/>
            <a:ext cx="3400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6929518" y="1500174"/>
            <a:ext cx="685804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после гласного обозначает два звука [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и [а].</a:t>
            </a:r>
            <a:endParaRPr lang="ru-RU" sz="1600" dirty="0"/>
          </a:p>
        </p:txBody>
      </p:sp>
      <p:sp>
        <p:nvSpPr>
          <p:cNvPr id="10" name="Рамка 9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Почему в слове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пиявка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букв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звуков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0546E-7 L 0.76459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Кто без ног и без свирели</a:t>
            </a:r>
            <a:b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Лучше всех выводит трели,</a:t>
            </a:r>
            <a:b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Голосистее, нежней?</a:t>
            </a:r>
            <a:b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Кто же это? …</a:t>
            </a:r>
            <a:endParaRPr lang="ru-RU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857628"/>
            <a:ext cx="5811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780" y="214290"/>
            <a:ext cx="5811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6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294198" y="71414"/>
            <a:ext cx="3778396" cy="265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16"/>
            <a:ext cx="4019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1942"/>
            <a:ext cx="4000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214554"/>
            <a:ext cx="4010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071942"/>
            <a:ext cx="2924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Рамка 7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в слове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согласных звуков? Перечисли их.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858080" y="3286124"/>
            <a:ext cx="685808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согласных звука: [С], [Л], [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Times New Roman" pitchFamily="18" charset="0"/>
              </a:rPr>
              <a:t>´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Times New Roman" pitchFamily="18" charset="0"/>
              </a:rPr>
              <a:t>´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].</a:t>
            </a:r>
            <a:endParaRPr lang="ru-RU" dirty="0"/>
          </a:p>
        </p:txBody>
      </p:sp>
      <p:sp>
        <p:nvSpPr>
          <p:cNvPr id="10" name="Управляющая кнопка: назад 9">
            <a:hlinkClick r:id="rId7" action="ppaction://hlinksldjump" highlightClick="1"/>
          </p:cNvPr>
          <p:cNvSpPr/>
          <p:nvPr/>
        </p:nvSpPr>
        <p:spPr>
          <a:xfrm>
            <a:off x="8572528" y="3929066"/>
            <a:ext cx="571472" cy="642918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5587E-6 L 0.8380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908" y="78579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Жует, а есть не ест.</a:t>
            </a:r>
            <a:endParaRPr lang="ru-RU" sz="8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514555"/>
            <a:ext cx="2975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6637" y="-71462"/>
            <a:ext cx="2975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ПИЛА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025694"/>
            <a:ext cx="3074724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025694"/>
            <a:ext cx="353844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114" y="1484143"/>
            <a:ext cx="3091472" cy="13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571612"/>
            <a:ext cx="3090503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Картинка 1 из 1622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0"/>
          <a:stretch>
            <a:fillRect/>
          </a:stretch>
        </p:blipFill>
        <p:spPr bwMode="auto">
          <a:xfrm rot="3463702">
            <a:off x="5660017" y="-449240"/>
            <a:ext cx="2804902" cy="39507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5000692" y="1714488"/>
            <a:ext cx="49292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Да, звук [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Times New Roman" pitchFamily="18" charset="0"/>
              </a:rPr>
              <a:t>´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/>
          </a:p>
        </p:txBody>
      </p:sp>
      <p:sp>
        <p:nvSpPr>
          <p:cNvPr id="9" name="Рамка 8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ли в слове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глухой согласный звук?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525 L 0.57014 0.04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428596" y="891115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ТРЕНАЖЁР</a:t>
            </a:r>
            <a:endParaRPr lang="ru-RU" sz="8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28596" y="2500306"/>
            <a:ext cx="3540098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ЦВЕТЫ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j040399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643578"/>
            <a:ext cx="701044" cy="700727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429124" y="2500306"/>
            <a:ext cx="4429124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ЖИВОТНЫЕ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2500298" y="4000504"/>
            <a:ext cx="4429124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1071538" y="5857892"/>
            <a:ext cx="1000132" cy="78581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кормлю с охотою,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сама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безротая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3095441" y="4134922"/>
            <a:ext cx="321280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642918"/>
            <a:ext cx="3212803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ЛОЖКА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5" y="71414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77264"/>
            <a:ext cx="3444706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00306"/>
            <a:ext cx="337032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071942"/>
            <a:ext cx="346707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6" y="2285992"/>
            <a:ext cx="3261601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мка 8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слове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ложка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пишем букву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слышим звук?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71734" y="1714488"/>
            <a:ext cx="20002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 Ш ]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4.28307E-6 L 0.57796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8779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-300" dirty="0" smtClean="0">
                <a:latin typeface="Times New Roman" pitchFamily="18" charset="0"/>
                <a:cs typeface="Times New Roman" pitchFamily="18" charset="0"/>
              </a:rPr>
              <a:t>Без разгона ввысь взлетает, 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Стрекозу напоминает. Оправляется в полет Наш российский…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429132"/>
            <a:ext cx="4548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290"/>
            <a:ext cx="4548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3" y="3786190"/>
            <a:ext cx="4638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2592155"/>
            <a:ext cx="4286280" cy="11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1095" y="2619377"/>
            <a:ext cx="4524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929066"/>
            <a:ext cx="40195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81617" y="0"/>
            <a:ext cx="3762383" cy="25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мка 8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слове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вертолёт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буква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обозначает звук?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71734" y="1714488"/>
            <a:ext cx="20002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 Э ]</a:t>
            </a:r>
            <a:endParaRPr lang="ru-RU" dirty="0"/>
          </a:p>
        </p:txBody>
      </p:sp>
      <p:sp>
        <p:nvSpPr>
          <p:cNvPr id="11" name="Управляющая кнопка: назад 10">
            <a:hlinkClick r:id="rId7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4.28307E-6 L 0.57796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Оля\Рабочий стол\2671367.1270548999.jpeg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933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6396335"/>
            <a:ext cx="161775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Соловьева О. И.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http://soiolga8.ucoz.ru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я\Рабочий стол\анимированные картинки\5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5679276"/>
            <a:ext cx="1571632" cy="1178724"/>
          </a:xfrm>
          <a:prstGeom prst="rect">
            <a:avLst/>
          </a:prstGeom>
          <a:noFill/>
        </p:spPr>
      </p:pic>
      <p:pic>
        <p:nvPicPr>
          <p:cNvPr id="1027" name="Picture 3" descr="C:\Documents and Settings\Оля\Рабочий стол\анимированные картинки\331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 flipH="1">
            <a:off x="1356324" y="4786322"/>
            <a:ext cx="716310" cy="1000131"/>
          </a:xfrm>
          <a:prstGeom prst="rect">
            <a:avLst/>
          </a:prstGeom>
          <a:noFill/>
        </p:spPr>
      </p:pic>
      <p:pic>
        <p:nvPicPr>
          <p:cNvPr id="1028" name="Picture 4" descr="C:\Documents and Settings\Оля\Рабочий стол\анимированные картинки\1124997.gif"/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4788" y="0"/>
            <a:ext cx="2371725" cy="2371725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7" action="ppaction://hlinksldjump" highlightClick="1"/>
          </p:cNvPr>
          <p:cNvSpPr/>
          <p:nvPr/>
        </p:nvSpPr>
        <p:spPr>
          <a:xfrm>
            <a:off x="8429652" y="5929330"/>
            <a:ext cx="571472" cy="642918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Э._Григ____Бабочка__ор.43_№1_запись_1906г._играет_Эдвард_Гри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643306" y="6215082"/>
            <a:ext cx="642918" cy="6429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47826E-6 L 0.87847 0.006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847 0.00602 L 0.87847 -0.8122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847 -0.81221 L 0.00434 -0.8226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82261 L -0.00347 -0.004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7 -0.68877 L 0.51233 -0.58965 L 0.74566 -0.4896 L 0.74497 -0.24792 L 0.74566 -0.08642 L 0.51771 -0.18669 L 0.30955 -0.30545 L 0.08542 -0.183 L -0.15208 -0.08642 L -0.00295 -0.28605 L -0.15208 -0.4896 L 0.08003 -0.60028 L 0.2967 -0.68877 Z " pathEditMode="relative" rAng="0" ptsTypes="FFFFFFFFFFFFF">
                                      <p:cBhvr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7 -0.6901 L 0.2967 -0.35708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7 -0.35708 C 0.36563 -0.35708 0.4217 -0.28238 0.4217 -0.19057 C 0.4217 -0.09875 0.36563 -0.02405 0.2967 -0.02405 C 0.22778 -0.02405 0.1717 -0.09875 0.1717 -0.19057 C 0.1717 -0.28238 0.22778 -0.35708 0.2967 -0.35708 Z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7 -0.35708 L 0.33316 -0.22525 L 0.36806 -0.35708 L 0.40486 -0.22525 L 0.44132 -0.35708 L 0.47587 -0.22525 L 0.51267 -0.35708 L 0.54722 -0.22525 L 0.58403 -0.35708 L 0.62083 -0.22525 L 0.65538 -0.35708 L 0.69219 -0.22525 L 0.72674 -0.35708 L 0.76319 -0.22525 L 0.8 -0.35708 L 0.8349 -0.22525 L 0.8717 -0.35708 " pathEditMode="relative" rAng="0" ptsTypes="FFFFFFFFFFFFFFFFF">
                                      <p:cBhvr>
                                        <p:cTn id="3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3.29325E-6 L 0.65191 0.0016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191 0.00162 L 0.65399 0.82631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69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0642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Беленькие горошки </a:t>
            </a: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зеленой ножке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2071670" y="4429132"/>
            <a:ext cx="500066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ЛАНДЫШИ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16" y="94970"/>
            <a:ext cx="2157424" cy="254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00232" y="698825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ЛАНДЫШИ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643182"/>
            <a:ext cx="4114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4450" y="2714620"/>
            <a:ext cx="40195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4219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071942"/>
            <a:ext cx="4067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Рамка 9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звук в слове всегда твёрдый?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071734" y="1714488"/>
            <a:ext cx="20002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 Ш ]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4.28307E-6 L 0.57796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8579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землю зернышко, </a:t>
            </a:r>
          </a:p>
          <a:p>
            <a:r>
              <a:rPr lang="ru-RU" sz="6600" b="1" spc="-150" dirty="0" smtClean="0">
                <a:latin typeface="Times New Roman" pitchFamily="18" charset="0"/>
                <a:cs typeface="Times New Roman" pitchFamily="18" charset="0"/>
              </a:rPr>
              <a:t>А из земли – солнышко.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1590" y="3857628"/>
            <a:ext cx="708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ПОДСОЛНУХ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00760" y="1714488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71590" y="34988"/>
            <a:ext cx="708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ПОДСОЛНУХ</a:t>
            </a:r>
            <a:endParaRPr lang="ru-RU" sz="6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786190"/>
            <a:ext cx="5448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357298"/>
            <a:ext cx="53816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500306"/>
            <a:ext cx="5048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214950"/>
            <a:ext cx="5514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мка 8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Верно ли утверждение, что в слове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подсолнух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согласных звука?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072394" y="1928802"/>
            <a:ext cx="571504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нет, </a:t>
            </a:r>
          </a:p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гласных звука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8307E-6 L 0.7842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0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3583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Лежу - всё молчу, </a:t>
            </a:r>
            <a:r>
              <a:rPr lang="ru-RU" sz="6600" b="1" spc="-150" dirty="0" smtClean="0">
                <a:latin typeface="Times New Roman" pitchFamily="18" charset="0"/>
                <a:cs typeface="Times New Roman" pitchFamily="18" charset="0"/>
              </a:rPr>
              <a:t>Подыми - всех заговорю.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4240590"/>
            <a:ext cx="7943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470" y="0"/>
            <a:ext cx="7943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6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71477" y="677209"/>
            <a:ext cx="1815365" cy="339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78"/>
          <a:stretch>
            <a:fillRect/>
          </a:stretch>
        </p:blipFill>
        <p:spPr bwMode="auto">
          <a:xfrm>
            <a:off x="214282" y="3714752"/>
            <a:ext cx="56578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62531"/>
            <a:ext cx="5715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214422"/>
            <a:ext cx="6162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00306"/>
            <a:ext cx="4581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Рамка 7"/>
          <p:cNvSpPr/>
          <p:nvPr/>
        </p:nvSpPr>
        <p:spPr>
          <a:xfrm>
            <a:off x="0" y="5286388"/>
            <a:ext cx="9144000" cy="15001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Перечисли только мягкие согласные звуки в слове колокольчик.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857816" y="1714488"/>
            <a:ext cx="47863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Times New Roman" pitchFamily="18" charset="0"/>
              </a:rPr>
              <a:t>´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Times New Roman" pitchFamily="18" charset="0"/>
              </a:rPr>
              <a:t>´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/>
          </a:p>
        </p:txBody>
      </p:sp>
      <p:sp>
        <p:nvSpPr>
          <p:cNvPr id="10" name="Управляющая кнопка: назад 9">
            <a:hlinkClick r:id="rId7" action="ppaction://hlinksldjump" highlightClick="1"/>
          </p:cNvPr>
          <p:cNvSpPr/>
          <p:nvPr/>
        </p:nvSpPr>
        <p:spPr>
          <a:xfrm>
            <a:off x="8286776" y="4214818"/>
            <a:ext cx="571472" cy="642918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8529E-7 L 0.60399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Линей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Линейка</Template>
  <TotalTime>474</TotalTime>
  <Words>361</Words>
  <Application>Microsoft Office PowerPoint</Application>
  <PresentationFormat>Экран (4:3)</PresentationFormat>
  <Paragraphs>79</Paragraphs>
  <Slides>24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Линейка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Valued Acer Customer</cp:lastModifiedBy>
  <cp:revision>61</cp:revision>
  <dcterms:created xsi:type="dcterms:W3CDTF">2010-07-11T13:43:46Z</dcterms:created>
  <dcterms:modified xsi:type="dcterms:W3CDTF">2011-07-31T12:39:20Z</dcterms:modified>
</cp:coreProperties>
</file>