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3" r:id="rId3"/>
    <p:sldId id="258" r:id="rId4"/>
    <p:sldId id="259" r:id="rId5"/>
    <p:sldId id="274" r:id="rId6"/>
    <p:sldId id="276" r:id="rId7"/>
    <p:sldId id="275" r:id="rId8"/>
    <p:sldId id="260" r:id="rId9"/>
    <p:sldId id="261" r:id="rId10"/>
    <p:sldId id="262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E5076-844A-41FB-B788-020C9821DFC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51C0-B9CF-434A-BD7E-512327942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58131-67D6-4876-91F6-7296C3B98D7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1745B-CEBA-4311-A01F-0DE6315651B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A2543F-39F4-4CB3-844D-67DA6F9865A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7E72E9-41E4-452A-9FFE-190003DF5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C:\Users\&#1102;&#1083;&#1080;&#1103;\Desktop\&#1086;&#1090;&#1082;&#1088;&#1099;&#1090;&#1099;&#1081;%20&#1091;&#1088;&#1086;&#1082;%20&#1087;&#1080;&#1089;&#1100;&#1084;&#1072;\&#1092;&#1080;&#1079;&#1084;&#1080;&#1085;&#1091;&#1090;&#1082;&#1072;%20&#8470;2.mp3" TargetMode="External"/><Relationship Id="rId1" Type="http://schemas.openxmlformats.org/officeDocument/2006/relationships/audio" Target="file:///C:\Users\&#1102;&#1083;&#1080;&#1103;\Desktop\&#1086;&#1090;&#1082;&#1088;&#1099;&#1090;&#1099;&#1081;%20&#1091;&#1088;&#1086;&#1082;%20&#1087;&#1080;&#1089;&#1100;&#1084;&#1072;\02_Royal%20Entry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0.jpeg"/><Relationship Id="rId10" Type="http://schemas.openxmlformats.org/officeDocument/2006/relationships/image" Target="../media/image11.wmf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102;&#1083;&#1080;&#1103;\Desktop\&#1086;&#1090;&#1082;&#1088;&#1099;&#1090;&#1099;&#1081;%20&#1091;&#1088;&#1086;&#1082;%20&#1087;&#1080;&#1089;&#1100;&#1084;&#1072;\&#1092;&#1080;&#1079;&#1084;&#1080;&#1085;&#1091;&#1090;&#1082;&#1072;%20&#8470;3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6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2858" y="4929198"/>
            <a:ext cx="71438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287040" y="3857628"/>
            <a:ext cx="1805030" cy="37146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224613" cy="617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496"/>
            <a:ext cx="6072230" cy="3801403"/>
          </a:xfrm>
          <a:prstGeom prst="rect">
            <a:avLst/>
          </a:prstGeom>
        </p:spPr>
      </p:pic>
      <p:pic>
        <p:nvPicPr>
          <p:cNvPr id="3" name="Рисунок 2" descr="e71d1e6fdda0846277e2ca89e4aa08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11242" cy="340520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179753" y="5249875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714744" y="4786322"/>
            <a:ext cx="42862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215604" y="4356900"/>
            <a:ext cx="42862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751389" y="396399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8992" y="5000636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29058" y="4572008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9124" y="4143380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29190" y="3786190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8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928934"/>
            <a:ext cx="500066" cy="90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17326 0.20996 " pathEditMode="relative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2858" y="4929198"/>
            <a:ext cx="71438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287040" y="3857628"/>
            <a:ext cx="1805030" cy="37146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84d0d29e6c40cbb5683c3d1cce7835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5124900" cy="5357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5555" y="5445224"/>
            <a:ext cx="583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ДОБРОГО!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669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9144" y="177281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Учитель ГБОУ СОШ №849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Москвы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Лехова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Наталья Игоревна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52400" y="381000"/>
            <a:ext cx="8991600" cy="6477000"/>
            <a:chOff x="96" y="240"/>
            <a:chExt cx="5664" cy="4080"/>
          </a:xfrm>
        </p:grpSpPr>
        <p:sp>
          <p:nvSpPr>
            <p:cNvPr id="3076" name="Line 2"/>
            <p:cNvSpPr>
              <a:spLocks noChangeShapeType="1"/>
            </p:cNvSpPr>
            <p:nvPr/>
          </p:nvSpPr>
          <p:spPr bwMode="auto">
            <a:xfrm flipH="1">
              <a:off x="384" y="1446"/>
              <a:ext cx="12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" name="Line 4"/>
            <p:cNvSpPr>
              <a:spLocks noChangeShapeType="1"/>
            </p:cNvSpPr>
            <p:nvPr/>
          </p:nvSpPr>
          <p:spPr bwMode="auto">
            <a:xfrm>
              <a:off x="96" y="11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5"/>
            <p:cNvSpPr>
              <a:spLocks noChangeShapeType="1"/>
            </p:cNvSpPr>
            <p:nvPr/>
          </p:nvSpPr>
          <p:spPr bwMode="auto">
            <a:xfrm>
              <a:off x="96" y="23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96" y="29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>
              <a:off x="96" y="35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>
              <a:off x="96" y="41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9"/>
            <p:cNvSpPr>
              <a:spLocks noChangeShapeType="1"/>
            </p:cNvSpPr>
            <p:nvPr/>
          </p:nvSpPr>
          <p:spPr bwMode="auto">
            <a:xfrm>
              <a:off x="96" y="17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"/>
            <p:cNvSpPr>
              <a:spLocks noChangeShapeType="1"/>
            </p:cNvSpPr>
            <p:nvPr/>
          </p:nvSpPr>
          <p:spPr bwMode="auto">
            <a:xfrm>
              <a:off x="96" y="5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96" y="8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Line 14"/>
            <p:cNvSpPr>
              <a:spLocks noChangeShapeType="1"/>
            </p:cNvSpPr>
            <p:nvPr/>
          </p:nvSpPr>
          <p:spPr bwMode="auto">
            <a:xfrm>
              <a:off x="96" y="14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Line 15"/>
            <p:cNvSpPr>
              <a:spLocks noChangeShapeType="1"/>
            </p:cNvSpPr>
            <p:nvPr/>
          </p:nvSpPr>
          <p:spPr bwMode="auto">
            <a:xfrm>
              <a:off x="96" y="20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Line 17"/>
            <p:cNvSpPr>
              <a:spLocks noChangeShapeType="1"/>
            </p:cNvSpPr>
            <p:nvPr/>
          </p:nvSpPr>
          <p:spPr bwMode="auto">
            <a:xfrm>
              <a:off x="96" y="322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Line 18"/>
            <p:cNvSpPr>
              <a:spLocks noChangeShapeType="1"/>
            </p:cNvSpPr>
            <p:nvPr/>
          </p:nvSpPr>
          <p:spPr bwMode="auto">
            <a:xfrm>
              <a:off x="96" y="38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Line 19"/>
            <p:cNvSpPr>
              <a:spLocks noChangeShapeType="1"/>
            </p:cNvSpPr>
            <p:nvPr/>
          </p:nvSpPr>
          <p:spPr bwMode="auto">
            <a:xfrm flipV="1">
              <a:off x="384" y="2118"/>
              <a:ext cx="240" cy="190"/>
            </a:xfrm>
            <a:prstGeom prst="line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Line 20"/>
            <p:cNvSpPr>
              <a:spLocks noChangeShapeType="1"/>
            </p:cNvSpPr>
            <p:nvPr/>
          </p:nvSpPr>
          <p:spPr bwMode="auto">
            <a:xfrm flipV="1">
              <a:off x="3216" y="1446"/>
              <a:ext cx="83" cy="20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AutoShape 21"/>
            <p:cNvSpPr>
              <a:spLocks noChangeArrowheads="1"/>
            </p:cNvSpPr>
            <p:nvPr/>
          </p:nvSpPr>
          <p:spPr bwMode="auto">
            <a:xfrm>
              <a:off x="384" y="774"/>
              <a:ext cx="136" cy="136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216" y="918"/>
              <a:ext cx="201" cy="177"/>
              <a:chOff x="567" y="1026"/>
              <a:chExt cx="181" cy="136"/>
            </a:xfrm>
          </p:grpSpPr>
          <p:sp>
            <p:nvSpPr>
              <p:cNvPr id="3139" name="Line 23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Line 24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288" y="2502"/>
              <a:ext cx="490" cy="418"/>
              <a:chOff x="192" y="2256"/>
              <a:chExt cx="490" cy="418"/>
            </a:xfrm>
          </p:grpSpPr>
          <p:sp>
            <p:nvSpPr>
              <p:cNvPr id="3137" name="Oval 25"/>
              <p:cNvSpPr>
                <a:spLocks noChangeArrowheads="1"/>
              </p:cNvSpPr>
              <p:nvPr/>
            </p:nvSpPr>
            <p:spPr bwMode="auto">
              <a:xfrm rot="1937574">
                <a:off x="282" y="2284"/>
                <a:ext cx="260" cy="390"/>
              </a:xfrm>
              <a:prstGeom prst="ellips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8" name="Rectangle 26"/>
              <p:cNvSpPr>
                <a:spLocks noChangeArrowheads="1"/>
              </p:cNvSpPr>
              <p:nvPr/>
            </p:nvSpPr>
            <p:spPr bwMode="auto">
              <a:xfrm rot="12019435" flipV="1">
                <a:off x="192" y="2256"/>
                <a:ext cx="490" cy="27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94" name="Picture 37" descr="1-324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3846"/>
              <a:ext cx="420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38" descr="30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3846"/>
              <a:ext cx="4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120" y="2022"/>
              <a:ext cx="518" cy="295"/>
              <a:chOff x="3120" y="2366"/>
              <a:chExt cx="518" cy="295"/>
            </a:xfrm>
          </p:grpSpPr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>
                <a:off x="3120" y="2366"/>
                <a:ext cx="518" cy="295"/>
                <a:chOff x="3120" y="2366"/>
                <a:chExt cx="518" cy="295"/>
              </a:xfrm>
            </p:grpSpPr>
            <p:sp>
              <p:nvSpPr>
                <p:cNvPr id="3130" name="Oval 28"/>
                <p:cNvSpPr>
                  <a:spLocks noChangeArrowheads="1"/>
                </p:cNvSpPr>
                <p:nvPr/>
              </p:nvSpPr>
              <p:spPr bwMode="auto">
                <a:xfrm>
                  <a:off x="3120" y="2366"/>
                  <a:ext cx="115" cy="98"/>
                </a:xfrm>
                <a:prstGeom prst="ellips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Line 30"/>
                <p:cNvSpPr>
                  <a:spLocks noChangeShapeType="1"/>
                </p:cNvSpPr>
                <p:nvPr/>
              </p:nvSpPr>
              <p:spPr bwMode="auto">
                <a:xfrm>
                  <a:off x="3350" y="2408"/>
                  <a:ext cx="43" cy="8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2" name="Line 31"/>
                <p:cNvSpPr>
                  <a:spLocks noChangeShapeType="1"/>
                </p:cNvSpPr>
                <p:nvPr/>
              </p:nvSpPr>
              <p:spPr bwMode="auto">
                <a:xfrm>
                  <a:off x="3393" y="2492"/>
                  <a:ext cx="29" cy="169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278" y="2436"/>
                  <a:ext cx="360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4" name="Line 33"/>
                <p:cNvSpPr>
                  <a:spLocks noChangeShapeType="1"/>
                </p:cNvSpPr>
                <p:nvPr/>
              </p:nvSpPr>
              <p:spPr bwMode="auto">
                <a:xfrm>
                  <a:off x="3163" y="2464"/>
                  <a:ext cx="115" cy="1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5" name="Line 34"/>
                <p:cNvSpPr>
                  <a:spLocks noChangeShapeType="1"/>
                </p:cNvSpPr>
                <p:nvPr/>
              </p:nvSpPr>
              <p:spPr bwMode="auto">
                <a:xfrm>
                  <a:off x="3249" y="2366"/>
                  <a:ext cx="101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6" name="Line 35"/>
                <p:cNvSpPr>
                  <a:spLocks noChangeShapeType="1"/>
                </p:cNvSpPr>
                <p:nvPr/>
              </p:nvSpPr>
              <p:spPr bwMode="auto">
                <a:xfrm>
                  <a:off x="3163" y="2366"/>
                  <a:ext cx="101" cy="0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29" name="Rectangle 45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96" cy="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3270" y="2646"/>
              <a:ext cx="384" cy="268"/>
              <a:chOff x="3174" y="2400"/>
              <a:chExt cx="384" cy="268"/>
            </a:xfrm>
          </p:grpSpPr>
          <p:sp>
            <p:nvSpPr>
              <p:cNvPr id="3126" name="Oval 50"/>
              <p:cNvSpPr>
                <a:spLocks noChangeArrowheads="1"/>
              </p:cNvSpPr>
              <p:nvPr/>
            </p:nvSpPr>
            <p:spPr bwMode="auto">
              <a:xfrm rot="1872103">
                <a:off x="3216" y="2448"/>
                <a:ext cx="257" cy="220"/>
              </a:xfrm>
              <a:prstGeom prst="ellips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Rectangle 51"/>
              <p:cNvSpPr>
                <a:spLocks noChangeArrowheads="1"/>
              </p:cNvSpPr>
              <p:nvPr/>
            </p:nvSpPr>
            <p:spPr bwMode="auto">
              <a:xfrm rot="914196">
                <a:off x="3174" y="2400"/>
                <a:ext cx="384" cy="1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98" name="Line 16"/>
            <p:cNvSpPr>
              <a:spLocks noChangeShapeType="1"/>
            </p:cNvSpPr>
            <p:nvPr/>
          </p:nvSpPr>
          <p:spPr bwMode="auto">
            <a:xfrm>
              <a:off x="96" y="26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Text Box 56"/>
            <p:cNvSpPr txBox="1">
              <a:spLocks noChangeArrowheads="1"/>
            </p:cNvSpPr>
            <p:nvPr/>
          </p:nvSpPr>
          <p:spPr bwMode="auto">
            <a:xfrm>
              <a:off x="672" y="678"/>
              <a:ext cx="177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 dirty="0">
                  <a:latin typeface="Book Antiqua" pitchFamily="18" charset="0"/>
                </a:rPr>
                <a:t>Точка начала 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 dirty="0">
                  <a:latin typeface="Book Antiqua" pitchFamily="18" charset="0"/>
                </a:rPr>
                <a:t>письма буквы</a:t>
              </a:r>
            </a:p>
          </p:txBody>
        </p:sp>
        <p:sp>
          <p:nvSpPr>
            <p:cNvPr id="3100" name="Text Box 57"/>
            <p:cNvSpPr txBox="1">
              <a:spLocks noChangeArrowheads="1"/>
            </p:cNvSpPr>
            <p:nvPr/>
          </p:nvSpPr>
          <p:spPr bwMode="auto">
            <a:xfrm>
              <a:off x="3600" y="678"/>
              <a:ext cx="201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 dirty="0">
                  <a:latin typeface="Book Antiqua" pitchFamily="18" charset="0"/>
                </a:rPr>
                <a:t>Точка верхней и нижней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 dirty="0">
                  <a:latin typeface="Book Antiqua" pitchFamily="18" charset="0"/>
                </a:rPr>
                <a:t> трети строки</a:t>
              </a:r>
            </a:p>
          </p:txBody>
        </p:sp>
        <p:sp>
          <p:nvSpPr>
            <p:cNvPr id="3101" name="Text Box 58"/>
            <p:cNvSpPr txBox="1">
              <a:spLocks noChangeArrowheads="1"/>
            </p:cNvSpPr>
            <p:nvPr/>
          </p:nvSpPr>
          <p:spPr bwMode="auto">
            <a:xfrm>
              <a:off x="672" y="1542"/>
              <a:ext cx="17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Наклонная</a:t>
              </a:r>
              <a:r>
                <a:rPr lang="ru-RU" sz="2000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палочка</a:t>
              </a:r>
            </a:p>
          </p:txBody>
        </p:sp>
        <p:sp>
          <p:nvSpPr>
            <p:cNvPr id="3102" name="Text Box 59"/>
            <p:cNvSpPr txBox="1">
              <a:spLocks noChangeArrowheads="1"/>
            </p:cNvSpPr>
            <p:nvPr/>
          </p:nvSpPr>
          <p:spPr bwMode="auto">
            <a:xfrm>
              <a:off x="3696" y="149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i="1">
                  <a:latin typeface="Book Antiqua" pitchFamily="18" charset="0"/>
                </a:rPr>
                <a:t>«</a:t>
              </a:r>
              <a:r>
                <a:rPr lang="ru-RU" sz="2000" b="1" i="1">
                  <a:latin typeface="Book Antiqua" pitchFamily="18" charset="0"/>
                </a:rPr>
                <a:t>Секрет</a:t>
              </a:r>
              <a:r>
                <a:rPr lang="ru-RU" sz="2400" i="1">
                  <a:latin typeface="Book Antiqua" pitchFamily="18" charset="0"/>
                </a:rPr>
                <a:t>»</a:t>
              </a:r>
            </a:p>
          </p:txBody>
        </p:sp>
        <p:sp>
          <p:nvSpPr>
            <p:cNvPr id="3103" name="Text Box 60"/>
            <p:cNvSpPr txBox="1">
              <a:spLocks noChangeArrowheads="1"/>
            </p:cNvSpPr>
            <p:nvPr/>
          </p:nvSpPr>
          <p:spPr bwMode="auto">
            <a:xfrm>
              <a:off x="720" y="2166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Крючковая</a:t>
              </a:r>
              <a:r>
                <a:rPr lang="ru-RU" sz="2000"/>
                <a:t> </a:t>
              </a:r>
              <a:r>
                <a:rPr lang="ru-RU" sz="2000" b="1" i="1">
                  <a:latin typeface="Book Antiqua" pitchFamily="18" charset="0"/>
                </a:rPr>
                <a:t>линия</a:t>
              </a:r>
            </a:p>
          </p:txBody>
        </p:sp>
        <p:sp>
          <p:nvSpPr>
            <p:cNvPr id="3104" name="Text Box 61"/>
            <p:cNvSpPr txBox="1">
              <a:spLocks noChangeArrowheads="1"/>
            </p:cNvSpPr>
            <p:nvPr/>
          </p:nvSpPr>
          <p:spPr bwMode="auto">
            <a:xfrm>
              <a:off x="816" y="2742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Качалочка</a:t>
              </a:r>
              <a:r>
                <a:rPr lang="ru-RU" sz="2000"/>
                <a:t>»</a:t>
              </a:r>
            </a:p>
          </p:txBody>
        </p:sp>
        <p:sp>
          <p:nvSpPr>
            <p:cNvPr id="3105" name="Text Box 62"/>
            <p:cNvSpPr txBox="1">
              <a:spLocks noChangeArrowheads="1"/>
            </p:cNvSpPr>
            <p:nvPr/>
          </p:nvSpPr>
          <p:spPr bwMode="auto">
            <a:xfrm>
              <a:off x="3696" y="2694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Клюшечка</a:t>
              </a:r>
              <a:r>
                <a:rPr lang="ru-RU" sz="2400"/>
                <a:t>»</a:t>
              </a:r>
            </a:p>
          </p:txBody>
        </p:sp>
        <p:sp>
          <p:nvSpPr>
            <p:cNvPr id="3106" name="Text Box 63"/>
            <p:cNvSpPr txBox="1">
              <a:spLocks noChangeArrowheads="1"/>
            </p:cNvSpPr>
            <p:nvPr/>
          </p:nvSpPr>
          <p:spPr bwMode="auto">
            <a:xfrm>
              <a:off x="3792" y="2118"/>
              <a:ext cx="11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Рыбка</a:t>
              </a:r>
              <a:r>
                <a:rPr lang="ru-RU" sz="2400"/>
                <a:t>»</a:t>
              </a:r>
            </a:p>
          </p:txBody>
        </p:sp>
        <p:sp>
          <p:nvSpPr>
            <p:cNvPr id="3107" name="Text Box 64"/>
            <p:cNvSpPr txBox="1">
              <a:spLocks noChangeArrowheads="1"/>
            </p:cNvSpPr>
            <p:nvPr/>
          </p:nvSpPr>
          <p:spPr bwMode="auto">
            <a:xfrm>
              <a:off x="864" y="394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Гнездышко</a:t>
              </a:r>
              <a:r>
                <a:rPr lang="ru-RU" sz="2000"/>
                <a:t>»</a:t>
              </a:r>
            </a:p>
          </p:txBody>
        </p:sp>
        <p:sp>
          <p:nvSpPr>
            <p:cNvPr id="3108" name="Text Box 65"/>
            <p:cNvSpPr txBox="1">
              <a:spLocks noChangeArrowheads="1"/>
            </p:cNvSpPr>
            <p:nvPr/>
          </p:nvSpPr>
          <p:spPr bwMode="auto">
            <a:xfrm>
              <a:off x="3696" y="3894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Шалашик</a:t>
              </a:r>
              <a:r>
                <a:rPr lang="ru-RU" sz="24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для</a:t>
              </a:r>
              <a:r>
                <a:rPr lang="ru-RU" sz="24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гномика</a:t>
              </a:r>
            </a:p>
          </p:txBody>
        </p: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3168" y="3264"/>
              <a:ext cx="288" cy="240"/>
              <a:chOff x="2160" y="1632"/>
              <a:chExt cx="557" cy="432"/>
            </a:xfrm>
          </p:grpSpPr>
          <p:sp>
            <p:nvSpPr>
              <p:cNvPr id="3122" name="Line 66"/>
              <p:cNvSpPr>
                <a:spLocks noChangeShapeType="1"/>
              </p:cNvSpPr>
              <p:nvPr/>
            </p:nvSpPr>
            <p:spPr bwMode="auto">
              <a:xfrm flipH="1">
                <a:off x="2160" y="1776"/>
                <a:ext cx="384" cy="96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3" name="Line 67"/>
              <p:cNvSpPr>
                <a:spLocks noChangeShapeType="1"/>
              </p:cNvSpPr>
              <p:nvPr/>
            </p:nvSpPr>
            <p:spPr bwMode="auto">
              <a:xfrm flipH="1" flipV="1">
                <a:off x="2160" y="1872"/>
                <a:ext cx="384" cy="192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4" name="Line 69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315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5" name="Line 70"/>
              <p:cNvSpPr>
                <a:spLocks noChangeShapeType="1"/>
              </p:cNvSpPr>
              <p:nvPr/>
            </p:nvSpPr>
            <p:spPr bwMode="auto">
              <a:xfrm flipH="1">
                <a:off x="2400" y="1632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10" name="Text Box 72"/>
            <p:cNvSpPr txBox="1">
              <a:spLocks noChangeArrowheads="1"/>
            </p:cNvSpPr>
            <p:nvPr/>
          </p:nvSpPr>
          <p:spPr bwMode="auto">
            <a:xfrm>
              <a:off x="3840" y="2832"/>
              <a:ext cx="179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ru-RU" sz="2000" b="1" i="1">
                  <a:latin typeface="Book Antiqua" pitchFamily="18" charset="0"/>
                </a:rPr>
                <a:t>  Знак </a:t>
              </a:r>
              <a:endParaRPr lang="ru-RU" sz="4400" b="1" i="1">
                <a:latin typeface="Book Antiqua" pitchFamily="18" charset="0"/>
              </a:endParaRPr>
            </a:p>
            <a:p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меньше</a:t>
              </a:r>
              <a:r>
                <a:rPr lang="ru-RU" sz="2400"/>
                <a:t>»,  «</a:t>
              </a:r>
              <a:r>
                <a:rPr lang="ru-RU" sz="2000" b="1" i="1">
                  <a:latin typeface="Book Antiqua" pitchFamily="18" charset="0"/>
                </a:rPr>
                <a:t>больше</a:t>
              </a:r>
              <a:r>
                <a:rPr lang="ru-RU" sz="2400"/>
                <a:t>»</a:t>
              </a:r>
            </a:p>
          </p:txBody>
        </p: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384" y="3222"/>
              <a:ext cx="288" cy="240"/>
              <a:chOff x="240" y="2976"/>
              <a:chExt cx="336" cy="240"/>
            </a:xfrm>
          </p:grpSpPr>
          <p:sp>
            <p:nvSpPr>
              <p:cNvPr id="3120" name="Oval 74"/>
              <p:cNvSpPr>
                <a:spLocks noChangeArrowheads="1"/>
              </p:cNvSpPr>
              <p:nvPr/>
            </p:nvSpPr>
            <p:spPr bwMode="auto">
              <a:xfrm rot="-213796">
                <a:off x="274" y="2976"/>
                <a:ext cx="265" cy="2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1" name="Rectangle 75"/>
              <p:cNvSpPr>
                <a:spLocks noChangeArrowheads="1"/>
              </p:cNvSpPr>
              <p:nvPr/>
            </p:nvSpPr>
            <p:spPr bwMode="auto">
              <a:xfrm rot="279408">
                <a:off x="240" y="3047"/>
                <a:ext cx="336" cy="169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2" name="Text Box 77"/>
            <p:cNvSpPr txBox="1">
              <a:spLocks noChangeArrowheads="1"/>
            </p:cNvSpPr>
            <p:nvPr/>
          </p:nvSpPr>
          <p:spPr bwMode="auto">
            <a:xfrm>
              <a:off x="816" y="3361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Бугорок»</a:t>
              </a:r>
            </a:p>
          </p:txBody>
        </p:sp>
        <p:sp>
          <p:nvSpPr>
            <p:cNvPr id="3113" name="Text Box 78"/>
            <p:cNvSpPr txBox="1">
              <a:spLocks noChangeArrowheads="1"/>
            </p:cNvSpPr>
            <p:nvPr/>
          </p:nvSpPr>
          <p:spPr bwMode="auto">
            <a:xfrm>
              <a:off x="1056" y="240"/>
              <a:ext cx="38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i="1" u="sng">
                  <a:solidFill>
                    <a:srgbClr val="0000FF"/>
                  </a:solidFill>
                  <a:latin typeface="Bookman Old Style" pitchFamily="18" charset="0"/>
                </a:rPr>
                <a:t>Основные элементы письма.</a:t>
              </a:r>
            </a:p>
          </p:txBody>
        </p: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3504" y="3312"/>
              <a:ext cx="240" cy="192"/>
              <a:chOff x="1632" y="1488"/>
              <a:chExt cx="768" cy="528"/>
            </a:xfrm>
          </p:grpSpPr>
          <p:sp>
            <p:nvSpPr>
              <p:cNvPr id="3115" name="Line 80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576" cy="144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81"/>
              <p:cNvSpPr>
                <a:spLocks noChangeShapeType="1"/>
              </p:cNvSpPr>
              <p:nvPr/>
            </p:nvSpPr>
            <p:spPr bwMode="auto">
              <a:xfrm flipV="1">
                <a:off x="1632" y="1776"/>
                <a:ext cx="768" cy="240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82"/>
              <p:cNvGrpSpPr>
                <a:grpSpLocks/>
              </p:cNvGrpSpPr>
              <p:nvPr/>
            </p:nvGrpSpPr>
            <p:grpSpPr bwMode="auto">
              <a:xfrm>
                <a:off x="1680" y="1488"/>
                <a:ext cx="317" cy="227"/>
                <a:chOff x="567" y="1026"/>
                <a:chExt cx="181" cy="136"/>
              </a:xfrm>
            </p:grpSpPr>
            <p:sp>
              <p:nvSpPr>
                <p:cNvPr id="3118" name="Line 83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9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5" name="Text Box 87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785794"/>
            <a:ext cx="3857652" cy="5081224"/>
          </a:xfrm>
          <a:prstGeom prst="rect">
            <a:avLst/>
          </a:prstGeom>
        </p:spPr>
      </p:pic>
      <p:pic>
        <p:nvPicPr>
          <p:cNvPr id="7" name="Рисунок 6" descr="0_2813b_494daafa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14290"/>
            <a:ext cx="5080000" cy="6350000"/>
          </a:xfrm>
          <a:prstGeom prst="rect">
            <a:avLst/>
          </a:prstGeom>
        </p:spPr>
      </p:pic>
      <p:pic>
        <p:nvPicPr>
          <p:cNvPr id="10" name="Рисунок 9" descr="c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143380"/>
            <a:ext cx="1287499" cy="2152644"/>
          </a:xfrm>
          <a:prstGeom prst="rect">
            <a:avLst/>
          </a:prstGeom>
        </p:spPr>
      </p:pic>
      <p:pic>
        <p:nvPicPr>
          <p:cNvPr id="13" name="Рисунок 12" descr="nj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71480"/>
            <a:ext cx="1326509" cy="2181219"/>
          </a:xfrm>
          <a:prstGeom prst="rect">
            <a:avLst/>
          </a:prstGeom>
        </p:spPr>
      </p:pic>
      <p:pic>
        <p:nvPicPr>
          <p:cNvPr id="14" name="Рисунок 13" descr="nb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28604"/>
            <a:ext cx="1059273" cy="380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4976 L -0.18907 0.0342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4282 L 0.2474 0.04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4132 -0.475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27" y="4143356"/>
            <a:ext cx="8596373" cy="271464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8596" y="285728"/>
            <a:ext cx="8715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 Тема :Письмо строчной буквы </a:t>
            </a:r>
            <a:r>
              <a:rPr lang="ru-RU" sz="3600" b="1" dirty="0" err="1" smtClean="0">
                <a:ln/>
                <a:solidFill>
                  <a:schemeClr val="accent3"/>
                </a:solidFill>
                <a:latin typeface="Georgia" pitchFamily="18" charset="0"/>
              </a:rPr>
              <a:t>ф</a:t>
            </a:r>
            <a:endParaRPr lang="ru-RU" sz="3600" b="1" dirty="0">
              <a:ln/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785794"/>
            <a:ext cx="6298904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1.Найдём знакомые элементы.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Сравним с написанием других букв.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3.Составим алгоритм 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4.Научимся писать и соединять.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5.Поупражняемся.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500042"/>
            <a:ext cx="64294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Днем спит, ночью летает,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Прохожих пугает.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Администратор\Local Settings\Temporary Internet Files\Content.IE5\QYQDPJUD\MC900104438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871540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6228184" y="188640"/>
            <a:ext cx="216024" cy="2160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0" name="Picture 10" descr="D:\Буквы\img0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20000" r="20000" b="17491"/>
          <a:stretch>
            <a:fillRect/>
          </a:stretch>
        </p:blipFill>
        <p:spPr bwMode="auto">
          <a:xfrm>
            <a:off x="7162800" y="304800"/>
            <a:ext cx="19812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15"/>
          <p:cNvSpPr>
            <a:spLocks noChangeArrowheads="1"/>
          </p:cNvSpPr>
          <p:nvPr/>
        </p:nvSpPr>
        <p:spPr bwMode="auto">
          <a:xfrm rot="12019435" flipV="1">
            <a:off x="1524000" y="17526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493204">
            <a:off x="2062163" y="9699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 rot="11323687" flipV="1">
            <a:off x="3276600" y="1676400"/>
            <a:ext cx="949325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63" name="Picture 63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66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4932040" y="2852936"/>
            <a:ext cx="1079500" cy="762000"/>
            <a:chOff x="3168" y="240"/>
            <a:chExt cx="862" cy="545"/>
          </a:xfrm>
        </p:grpSpPr>
        <p:sp>
          <p:nvSpPr>
            <p:cNvPr id="25662" name="Oval 7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7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72" name="Oval 72"/>
          <p:cNvSpPr>
            <a:spLocks noChangeArrowheads="1"/>
          </p:cNvSpPr>
          <p:nvPr/>
        </p:nvSpPr>
        <p:spPr bwMode="auto">
          <a:xfrm rot="1937574">
            <a:off x="4526955" y="3822938"/>
            <a:ext cx="635000" cy="8239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3" name="Rectangle 73"/>
          <p:cNvSpPr>
            <a:spLocks noChangeArrowheads="1"/>
          </p:cNvSpPr>
          <p:nvPr/>
        </p:nvSpPr>
        <p:spPr bwMode="auto">
          <a:xfrm rot="12019435" flipV="1">
            <a:off x="4516827" y="3755802"/>
            <a:ext cx="960438" cy="6837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4" name="Rectangle 74"/>
          <p:cNvSpPr>
            <a:spLocks noChangeArrowheads="1"/>
          </p:cNvSpPr>
          <p:nvPr/>
        </p:nvSpPr>
        <p:spPr bwMode="auto">
          <a:xfrm rot="493204">
            <a:off x="4945063" y="3136900"/>
            <a:ext cx="1139825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24128" y="3068960"/>
            <a:ext cx="360363" cy="317500"/>
            <a:chOff x="567" y="1026"/>
            <a:chExt cx="181" cy="136"/>
          </a:xfrm>
        </p:grpSpPr>
        <p:sp>
          <p:nvSpPr>
            <p:cNvPr id="25660" name="Line 7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Line 7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5796136" y="3068960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H="1">
            <a:off x="4499992" y="2996952"/>
            <a:ext cx="603250" cy="12731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5940152" y="2924944"/>
            <a:ext cx="1079500" cy="762000"/>
            <a:chOff x="3168" y="240"/>
            <a:chExt cx="862" cy="545"/>
          </a:xfrm>
        </p:grpSpPr>
        <p:sp>
          <p:nvSpPr>
            <p:cNvPr id="25658" name="Oval 8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8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84" name="Oval 84"/>
          <p:cNvSpPr>
            <a:spLocks noChangeArrowheads="1"/>
          </p:cNvSpPr>
          <p:nvPr/>
        </p:nvSpPr>
        <p:spPr bwMode="auto">
          <a:xfrm rot="1535719">
            <a:off x="5945721" y="3872139"/>
            <a:ext cx="571500" cy="82232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0" name="Rectangle 85"/>
          <p:cNvSpPr>
            <a:spLocks noChangeArrowheads="1"/>
          </p:cNvSpPr>
          <p:nvPr/>
        </p:nvSpPr>
        <p:spPr bwMode="auto">
          <a:xfrm rot="11323687" flipV="1">
            <a:off x="5845037" y="3772935"/>
            <a:ext cx="790575" cy="70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6" name="Line 87"/>
          <p:cNvSpPr>
            <a:spLocks noChangeShapeType="1"/>
          </p:cNvSpPr>
          <p:nvPr/>
        </p:nvSpPr>
        <p:spPr bwMode="auto">
          <a:xfrm>
            <a:off x="5868144" y="3068960"/>
            <a:ext cx="416785" cy="317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90" name="Picture 90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0" y="4495800"/>
            <a:ext cx="381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91" name="Line 91"/>
          <p:cNvSpPr>
            <a:spLocks noChangeShapeType="1"/>
          </p:cNvSpPr>
          <p:nvPr/>
        </p:nvSpPr>
        <p:spPr bwMode="auto">
          <a:xfrm flipH="1">
            <a:off x="6372200" y="3212976"/>
            <a:ext cx="571500" cy="140811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5724128" y="3933056"/>
            <a:ext cx="190500" cy="6699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94" name="Picture 94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5300" y="4495800"/>
            <a:ext cx="381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6012160" y="306896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4427984" y="6237312"/>
            <a:ext cx="431800" cy="360363"/>
            <a:chOff x="567" y="1026"/>
            <a:chExt cx="181" cy="136"/>
          </a:xfrm>
        </p:grpSpPr>
        <p:sp>
          <p:nvSpPr>
            <p:cNvPr id="25654" name="Line 4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5" name="Line 4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79" name="Line 79"/>
          <p:cNvSpPr>
            <a:spLocks noChangeShapeType="1"/>
          </p:cNvSpPr>
          <p:nvPr/>
        </p:nvSpPr>
        <p:spPr bwMode="auto">
          <a:xfrm flipH="1">
            <a:off x="5004048" y="3789040"/>
            <a:ext cx="684213" cy="736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 Box 10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  <p:pic>
        <p:nvPicPr>
          <p:cNvPr id="74" name="Picture 63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66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19"/>
          <p:cNvSpPr>
            <a:spLocks noChangeShapeType="1"/>
          </p:cNvSpPr>
          <p:nvPr/>
        </p:nvSpPr>
        <p:spPr bwMode="auto">
          <a:xfrm flipV="1">
            <a:off x="5652120" y="2852936"/>
            <a:ext cx="432048" cy="1008114"/>
          </a:xfrm>
          <a:prstGeom prst="line">
            <a:avLst/>
          </a:prstGeom>
          <a:noFill/>
          <a:ln w="1270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92"/>
          <p:cNvSpPr>
            <a:spLocks noChangeShapeType="1"/>
          </p:cNvSpPr>
          <p:nvPr/>
        </p:nvSpPr>
        <p:spPr bwMode="auto">
          <a:xfrm flipH="1">
            <a:off x="4644008" y="2852936"/>
            <a:ext cx="1409700" cy="3505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2" grpId="0" animBg="1"/>
      <p:bldP spid="25678" grpId="0" animBg="1"/>
      <p:bldP spid="25680" grpId="0" animBg="1"/>
      <p:bldP spid="25684" grpId="0" animBg="1"/>
      <p:bldP spid="25691" grpId="0" animBg="1"/>
      <p:bldP spid="25693" grpId="0" animBg="1"/>
      <p:bldP spid="25647" grpId="0" animBg="1"/>
      <p:bldP spid="2567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13b_494daaf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3794116" cy="4742645"/>
          </a:xfrm>
          <a:prstGeom prst="rect">
            <a:avLst/>
          </a:prstGeom>
        </p:spPr>
      </p:pic>
      <p:pic>
        <p:nvPicPr>
          <p:cNvPr id="1026" name="Picture 2" descr="F:\3333333333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8172400" cy="247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%F4%E0%ED%F4%E0%F0%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12976"/>
            <a:ext cx="4176464" cy="3400835"/>
          </a:xfrm>
          <a:prstGeom prst="rect">
            <a:avLst/>
          </a:prstGeom>
        </p:spPr>
      </p:pic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27" y="3786190"/>
            <a:ext cx="8596373" cy="27146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52120" y="476672"/>
            <a:ext cx="3092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фанфары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1700808"/>
            <a:ext cx="252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фараон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e71d1e6fdda0846277e2ca89e4aa08b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3528392" cy="3405201"/>
          </a:xfrm>
          <a:prstGeom prst="rect">
            <a:avLst/>
          </a:prstGeom>
        </p:spPr>
      </p:pic>
      <p:pic>
        <p:nvPicPr>
          <p:cNvPr id="8" name="Рисунок 7" descr="308px-Pharaoh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852936"/>
            <a:ext cx="1826890" cy="3547014"/>
          </a:xfrm>
          <a:prstGeom prst="rect">
            <a:avLst/>
          </a:prstGeom>
        </p:spPr>
      </p:pic>
      <p:pic>
        <p:nvPicPr>
          <p:cNvPr id="9" name="02_Royal Ent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  <p:pic>
        <p:nvPicPr>
          <p:cNvPr id="11" name="физминутка №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95536" y="404664"/>
            <a:ext cx="304800" cy="304800"/>
          </a:xfrm>
          <a:prstGeom prst="rect">
            <a:avLst/>
          </a:prstGeom>
        </p:spPr>
      </p:pic>
      <p:pic>
        <p:nvPicPr>
          <p:cNvPr id="12" name="Рисунок 11" descr="C:\Documents and Settings\Администратор\Local Settings\Temporary Internet Files\Content.IE5\QYQDPJUD\MC900104438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3789040"/>
            <a:ext cx="871540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55139 0.672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17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06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5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4b299125d23ce8ebc609554f3ed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290"/>
            <a:ext cx="1214446" cy="3491532"/>
          </a:xfrm>
          <a:prstGeom prst="rect">
            <a:avLst/>
          </a:prstGeom>
        </p:spPr>
      </p:pic>
      <p:pic>
        <p:nvPicPr>
          <p:cNvPr id="5" name="Рисунок 4" descr="3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727717"/>
            <a:ext cx="7715304" cy="280556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071670" y="4429132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71670" y="5000636"/>
            <a:ext cx="500066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71670" y="5572140"/>
            <a:ext cx="500066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e71d1e6fdda0846277e2ca89e4aa08b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811342" y="214290"/>
            <a:ext cx="3975500" cy="3405201"/>
          </a:xfrm>
          <a:prstGeom prst="rect">
            <a:avLst/>
          </a:prstGeom>
        </p:spPr>
      </p:pic>
      <p:pic>
        <p:nvPicPr>
          <p:cNvPr id="12" name="Рисунок 11" descr="3 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683256"/>
            <a:ext cx="857256" cy="857256"/>
          </a:xfrm>
          <a:prstGeom prst="rect">
            <a:avLst/>
          </a:prstGeom>
        </p:spPr>
      </p:pic>
      <p:pic>
        <p:nvPicPr>
          <p:cNvPr id="13" name="физминутка №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352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33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2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813b_494daaf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94116" cy="4742645"/>
          </a:xfrm>
          <a:prstGeom prst="rect">
            <a:avLst/>
          </a:prstGeom>
        </p:spPr>
      </p:pic>
      <p:pic>
        <p:nvPicPr>
          <p:cNvPr id="4" name="Рисунок 3" descr="3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572008"/>
            <a:ext cx="8143900" cy="2129087"/>
          </a:xfrm>
          <a:prstGeom prst="rect">
            <a:avLst/>
          </a:prstGeom>
        </p:spPr>
      </p:pic>
      <p:pic>
        <p:nvPicPr>
          <p:cNvPr id="5" name="Рисунок 4" descr="e71d1e6fdda0846277e2ca89e4aa08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11342" y="214290"/>
            <a:ext cx="3618310" cy="340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401</TotalTime>
  <Words>109</Words>
  <Application>Microsoft Office PowerPoint</Application>
  <PresentationFormat>Экран (4:3)</PresentationFormat>
  <Paragraphs>34</Paragraphs>
  <Slides>12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44</cp:revision>
  <dcterms:created xsi:type="dcterms:W3CDTF">2010-12-05T10:48:43Z</dcterms:created>
  <dcterms:modified xsi:type="dcterms:W3CDTF">2014-08-18T20:58:54Z</dcterms:modified>
</cp:coreProperties>
</file>