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8" r:id="rId2"/>
    <p:sldId id="259" r:id="rId3"/>
    <p:sldId id="261" r:id="rId4"/>
    <p:sldId id="256" r:id="rId5"/>
    <p:sldId id="257" r:id="rId6"/>
    <p:sldId id="258" r:id="rId7"/>
    <p:sldId id="260" r:id="rId8"/>
    <p:sldId id="263" r:id="rId9"/>
    <p:sldId id="272" r:id="rId10"/>
    <p:sldId id="273" r:id="rId11"/>
    <p:sldId id="264" r:id="rId12"/>
    <p:sldId id="267" r:id="rId13"/>
    <p:sldId id="265" r:id="rId14"/>
    <p:sldId id="266" r:id="rId15"/>
    <p:sldId id="268" r:id="rId16"/>
    <p:sldId id="270" r:id="rId17"/>
    <p:sldId id="275" r:id="rId18"/>
    <p:sldId id="271" r:id="rId19"/>
    <p:sldId id="276" r:id="rId20"/>
    <p:sldId id="269" r:id="rId21"/>
    <p:sldId id="262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A2202-802D-459B-A808-1A8F3B329D98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474E9-A5DD-47FA-82FF-903DD39F38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746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474E9-A5DD-47FA-82FF-903DD39F38A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Урок русского языка</a:t>
            </a:r>
            <a:br>
              <a:rPr lang="ru-RU" sz="2000" dirty="0" smtClean="0"/>
            </a:br>
            <a:r>
              <a:rPr lang="ru-RU" sz="2000" dirty="0" smtClean="0"/>
              <a:t>4 класс</a:t>
            </a:r>
            <a:br>
              <a:rPr lang="ru-RU" sz="2000" dirty="0" smtClean="0"/>
            </a:br>
            <a:r>
              <a:rPr lang="ru-RU" sz="2000" dirty="0" smtClean="0"/>
              <a:t>УМК «Школа 2100»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Тема: «Правописание глаголов с </a:t>
            </a:r>
            <a:r>
              <a:rPr lang="ru-RU" dirty="0" err="1" smtClean="0"/>
              <a:t>тся</a:t>
            </a:r>
            <a:r>
              <a:rPr lang="ru-RU" dirty="0" smtClean="0"/>
              <a:t> и </a:t>
            </a:r>
            <a:r>
              <a:rPr lang="ru-RU" dirty="0" err="1" smtClean="0"/>
              <a:t>ться</a:t>
            </a:r>
            <a:r>
              <a:rPr lang="ru-RU" dirty="0" smtClean="0"/>
              <a:t>. Возвратная форма глагола.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3568" y="5229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>МБОУ «Средняя общеобразовательная школа»</a:t>
            </a:r>
          </a:p>
          <a:p>
            <a:r>
              <a:rPr lang="ru-RU" sz="2000" dirty="0" smtClean="0"/>
              <a:t> с. Объячево, Республика Коми</a:t>
            </a:r>
          </a:p>
          <a:p>
            <a:r>
              <a:rPr lang="ru-RU" sz="2000" dirty="0" err="1" smtClean="0"/>
              <a:t>Овчинникова</a:t>
            </a:r>
            <a:r>
              <a:rPr lang="ru-RU" sz="2000" dirty="0" smtClean="0"/>
              <a:t> Любовь Владимировна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47893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Упражнение 274, с.83.</a:t>
            </a:r>
            <a:endParaRPr lang="ru-RU" sz="7200" b="1" dirty="0">
              <a:ln w="17780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5786478"/>
          </a:xfrm>
        </p:spPr>
        <p:txBody>
          <a:bodyPr/>
          <a:lstStyle/>
          <a:p>
            <a:pPr>
              <a:buNone/>
            </a:pPr>
            <a:r>
              <a:rPr lang="ru-RU" sz="6000" dirty="0" smtClean="0"/>
              <a:t>умыть – умыться</a:t>
            </a:r>
          </a:p>
          <a:p>
            <a:pPr>
              <a:buNone/>
            </a:pPr>
            <a:r>
              <a:rPr lang="ru-RU" sz="6000" dirty="0" smtClean="0"/>
              <a:t>причесать – причесаться</a:t>
            </a:r>
          </a:p>
          <a:p>
            <a:pPr>
              <a:buNone/>
            </a:pPr>
            <a:r>
              <a:rPr lang="ru-RU" sz="6000" dirty="0" smtClean="0"/>
              <a:t>решать – решаться</a:t>
            </a:r>
          </a:p>
          <a:p>
            <a:pPr>
              <a:buNone/>
            </a:pPr>
            <a:r>
              <a:rPr lang="ru-RU" sz="6000" dirty="0" smtClean="0"/>
              <a:t>питать – питаться</a:t>
            </a:r>
          </a:p>
          <a:p>
            <a:pPr>
              <a:buNone/>
            </a:pPr>
            <a:r>
              <a:rPr lang="ru-RU" sz="6000" dirty="0" smtClean="0"/>
              <a:t>учить -учиться</a:t>
            </a:r>
          </a:p>
          <a:p>
            <a:pPr>
              <a:buNone/>
            </a:pPr>
            <a:endParaRPr lang="ru-RU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5214942" y="142852"/>
            <a:ext cx="857256" cy="214314"/>
            <a:chOff x="6643702" y="1285860"/>
            <a:chExt cx="857256" cy="21431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flipV="1">
              <a:off x="6643702" y="1285860"/>
              <a:ext cx="428628" cy="21431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7072330" y="1285860"/>
              <a:ext cx="428628" cy="21431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15"/>
          <p:cNvGrpSpPr/>
          <p:nvPr/>
        </p:nvGrpSpPr>
        <p:grpSpPr>
          <a:xfrm>
            <a:off x="7715272" y="1285860"/>
            <a:ext cx="857256" cy="214314"/>
            <a:chOff x="6643702" y="1285860"/>
            <a:chExt cx="857256" cy="214314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6643702" y="1285860"/>
              <a:ext cx="428628" cy="21431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7072330" y="1285860"/>
              <a:ext cx="428628" cy="21431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Группа 18"/>
          <p:cNvGrpSpPr/>
          <p:nvPr/>
        </p:nvGrpSpPr>
        <p:grpSpPr>
          <a:xfrm>
            <a:off x="5857884" y="2357430"/>
            <a:ext cx="857256" cy="214314"/>
            <a:chOff x="6643702" y="1285860"/>
            <a:chExt cx="857256" cy="21431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flipV="1">
              <a:off x="6643702" y="1285860"/>
              <a:ext cx="428628" cy="21431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7072330" y="1285860"/>
              <a:ext cx="428628" cy="21431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Группа 21"/>
          <p:cNvGrpSpPr/>
          <p:nvPr/>
        </p:nvGrpSpPr>
        <p:grpSpPr>
          <a:xfrm>
            <a:off x="5429256" y="3429000"/>
            <a:ext cx="857256" cy="214314"/>
            <a:chOff x="6643702" y="1285860"/>
            <a:chExt cx="857256" cy="214314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 flipV="1">
              <a:off x="6643702" y="1285860"/>
              <a:ext cx="428628" cy="21431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7072330" y="1285860"/>
              <a:ext cx="428628" cy="21431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Содержимое 2"/>
          <p:cNvSpPr txBox="1">
            <a:spLocks/>
          </p:cNvSpPr>
          <p:nvPr/>
        </p:nvSpPr>
        <p:spPr>
          <a:xfrm>
            <a:off x="4286248" y="5572140"/>
            <a:ext cx="4114800" cy="100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себя, сам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2928926" y="5643578"/>
            <a:ext cx="2900354" cy="100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СЯ – </a:t>
            </a:r>
          </a:p>
        </p:txBody>
      </p:sp>
      <p:grpSp>
        <p:nvGrpSpPr>
          <p:cNvPr id="27" name="Группа 26"/>
          <p:cNvGrpSpPr/>
          <p:nvPr/>
        </p:nvGrpSpPr>
        <p:grpSpPr>
          <a:xfrm>
            <a:off x="3000364" y="5572140"/>
            <a:ext cx="857256" cy="214314"/>
            <a:chOff x="6643702" y="1285860"/>
            <a:chExt cx="857256" cy="214314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 flipV="1">
              <a:off x="6643702" y="1285860"/>
              <a:ext cx="428628" cy="21431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7072330" y="1285860"/>
              <a:ext cx="428628" cy="21431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29"/>
          <p:cNvGrpSpPr/>
          <p:nvPr/>
        </p:nvGrpSpPr>
        <p:grpSpPr>
          <a:xfrm>
            <a:off x="4429124" y="4572008"/>
            <a:ext cx="857256" cy="214314"/>
            <a:chOff x="6643702" y="1285860"/>
            <a:chExt cx="857256" cy="214314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 flipV="1">
              <a:off x="6643702" y="1285860"/>
              <a:ext cx="428628" cy="21431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7072330" y="1285860"/>
              <a:ext cx="428628" cy="21431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ln>
                  <a:solidFill>
                    <a:srgbClr val="FFFF00"/>
                  </a:solidFill>
                </a:ln>
              </a:rPr>
              <a:t>Выводы:</a:t>
            </a:r>
            <a:endParaRPr lang="ru-RU" sz="9600" dirty="0">
              <a:ln>
                <a:solidFill>
                  <a:srgbClr val="FFFF00"/>
                </a:solidFill>
              </a:ln>
            </a:endParaRPr>
          </a:p>
        </p:txBody>
      </p:sp>
      <p:pic>
        <p:nvPicPr>
          <p:cNvPr id="4" name="Picture 2" descr="E:\яяяя)))\69703375_0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072066" y="1112410"/>
            <a:ext cx="3775580" cy="558030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14480" y="2143116"/>
            <a:ext cx="36217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Правило с .84</a:t>
            </a:r>
            <a:endParaRPr lang="ru-RU" sz="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Вывод: </a:t>
            </a:r>
            <a:r>
              <a:rPr lang="ru-RU" sz="4800" dirty="0" smtClean="0"/>
              <a:t>глаголы с суффиксом -</a:t>
            </a:r>
            <a:r>
              <a:rPr lang="ru-RU" sz="4800" dirty="0" err="1" smtClean="0"/>
              <a:t>ся</a:t>
            </a:r>
            <a:r>
              <a:rPr lang="ru-RU" sz="4800" dirty="0" smtClean="0"/>
              <a:t> обозначают действие, которое возвращается к себе, направлено на самого человека, на предмет.</a:t>
            </a:r>
          </a:p>
          <a:p>
            <a:pPr>
              <a:buNone/>
            </a:pP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071538" y="1500174"/>
            <a:ext cx="642942" cy="285752"/>
            <a:chOff x="6643702" y="1285860"/>
            <a:chExt cx="857256" cy="21431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flipV="1">
              <a:off x="6643702" y="1285860"/>
              <a:ext cx="428628" cy="21431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7072330" y="1285860"/>
              <a:ext cx="428628" cy="21431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1000108"/>
            <a:ext cx="428628" cy="417530"/>
          </a:xfrm>
        </p:spPr>
        <p:txBody>
          <a:bodyPr>
            <a:noAutofit/>
          </a:bodyPr>
          <a:lstStyle/>
          <a:p>
            <a:r>
              <a:rPr lang="ru-RU" sz="8000" dirty="0" smtClean="0"/>
              <a:t>'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8229600" cy="14287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7200" dirty="0" smtClean="0"/>
              <a:t>[у ч и т ]       [у ч и </a:t>
            </a:r>
            <a:r>
              <a:rPr lang="ru-RU" sz="7200" dirty="0" err="1" smtClean="0"/>
              <a:t>ц</a:t>
            </a:r>
            <a:r>
              <a:rPr lang="ru-RU" sz="7200" dirty="0" smtClean="0"/>
              <a:t> а]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715008" y="928670"/>
            <a:ext cx="428628" cy="4175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'</a:t>
            </a:r>
            <a:endParaRPr kumimoji="0" lang="ru-RU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28596" y="1928802"/>
            <a:ext cx="3286148" cy="157163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8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учить </a:t>
            </a: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 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714612" y="1000108"/>
            <a:ext cx="428628" cy="4175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' </a:t>
            </a:r>
            <a:endParaRPr kumimoji="0" lang="ru-RU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71934" y="4357694"/>
            <a:ext cx="3107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/>
              <a:t>учится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71868" y="2786058"/>
            <a:ext cx="53578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/>
              <a:t>  </a:t>
            </a:r>
            <a:r>
              <a:rPr lang="ru-RU" sz="7200" dirty="0" smtClean="0">
                <a:solidFill>
                  <a:srgbClr val="002060"/>
                </a:solidFill>
              </a:rPr>
              <a:t>что делать?</a:t>
            </a:r>
            <a:endParaRPr lang="ru-RU" sz="7200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1868" y="5500702"/>
            <a:ext cx="53578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/>
              <a:t>  </a:t>
            </a:r>
            <a:r>
              <a:rPr lang="ru-RU" sz="7200" dirty="0" smtClean="0">
                <a:solidFill>
                  <a:srgbClr val="002060"/>
                </a:solidFill>
              </a:rPr>
              <a:t>что делает?</a:t>
            </a:r>
            <a:endParaRPr lang="ru-RU" sz="7200" dirty="0">
              <a:solidFill>
                <a:srgbClr val="00206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1571604" y="1928802"/>
            <a:ext cx="285752" cy="142876"/>
          </a:xfrm>
          <a:prstGeom prst="line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4321967" y="4464851"/>
            <a:ext cx="285752" cy="214314"/>
          </a:xfrm>
          <a:prstGeom prst="line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одержимое 2"/>
          <p:cNvSpPr txBox="1">
            <a:spLocks/>
          </p:cNvSpPr>
          <p:nvPr/>
        </p:nvSpPr>
        <p:spPr>
          <a:xfrm>
            <a:off x="2357422" y="1714488"/>
            <a:ext cx="6572296" cy="1428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          учиться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5750727" y="1893083"/>
            <a:ext cx="285752" cy="214314"/>
          </a:xfrm>
          <a:prstGeom prst="line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143636" y="2714620"/>
            <a:ext cx="1500198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500958" y="3857628"/>
            <a:ext cx="71438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786710" y="6500834"/>
            <a:ext cx="35719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643570" y="5429264"/>
            <a:ext cx="1000132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0700" dirty="0" err="1" smtClean="0">
                <a:solidFill>
                  <a:srgbClr val="7030A0"/>
                </a:solidFill>
              </a:rPr>
              <a:t>ться</a:t>
            </a:r>
            <a:r>
              <a:rPr lang="ru-RU" dirty="0" smtClean="0"/>
              <a:t> или </a:t>
            </a:r>
            <a:r>
              <a:rPr lang="ru-RU" sz="10700" dirty="0" err="1" smtClean="0">
                <a:solidFill>
                  <a:srgbClr val="7030A0"/>
                </a:solidFill>
              </a:rPr>
              <a:t>тся</a:t>
            </a:r>
            <a:endParaRPr lang="ru-RU" sz="10700" dirty="0">
              <a:solidFill>
                <a:srgbClr val="7030A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714744" y="928670"/>
            <a:ext cx="1214446" cy="44291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ru-RU" sz="30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4500570"/>
            <a:ext cx="36217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Правило с .84</a:t>
            </a:r>
            <a:endParaRPr lang="ru-RU" sz="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0043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8000" dirty="0" smtClean="0"/>
              <a:t>    Упражнение 277,</a:t>
            </a:r>
          </a:p>
          <a:p>
            <a:pPr>
              <a:buNone/>
            </a:pPr>
            <a:r>
              <a:rPr lang="ru-RU" sz="8000" dirty="0" smtClean="0"/>
              <a:t>Выучить правила на стр. 84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5154626"/>
          </a:xfrm>
        </p:spPr>
        <p:txBody>
          <a:bodyPr>
            <a:normAutofit fontScale="90000"/>
          </a:bodyPr>
          <a:lstStyle/>
          <a:p>
            <a:pPr algn="l"/>
            <a:r>
              <a:rPr lang="ru-RU" sz="8000" dirty="0" smtClean="0"/>
              <a:t>    С умным разговорит…</a:t>
            </a:r>
            <a:r>
              <a:rPr lang="ru-RU" sz="8000" dirty="0" err="1" smtClean="0"/>
              <a:t>ся</a:t>
            </a:r>
            <a:r>
              <a:rPr lang="ru-RU" sz="8000" dirty="0" smtClean="0"/>
              <a:t>, что мёду напит</a:t>
            </a:r>
            <a:r>
              <a:rPr lang="ru-RU" sz="7300" dirty="0" smtClean="0"/>
              <a:t>…</a:t>
            </a:r>
            <a:r>
              <a:rPr lang="ru-RU" sz="7300" dirty="0" err="1" smtClean="0"/>
              <a:t>ся</a:t>
            </a:r>
            <a:r>
              <a:rPr lang="ru-RU" sz="73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929190" y="2643182"/>
            <a:ext cx="785818" cy="13287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9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ь</a:t>
            </a:r>
            <a:endParaRPr kumimoji="0" lang="ru-RU" sz="9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929190" y="3786190"/>
            <a:ext cx="785818" cy="13287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9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ь</a:t>
            </a:r>
            <a:endParaRPr kumimoji="0" lang="ru-RU" sz="9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5154626"/>
          </a:xfrm>
        </p:spPr>
        <p:txBody>
          <a:bodyPr>
            <a:normAutofit fontScale="90000"/>
          </a:bodyPr>
          <a:lstStyle/>
          <a:p>
            <a:pPr algn="l"/>
            <a:r>
              <a:rPr lang="ru-RU" sz="8000" dirty="0" smtClean="0"/>
              <a:t>    Кто любит трудит…</a:t>
            </a:r>
            <a:r>
              <a:rPr lang="ru-RU" sz="8000" dirty="0" err="1" smtClean="0"/>
              <a:t>ся</a:t>
            </a:r>
            <a:r>
              <a:rPr lang="ru-RU" sz="8000" dirty="0" smtClean="0"/>
              <a:t>, тому без дела не сидит</a:t>
            </a:r>
            <a:r>
              <a:rPr lang="ru-RU" sz="7300" dirty="0" smtClean="0"/>
              <a:t>…    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143240" y="2643182"/>
            <a:ext cx="785818" cy="13287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9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ь</a:t>
            </a:r>
            <a:endParaRPr kumimoji="0" lang="ru-RU" sz="9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429388" y="3714752"/>
            <a:ext cx="1714512" cy="1328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8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ся</a:t>
            </a:r>
            <a:endParaRPr kumimoji="0" lang="ru-RU" sz="8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63 0.00023 L -0.04722 -0.000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1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000108"/>
            <a:ext cx="8715436" cy="5154626"/>
          </a:xfrm>
        </p:spPr>
        <p:txBody>
          <a:bodyPr>
            <a:normAutofit fontScale="90000"/>
          </a:bodyPr>
          <a:lstStyle/>
          <a:p>
            <a:pPr algn="l"/>
            <a:r>
              <a:rPr lang="ru-RU" sz="8000" dirty="0" smtClean="0"/>
              <a:t>    Счастье в воздухе не вьёт…    , а руками достаёт</a:t>
            </a:r>
            <a:r>
              <a:rPr lang="ru-RU" sz="7300" dirty="0" smtClean="0"/>
              <a:t>…    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643306" y="2643182"/>
            <a:ext cx="1714512" cy="1328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ся</a:t>
            </a:r>
            <a:endParaRPr kumimoji="0" lang="ru-RU" sz="7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643306" y="3714752"/>
            <a:ext cx="1714512" cy="1328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ся</a:t>
            </a:r>
            <a:endParaRPr kumimoji="0" lang="ru-RU" sz="7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2 0.00023 L -0.06527 -0.002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-0.04965 -0.0009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АУКЦИОН   ЗНАНИЙ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8992" y="2857496"/>
            <a:ext cx="5972188" cy="24828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/>
              <a:t>ГЛАГОЛ</a:t>
            </a:r>
            <a:endParaRPr lang="ru-RU" sz="9600" dirty="0"/>
          </a:p>
        </p:txBody>
      </p:sp>
      <p:pic>
        <p:nvPicPr>
          <p:cNvPr id="4" name="Picture 2" descr="E:\яяяя)))\69703375_0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3116"/>
            <a:ext cx="2955875" cy="44561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/>
          <a:lstStyle/>
          <a:p>
            <a:r>
              <a:rPr lang="ru-RU" dirty="0" smtClean="0"/>
              <a:t>Упражнение 276.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828667"/>
          </a:xfrm>
        </p:spPr>
        <p:txBody>
          <a:bodyPr/>
          <a:lstStyle/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Неопр. Ф.                                       3 л. ед. ч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464459" y="3821898"/>
            <a:ext cx="607220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0" y="1285860"/>
            <a:ext cx="407196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отказываться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0" y="1285860"/>
            <a:ext cx="407196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отказывается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2143116"/>
            <a:ext cx="407196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драться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572000" y="2143116"/>
            <a:ext cx="407196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дерётся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0" y="3071810"/>
            <a:ext cx="407196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удивляться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572000" y="3071810"/>
            <a:ext cx="407196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удивляется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0" y="3929066"/>
            <a:ext cx="407196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встречаться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572000" y="3929066"/>
            <a:ext cx="407196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встречается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0" y="4786322"/>
            <a:ext cx="407196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делиться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572000" y="4786322"/>
            <a:ext cx="407196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делится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0" y="5715000"/>
            <a:ext cx="407196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здороваться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4572000" y="5715000"/>
            <a:ext cx="407196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здоровается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85728"/>
            <a:ext cx="8229600" cy="4525963"/>
          </a:xfrm>
        </p:spPr>
        <p:txBody>
          <a:bodyPr/>
          <a:lstStyle/>
          <a:p>
            <a:r>
              <a:rPr lang="ru-RU" dirty="0" smtClean="0"/>
              <a:t>Я сегодня узнал(а)……</a:t>
            </a:r>
          </a:p>
          <a:p>
            <a:endParaRPr lang="ru-RU" dirty="0" smtClean="0"/>
          </a:p>
          <a:p>
            <a:r>
              <a:rPr lang="ru-RU" dirty="0" smtClean="0"/>
              <a:t>Я хорошо усвоил(а)……</a:t>
            </a:r>
          </a:p>
          <a:p>
            <a:endParaRPr lang="ru-RU" dirty="0" smtClean="0"/>
          </a:p>
          <a:p>
            <a:r>
              <a:rPr lang="ru-RU" dirty="0" smtClean="0"/>
              <a:t>Мне было интересно …..</a:t>
            </a:r>
          </a:p>
          <a:p>
            <a:endParaRPr lang="ru-RU" dirty="0" smtClean="0"/>
          </a:p>
          <a:p>
            <a:r>
              <a:rPr lang="ru-RU" dirty="0" smtClean="0"/>
              <a:t>Мне было трудно …….</a:t>
            </a:r>
          </a:p>
        </p:txBody>
      </p:sp>
      <p:pic>
        <p:nvPicPr>
          <p:cNvPr id="4" name="Picture 2" descr="E:\яяяя)))\69703375_0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214942" y="1142984"/>
            <a:ext cx="3643338" cy="53848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/>
              <a:t>      </a:t>
            </a:r>
            <a:r>
              <a:rPr lang="ru-RU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</a:t>
            </a:r>
          </a:p>
          <a:p>
            <a:pPr>
              <a:buNone/>
            </a:pPr>
            <a:r>
              <a:rPr lang="ru-RU" sz="96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ЗА РАБОТУ!</a:t>
            </a:r>
            <a:endParaRPr lang="ru-RU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3488"/>
          <a:stretch>
            <a:fillRect/>
          </a:stretch>
        </p:blipFill>
        <p:spPr bwMode="auto">
          <a:xfrm>
            <a:off x="285720" y="285728"/>
            <a:ext cx="8693870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57158" y="3357562"/>
            <a:ext cx="2928958" cy="642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3286124"/>
            <a:ext cx="5500726" cy="1143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4714884"/>
            <a:ext cx="2286016" cy="1714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857884" y="4786322"/>
            <a:ext cx="2928958" cy="1357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4000504"/>
            <a:ext cx="5500726" cy="642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000364" y="4643446"/>
            <a:ext cx="2928958" cy="1500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928662" y="928670"/>
            <a:ext cx="7858180" cy="571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14810" y="1500174"/>
            <a:ext cx="4500594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929190" y="1928802"/>
            <a:ext cx="2928958" cy="5000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5860"/>
            <a:ext cx="9144000" cy="5114947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Tx/>
              <a:buNone/>
            </a:pPr>
            <a:endParaRPr lang="ru-RU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7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  </a:t>
            </a:r>
            <a:r>
              <a:rPr lang="ru-RU" sz="71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Соч_нение</a:t>
            </a:r>
            <a:r>
              <a:rPr lang="ru-RU" sz="7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,  </a:t>
            </a:r>
            <a:r>
              <a:rPr lang="ru-RU" sz="71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ж_лтый</a:t>
            </a:r>
            <a:r>
              <a:rPr lang="ru-RU" sz="7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7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</a:t>
            </a:r>
            <a:r>
              <a:rPr lang="ru-RU" sz="71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р_шение</a:t>
            </a:r>
            <a:r>
              <a:rPr lang="ru-RU" sz="7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, </a:t>
            </a:r>
            <a:r>
              <a:rPr lang="ru-RU" sz="71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к_нструктор</a:t>
            </a:r>
            <a:r>
              <a:rPr lang="ru-RU" sz="7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7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</a:t>
            </a:r>
            <a:r>
              <a:rPr lang="ru-RU" sz="71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приг_товление</a:t>
            </a:r>
            <a:r>
              <a:rPr lang="ru-RU" sz="7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, </a:t>
            </a:r>
            <a:r>
              <a:rPr lang="ru-RU" sz="71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выр_жение</a:t>
            </a:r>
            <a:r>
              <a:rPr lang="ru-RU" sz="7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7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ru-RU" sz="7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7172" name="WordArt 5"/>
          <p:cNvSpPr>
            <a:spLocks noChangeArrowheads="1" noChangeShapeType="1" noTextEdit="1"/>
          </p:cNvSpPr>
          <p:nvPr/>
        </p:nvSpPr>
        <p:spPr bwMode="auto">
          <a:xfrm>
            <a:off x="1357290" y="214290"/>
            <a:ext cx="6276996" cy="14716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52"/>
              </a:avLst>
            </a:prstTxWarp>
          </a:bodyPr>
          <a:lstStyle/>
          <a:p>
            <a:pPr algn="ctr"/>
            <a:r>
              <a:rPr lang="ru-RU" sz="3600" b="1" kern="10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00B050"/>
                </a:solidFill>
                <a:latin typeface="Impact"/>
              </a:rPr>
              <a:t>Словарные слова</a:t>
            </a:r>
            <a:endParaRPr lang="ru-RU" sz="3600" b="1" kern="10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00B050"/>
              </a:solidFill>
              <a:latin typeface="Impact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5715000"/>
            <a:ext cx="9286908" cy="1143000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2-е лицо,  ед. число,  буд.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Вр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643042" y="1571612"/>
            <a:ext cx="50006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и</a:t>
            </a:r>
            <a:endParaRPr kumimoji="0" lang="ru-RU" sz="6000" b="0" i="0" u="none" strike="noStrike" kern="1200" cap="none" spc="0" normalizeH="0" baseline="0" noProof="0" dirty="0">
              <a:ln>
                <a:solidFill>
                  <a:srgbClr val="FFFF00"/>
                </a:solidFill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714876" y="1571612"/>
            <a:ext cx="50006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ё</a:t>
            </a:r>
            <a:endParaRPr kumimoji="0" lang="ru-RU" sz="6000" b="0" i="0" u="none" strike="noStrike" kern="1200" cap="none" spc="0" normalizeH="0" baseline="0" noProof="0" dirty="0">
              <a:ln>
                <a:solidFill>
                  <a:srgbClr val="FFFF00"/>
                </a:solidFill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00034" y="2357430"/>
            <a:ext cx="50006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е</a:t>
            </a:r>
            <a:endParaRPr kumimoji="0" lang="ru-RU" sz="6000" b="0" i="0" u="none" strike="noStrike" kern="1200" cap="none" spc="0" normalizeH="0" baseline="0" noProof="0" dirty="0">
              <a:ln>
                <a:solidFill>
                  <a:srgbClr val="FFFF00"/>
                </a:solidFill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3428992" y="2357430"/>
            <a:ext cx="50006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о</a:t>
            </a:r>
            <a:endParaRPr kumimoji="0" lang="ru-RU" sz="6000" b="0" i="0" u="none" strike="noStrike" kern="1200" cap="none" spc="0" normalizeH="0" baseline="0" noProof="0" dirty="0">
              <a:ln>
                <a:solidFill>
                  <a:srgbClr val="FFFF00"/>
                </a:solidFill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1500166" y="3214686"/>
            <a:ext cx="571504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о</a:t>
            </a:r>
            <a:endParaRPr kumimoji="0" lang="ru-RU" sz="6000" b="0" i="0" u="none" strike="noStrike" kern="1200" cap="none" spc="0" normalizeH="0" baseline="0" noProof="0" dirty="0">
              <a:ln>
                <a:solidFill>
                  <a:srgbClr val="FFFF00"/>
                </a:solidFill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6072198" y="3214686"/>
            <a:ext cx="50006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а</a:t>
            </a:r>
            <a:endParaRPr kumimoji="0" lang="ru-RU" sz="6000" b="0" i="0" u="none" strike="noStrike" kern="1200" cap="none" spc="0" normalizeH="0" baseline="0" noProof="0" dirty="0">
              <a:ln>
                <a:solidFill>
                  <a:srgbClr val="FFFF00"/>
                </a:solidFill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57686" y="1785926"/>
            <a:ext cx="3000396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0"/>
            <a:ext cx="8858312" cy="5643578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ru-RU" dirty="0" smtClean="0">
              <a:solidFill>
                <a:srgbClr val="FFFF66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Georgia" pitchFamily="18" charset="0"/>
              </a:rPr>
              <a:t>     </a:t>
            </a: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Georgia" pitchFamily="18" charset="0"/>
              </a:rPr>
              <a:t>Сочин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Georgia" pitchFamily="18" charset="0"/>
              </a:rPr>
              <a:t>. </a:t>
            </a: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Georgia" pitchFamily="18" charset="0"/>
              </a:rPr>
              <a:t>шь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Georgia" pitchFamily="18" charset="0"/>
              </a:rPr>
              <a:t>, </a:t>
            </a: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Georgia" pitchFamily="18" charset="0"/>
              </a:rPr>
              <a:t>реш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Georgia" pitchFamily="18" charset="0"/>
              </a:rPr>
              <a:t>. </a:t>
            </a: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Georgia" pitchFamily="18" charset="0"/>
              </a:rPr>
              <a:t>шь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Georgia" pitchFamily="18" charset="0"/>
              </a:rPr>
              <a:t>,</a:t>
            </a:r>
          </a:p>
          <a:p>
            <a:pPr>
              <a:buNone/>
            </a:pP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Georgia" pitchFamily="18" charset="0"/>
              </a:rPr>
              <a:t>сконструиру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Georgia" pitchFamily="18" charset="0"/>
              </a:rPr>
              <a:t>. </a:t>
            </a: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Georgia" pitchFamily="18" charset="0"/>
              </a:rPr>
              <a:t>шь</a:t>
            </a:r>
            <a:endParaRPr lang="ru-RU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Georgia" pitchFamily="18" charset="0"/>
              </a:rPr>
              <a:t>приготов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Georgia" pitchFamily="18" charset="0"/>
              </a:rPr>
              <a:t>. </a:t>
            </a: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Georgia" pitchFamily="18" charset="0"/>
              </a:rPr>
              <a:t>шь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Georgia" pitchFamily="18" charset="0"/>
              </a:rPr>
              <a:t>, </a:t>
            </a: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Georgia" pitchFamily="18" charset="0"/>
              </a:rPr>
              <a:t>выраз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Georgia" pitchFamily="18" charset="0"/>
              </a:rPr>
              <a:t>. </a:t>
            </a: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Georgia" pitchFamily="18" charset="0"/>
              </a:rPr>
              <a:t>шь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Georgia" pitchFamily="18" charset="0"/>
              </a:rPr>
              <a:t>.</a:t>
            </a:r>
          </a:p>
          <a:p>
            <a:pPr>
              <a:buNone/>
            </a:pPr>
            <a:endParaRPr lang="ru-RU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latin typeface="Georgia" pitchFamily="18" charset="0"/>
            </a:endParaRPr>
          </a:p>
          <a:p>
            <a:pPr>
              <a:buNone/>
            </a:pPr>
            <a:endParaRPr lang="ru-RU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latin typeface="Georgia" pitchFamily="18" charset="0"/>
            </a:endParaRPr>
          </a:p>
          <a:p>
            <a:pPr>
              <a:buNone/>
            </a:pPr>
            <a:endParaRPr lang="ru-RU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</a:endParaRPr>
          </a:p>
          <a:p>
            <a:pPr>
              <a:buNone/>
            </a:pPr>
            <a:endParaRPr lang="ru-RU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latin typeface="Georgia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500430" y="1357298"/>
            <a:ext cx="571504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143240" y="642918"/>
            <a:ext cx="285752" cy="142876"/>
          </a:xfrm>
          <a:prstGeom prst="line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6250793" y="678637"/>
            <a:ext cx="214314" cy="142876"/>
          </a:xfrm>
          <a:prstGeom prst="line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2750331" y="2464587"/>
            <a:ext cx="214314" cy="142876"/>
          </a:xfrm>
          <a:prstGeom prst="line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393273" y="1607331"/>
            <a:ext cx="214314" cy="142876"/>
          </a:xfrm>
          <a:prstGeom prst="line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E:\яяяя)))\69703375_0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572264" y="3329702"/>
            <a:ext cx="2275382" cy="3363014"/>
          </a:xfrm>
          <a:prstGeom prst="rect">
            <a:avLst/>
          </a:prstGeom>
          <a:noFill/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3500430" y="1500174"/>
            <a:ext cx="571504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143372" y="1357298"/>
            <a:ext cx="285752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500826" y="1428736"/>
            <a:ext cx="571504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500826" y="1571612"/>
            <a:ext cx="571504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143768" y="1428736"/>
            <a:ext cx="285752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714876" y="2285992"/>
            <a:ext cx="571504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714876" y="2428868"/>
            <a:ext cx="571504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357818" y="2285992"/>
            <a:ext cx="285752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643306" y="3143248"/>
            <a:ext cx="571504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643306" y="3286124"/>
            <a:ext cx="571504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286248" y="3143248"/>
            <a:ext cx="285752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7358082" y="3143248"/>
            <a:ext cx="571504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358082" y="3286124"/>
            <a:ext cx="571504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8001024" y="3143248"/>
            <a:ext cx="285752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5572132" y="2428868"/>
            <a:ext cx="214314" cy="214314"/>
          </a:xfrm>
          <a:prstGeom prst="line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Содержимое 2"/>
          <p:cNvSpPr txBox="1">
            <a:spLocks/>
          </p:cNvSpPr>
          <p:nvPr/>
        </p:nvSpPr>
        <p:spPr>
          <a:xfrm>
            <a:off x="3000364" y="500042"/>
            <a:ext cx="50006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и</a:t>
            </a:r>
            <a:endParaRPr kumimoji="0" lang="ru-RU" sz="6000" b="0" i="0" u="none" strike="noStrike" kern="1200" cap="none" spc="0" normalizeH="0" baseline="0" noProof="0" dirty="0">
              <a:ln>
                <a:solidFill>
                  <a:srgbClr val="FFFF00"/>
                </a:solidFill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Содержимое 2"/>
          <p:cNvSpPr txBox="1">
            <a:spLocks/>
          </p:cNvSpPr>
          <p:nvPr/>
        </p:nvSpPr>
        <p:spPr>
          <a:xfrm>
            <a:off x="6000760" y="500042"/>
            <a:ext cx="50006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и</a:t>
            </a:r>
            <a:endParaRPr kumimoji="0" lang="ru-RU" sz="6000" b="0" i="0" u="none" strike="noStrike" kern="1200" cap="none" spc="0" normalizeH="0" baseline="0" noProof="0" dirty="0">
              <a:ln>
                <a:solidFill>
                  <a:srgbClr val="FFFF00"/>
                </a:solidFill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Содержимое 2"/>
          <p:cNvSpPr txBox="1">
            <a:spLocks/>
          </p:cNvSpPr>
          <p:nvPr/>
        </p:nvSpPr>
        <p:spPr>
          <a:xfrm>
            <a:off x="4286248" y="1428736"/>
            <a:ext cx="50006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е</a:t>
            </a:r>
            <a:endParaRPr kumimoji="0" lang="ru-RU" sz="6000" b="0" i="0" u="none" strike="noStrike" kern="1200" cap="none" spc="0" normalizeH="0" baseline="0" noProof="0" dirty="0">
              <a:ln>
                <a:solidFill>
                  <a:srgbClr val="FFFF00"/>
                </a:solidFill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Содержимое 2"/>
          <p:cNvSpPr txBox="1">
            <a:spLocks/>
          </p:cNvSpPr>
          <p:nvPr/>
        </p:nvSpPr>
        <p:spPr>
          <a:xfrm>
            <a:off x="3143240" y="2285992"/>
            <a:ext cx="642942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и</a:t>
            </a:r>
            <a:endParaRPr kumimoji="0" lang="ru-RU" sz="6000" b="0" i="0" u="none" strike="noStrike" kern="1200" cap="none" spc="0" normalizeH="0" baseline="0" noProof="0" dirty="0">
              <a:ln>
                <a:solidFill>
                  <a:srgbClr val="FFFF00"/>
                </a:solidFill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Содержимое 2"/>
          <p:cNvSpPr txBox="1">
            <a:spLocks/>
          </p:cNvSpPr>
          <p:nvPr/>
        </p:nvSpPr>
        <p:spPr>
          <a:xfrm>
            <a:off x="6858016" y="2285992"/>
            <a:ext cx="50006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и</a:t>
            </a:r>
            <a:endParaRPr kumimoji="0" lang="ru-RU" sz="6000" b="0" i="0" u="none" strike="noStrike" kern="1200" cap="none" spc="0" normalizeH="0" baseline="0" noProof="0" dirty="0">
              <a:ln>
                <a:solidFill>
                  <a:srgbClr val="FFFF00"/>
                </a:solidFill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p"/>
      <p:bldP spid="43" grpId="0" build="p"/>
      <p:bldP spid="44" grpId="0" build="p"/>
      <p:bldP spid="45" grpId="0" build="p"/>
      <p:bldP spid="4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4186238" cy="1143000"/>
          </a:xfrm>
        </p:spPr>
        <p:txBody>
          <a:bodyPr/>
          <a:lstStyle/>
          <a:p>
            <a:r>
              <a:rPr lang="en-US" b="1" dirty="0" smtClean="0">
                <a:ln w="17780" cmpd="sng">
                  <a:solidFill>
                    <a:schemeClr val="bg1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r>
              <a:rPr lang="ru-RU" b="1" dirty="0" smtClean="0">
                <a:ln w="17780" cmpd="sng">
                  <a:solidFill>
                    <a:schemeClr val="bg1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спряжение</a:t>
            </a:r>
            <a:endParaRPr lang="ru-RU" b="1" dirty="0">
              <a:ln w="17780" cmpd="sng">
                <a:solidFill>
                  <a:schemeClr val="bg1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4071966" cy="71438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5400" dirty="0" smtClean="0"/>
              <a:t>сконструируешь</a:t>
            </a:r>
            <a:endParaRPr lang="ru-RU" sz="5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714876" y="0"/>
            <a:ext cx="41862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normalizeH="0" baseline="0" noProof="0" dirty="0" smtClean="0">
                <a:ln w="17780" cmpd="sng">
                  <a:solidFill>
                    <a:schemeClr val="bg1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II</a:t>
            </a:r>
            <a:r>
              <a:rPr kumimoji="0" lang="ru-RU" sz="4400" b="1" i="0" u="none" strike="noStrike" kern="1200" normalizeH="0" baseline="0" noProof="0" dirty="0" smtClean="0">
                <a:ln w="17780" cmpd="sng">
                  <a:solidFill>
                    <a:schemeClr val="bg1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спряжение</a:t>
            </a:r>
            <a:endParaRPr kumimoji="0" lang="ru-RU" sz="4400" b="1" i="0" u="none" strike="noStrike" kern="1200" normalizeH="0" baseline="0" noProof="0" dirty="0">
              <a:ln w="17780" cmpd="sng">
                <a:solidFill>
                  <a:schemeClr val="bg1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857752" y="1643050"/>
            <a:ext cx="4114800" cy="100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сочинишь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857752" y="2428868"/>
            <a:ext cx="4114800" cy="100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приготовишь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857752" y="3286124"/>
            <a:ext cx="4114800" cy="100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решишь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857752" y="4214818"/>
            <a:ext cx="4114800" cy="100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выразишь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14678" y="2000240"/>
            <a:ext cx="1000132" cy="41433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643702" y="1928802"/>
            <a:ext cx="1285884" cy="50006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572396" y="2714620"/>
            <a:ext cx="1214446" cy="50006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43636" y="3571876"/>
            <a:ext cx="1285884" cy="50006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715140" y="4500570"/>
            <a:ext cx="1214446" cy="50006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6" grpId="0" build="p"/>
      <p:bldP spid="7" grpId="0" build="p"/>
      <p:bldP spid="8" grpId="0" build="p"/>
      <p:bldP spid="9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142852"/>
            <a:ext cx="7086592" cy="335758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6000" dirty="0" smtClean="0"/>
              <a:t>    «Давайте же мыться, плескаться, купаться, нырять, кувыркаться в ушате, в корыте, в лохани …»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http://www.hellmedia.ru/Forum/Mult/SSSR/Moidodir/Moidodir.jpg"/>
          <p:cNvPicPr>
            <a:picLocks noChangeAspect="1" noChangeArrowheads="1"/>
          </p:cNvPicPr>
          <p:nvPr/>
        </p:nvPicPr>
        <p:blipFill>
          <a:blip r:embed="rId2"/>
          <a:srcRect l="6598" t="2199" r="3225" b="5424"/>
          <a:stretch>
            <a:fillRect/>
          </a:stretch>
        </p:blipFill>
        <p:spPr bwMode="auto">
          <a:xfrm>
            <a:off x="5214942" y="2618822"/>
            <a:ext cx="3929058" cy="4024888"/>
          </a:xfrm>
          <a:prstGeom prst="rect">
            <a:avLst/>
          </a:prstGeom>
          <a:noFill/>
        </p:spPr>
      </p:pic>
      <p:pic>
        <p:nvPicPr>
          <p:cNvPr id="3076" name="Picture 4" descr="http://static.diary.ru/userdir/1/7/4/0/174021/741986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2304425" cy="2143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357166"/>
            <a:ext cx="4143404" cy="132873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9600" dirty="0" smtClean="0"/>
              <a:t>мыться</a:t>
            </a:r>
            <a:endParaRPr lang="ru-RU" sz="96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71472" y="1285860"/>
            <a:ext cx="6786610" cy="13287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плескаться</a:t>
            </a:r>
            <a:endParaRPr kumimoji="0" lang="ru-RU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714480" y="2285992"/>
            <a:ext cx="6786610" cy="13287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купаться</a:t>
            </a:r>
            <a:endParaRPr kumimoji="0" lang="ru-RU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428728" y="3286124"/>
            <a:ext cx="6786610" cy="13287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нырять</a:t>
            </a:r>
            <a:endParaRPr kumimoji="0" lang="ru-RU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0" y="4286256"/>
            <a:ext cx="6786610" cy="13287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кувыркаться</a:t>
            </a:r>
            <a:endParaRPr kumimoji="0" lang="ru-RU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3786182" y="357166"/>
            <a:ext cx="1214446" cy="13287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9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ть</a:t>
            </a:r>
            <a:endParaRPr kumimoji="0" lang="ru-RU" sz="9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3857620" y="1285860"/>
            <a:ext cx="1214446" cy="13287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9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ть</a:t>
            </a:r>
            <a:endParaRPr kumimoji="0" lang="ru-RU" sz="9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3857620" y="2285992"/>
            <a:ext cx="1214446" cy="13287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9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ть</a:t>
            </a:r>
            <a:endParaRPr kumimoji="0" lang="ru-RU" sz="9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3929058" y="3286124"/>
            <a:ext cx="1214446" cy="13287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9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ть</a:t>
            </a:r>
            <a:endParaRPr kumimoji="0" lang="ru-RU" sz="9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4000496" y="4286256"/>
            <a:ext cx="1214446" cy="13287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9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ть</a:t>
            </a:r>
            <a:endParaRPr kumimoji="0" lang="ru-RU" sz="9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6929454" y="1000108"/>
            <a:ext cx="1214446" cy="44291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ru-RU" sz="30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  <p:bldP spid="10" grpId="0" build="p"/>
      <p:bldP spid="11" grpId="0" build="p"/>
      <p:bldP spid="12" grpId="0" build="p"/>
      <p:bldP spid="13" grpId="0" build="p"/>
      <p:bldP spid="1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8000" b="1" dirty="0" smtClean="0">
                <a:ln w="19050">
                  <a:solidFill>
                    <a:srgbClr val="FFFF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Тема урока:</a:t>
            </a:r>
            <a:endParaRPr lang="ru-RU" sz="8000" dirty="0">
              <a:ln w="19050">
                <a:solidFill>
                  <a:srgbClr val="FFFF00"/>
                </a:solidFill>
                <a:prstDash val="solid"/>
              </a:ln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Правописание глаголов с </a:t>
            </a:r>
            <a:r>
              <a:rPr lang="ru-RU" sz="6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ться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6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тся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</a:p>
          <a:p>
            <a:pPr>
              <a:buNone/>
            </a:pP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Возвратная форма глагола.</a:t>
            </a:r>
            <a:endParaRPr lang="ru-RU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336</Words>
  <Application>Microsoft Office PowerPoint</Application>
  <PresentationFormat>Экран (4:3)</PresentationFormat>
  <Paragraphs>113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Урок русского языка 4 класс УМК «Школа 2100»</vt:lpstr>
      <vt:lpstr>АУКЦИОН   ЗНАНИЙ</vt:lpstr>
      <vt:lpstr>Презентация PowerPoint</vt:lpstr>
      <vt:lpstr>2-е лицо,  ед. число,  буд. Вр.</vt:lpstr>
      <vt:lpstr>Презентация PowerPoint</vt:lpstr>
      <vt:lpstr>I спряжение</vt:lpstr>
      <vt:lpstr>Презентация PowerPoint</vt:lpstr>
      <vt:lpstr>Презентация PowerPoint</vt:lpstr>
      <vt:lpstr> Тема урока:</vt:lpstr>
      <vt:lpstr>Упражнение 274, с.83.</vt:lpstr>
      <vt:lpstr>Презентация PowerPoint</vt:lpstr>
      <vt:lpstr>Выводы:</vt:lpstr>
      <vt:lpstr>Презентация PowerPoint</vt:lpstr>
      <vt:lpstr>'</vt:lpstr>
      <vt:lpstr>ться или тся</vt:lpstr>
      <vt:lpstr>Домашнее задание:</vt:lpstr>
      <vt:lpstr>    С умным разговорит…ся, что мёду напит…ся. </vt:lpstr>
      <vt:lpstr>    Кто любит трудит…ся, тому без дела не сидит…    . </vt:lpstr>
      <vt:lpstr>    Счастье в воздухе не вьёт…    , а руками достаёт…    . </vt:lpstr>
      <vt:lpstr>Упражнение 276.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25</cp:revision>
  <dcterms:modified xsi:type="dcterms:W3CDTF">2014-08-24T09:34:44Z</dcterms:modified>
</cp:coreProperties>
</file>