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57" r:id="rId3"/>
    <p:sldId id="258" r:id="rId4"/>
    <p:sldId id="256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77723-0CCC-4543-808D-A92A4BF36893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EF1FE-F677-4D11-BF69-618B8D08E8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7943E761-8329-4FE2-95F7-BE1C7FFBA9F1}" type="slidenum">
              <a:rPr lang="ru-RU">
                <a:latin typeface="Arial" charset="0"/>
              </a:rPr>
              <a:pPr/>
              <a:t>3</a:t>
            </a:fld>
            <a:endParaRPr lang="ru-RU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На картинки ссылки на загадки. На картинку </a:t>
            </a:r>
            <a:r>
              <a:rPr lang="en-US" smtClean="0">
                <a:latin typeface="Arial" charset="0"/>
              </a:rPr>
              <a:t>gif</a:t>
            </a:r>
            <a:r>
              <a:rPr lang="ru-RU" smtClean="0">
                <a:latin typeface="Arial" charset="0"/>
              </a:rPr>
              <a:t> «мальчик» в верхнем правом углу ссылка на слайд благодарности.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gif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gif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gif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gif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4.gif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gif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gif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gif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9.xml"/><Relationship Id="rId18" Type="http://schemas.openxmlformats.org/officeDocument/2006/relationships/image" Target="../media/image12.jpeg"/><Relationship Id="rId26" Type="http://schemas.openxmlformats.org/officeDocument/2006/relationships/image" Target="../media/image16.jpeg"/><Relationship Id="rId3" Type="http://schemas.openxmlformats.org/officeDocument/2006/relationships/slide" Target="slide2.xml"/><Relationship Id="rId21" Type="http://schemas.openxmlformats.org/officeDocument/2006/relationships/slide" Target="slide13.xml"/><Relationship Id="rId34" Type="http://schemas.openxmlformats.org/officeDocument/2006/relationships/slide" Target="slide6.xml"/><Relationship Id="rId7" Type="http://schemas.openxmlformats.org/officeDocument/2006/relationships/slide" Target="slide5.xml"/><Relationship Id="rId12" Type="http://schemas.openxmlformats.org/officeDocument/2006/relationships/image" Target="../media/image9.png"/><Relationship Id="rId17" Type="http://schemas.openxmlformats.org/officeDocument/2006/relationships/slide" Target="slide11.xml"/><Relationship Id="rId25" Type="http://schemas.openxmlformats.org/officeDocument/2006/relationships/slide" Target="slide15.xml"/><Relationship Id="rId3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20" Type="http://schemas.openxmlformats.org/officeDocument/2006/relationships/image" Target="../media/image13.jpe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slide" Target="slide8.xml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5" Type="http://schemas.openxmlformats.org/officeDocument/2006/relationships/slide" Target="slide3.xml"/><Relationship Id="rId15" Type="http://schemas.openxmlformats.org/officeDocument/2006/relationships/slide" Target="slide10.xml"/><Relationship Id="rId23" Type="http://schemas.openxmlformats.org/officeDocument/2006/relationships/slide" Target="slide14.xml"/><Relationship Id="rId28" Type="http://schemas.openxmlformats.org/officeDocument/2006/relationships/image" Target="../media/image17.png"/><Relationship Id="rId10" Type="http://schemas.openxmlformats.org/officeDocument/2006/relationships/image" Target="../media/image8.jpeg"/><Relationship Id="rId19" Type="http://schemas.openxmlformats.org/officeDocument/2006/relationships/slide" Target="slide12.xml"/><Relationship Id="rId31" Type="http://schemas.openxmlformats.org/officeDocument/2006/relationships/slide" Target="slide19.xml"/><Relationship Id="rId4" Type="http://schemas.openxmlformats.org/officeDocument/2006/relationships/image" Target="../media/image5.jpeg"/><Relationship Id="rId9" Type="http://schemas.openxmlformats.org/officeDocument/2006/relationships/slide" Target="slide7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slide" Target="slide16.xml"/><Relationship Id="rId30" Type="http://schemas.openxmlformats.org/officeDocument/2006/relationships/image" Target="../media/image3.jpeg"/><Relationship Id="rId35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gif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5.pn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7fa071fbec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41438"/>
            <a:ext cx="77755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3284538"/>
            <a:ext cx="2976562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867400" y="5661025"/>
            <a:ext cx="161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УЧИТЕЛЬ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8206" name="Picture 14" descr="10b3b31da7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420938"/>
            <a:ext cx="126682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755650" y="1844675"/>
            <a:ext cx="4032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Мелом пишет и рисует,</a:t>
            </a:r>
          </a:p>
          <a:p>
            <a:pPr algn="ctr"/>
            <a:r>
              <a:rPr lang="ru-RU" sz="2400">
                <a:latin typeface="Comic Sans MS" pitchFamily="66" charset="0"/>
              </a:rPr>
              <a:t>И с ошибками воюет,</a:t>
            </a:r>
          </a:p>
          <a:p>
            <a:pPr algn="ctr"/>
            <a:r>
              <a:rPr lang="ru-RU" sz="2400">
                <a:latin typeface="Comic Sans MS" pitchFamily="66" charset="0"/>
              </a:rPr>
              <a:t>Учит думать, размышлять,</a:t>
            </a:r>
          </a:p>
          <a:p>
            <a:pPr algn="ctr"/>
            <a:r>
              <a:rPr lang="ru-RU" sz="2400">
                <a:latin typeface="Comic Sans MS" pitchFamily="66" charset="0"/>
              </a:rPr>
              <a:t>Как его, ребята, звать?</a:t>
            </a:r>
          </a:p>
        </p:txBody>
      </p:sp>
      <p:pic>
        <p:nvPicPr>
          <p:cNvPr id="8210" name="Picture 18" descr="3873ecab5fcf75b528ec908220c980d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716338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9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0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1" descr="1260ea985d97b3ed2294f992a12ae86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3789363"/>
            <a:ext cx="809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2" descr="naza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8748713" y="6629400"/>
            <a:ext cx="3952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853113" y="5661025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ПОВАР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827088" y="1844675"/>
            <a:ext cx="36972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Скажи, кто так вкусно 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Готовит щи капустные, 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Пахучие котлеты, 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Салаты, винегреты, 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Все завтраки, обеды? </a:t>
            </a:r>
          </a:p>
        </p:txBody>
      </p:sp>
      <p:pic>
        <p:nvPicPr>
          <p:cNvPr id="9229" name="Picture 13" descr="8caa61989f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412875"/>
            <a:ext cx="1471612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 descr="3873ecab5fcf75b528ec908220c980d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365625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7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8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9" descr="1260ea985d97b3ed2294f992a12ae86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365625"/>
            <a:ext cx="809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0" descr="naza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8748713" y="6629400"/>
            <a:ext cx="3952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011863" y="5661025"/>
            <a:ext cx="2100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ПОЖАРНЫЕ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611188" y="1412875"/>
            <a:ext cx="4740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С огнём бороться мы должны, 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С водою мы напарники. 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Мы очень людям всем нужны, 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Ответь скорее, кто же мы? </a:t>
            </a:r>
          </a:p>
        </p:txBody>
      </p:sp>
      <p:pic>
        <p:nvPicPr>
          <p:cNvPr id="10254" name="Picture 14" descr="614_itfaiy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997200"/>
            <a:ext cx="3581400" cy="2387600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0257" name="Picture 17" descr="3873ecab5fcf75b528ec908220c980d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357563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8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9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1260ea985d97b3ed2294f992a12ae86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3429000"/>
            <a:ext cx="809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1" descr="naza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8748713" y="6629400"/>
            <a:ext cx="3952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100763" y="5734050"/>
            <a:ext cx="125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МАЛЯР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684213" y="1916113"/>
            <a:ext cx="42116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Вот на краешке с опаской 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Он железо красит краской, 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У него в руке ведро, 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Сам раскрашен он пестро. </a:t>
            </a:r>
          </a:p>
        </p:txBody>
      </p:sp>
      <p:pic>
        <p:nvPicPr>
          <p:cNvPr id="11278" name="Picture 14" descr="picture_13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213100"/>
            <a:ext cx="2857500" cy="2371725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1281" name="Picture 17" descr="3873ecab5fcf75b528ec908220c980d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789363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8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9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 descr="1260ea985d97b3ed2294f992a12ae86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3860800"/>
            <a:ext cx="809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1" descr="naza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8748713" y="6629400"/>
            <a:ext cx="3952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ChangeArrowheads="1"/>
          </p:cNvSpPr>
          <p:nvPr/>
        </p:nvSpPr>
        <p:spPr bwMode="auto">
          <a:xfrm>
            <a:off x="611188" y="1666875"/>
            <a:ext cx="34194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У этой волшебницы,</a:t>
            </a:r>
          </a:p>
          <a:p>
            <a:pPr algn="ctr"/>
            <a:r>
              <a:rPr lang="ru-RU" sz="2400">
                <a:latin typeface="Comic Sans MS" pitchFamily="66" charset="0"/>
              </a:rPr>
              <a:t>Этой художницы,</a:t>
            </a:r>
          </a:p>
          <a:p>
            <a:pPr algn="ctr"/>
            <a:r>
              <a:rPr lang="ru-RU" sz="2400">
                <a:latin typeface="Comic Sans MS" pitchFamily="66" charset="0"/>
              </a:rPr>
              <a:t>Не кисти и краски,</a:t>
            </a:r>
          </a:p>
          <a:p>
            <a:pPr algn="ctr"/>
            <a:r>
              <a:rPr lang="ru-RU" sz="2400">
                <a:latin typeface="Comic Sans MS" pitchFamily="66" charset="0"/>
              </a:rPr>
              <a:t>А гребень и ножницы.</a:t>
            </a:r>
          </a:p>
          <a:p>
            <a:pPr algn="ctr"/>
            <a:r>
              <a:rPr lang="ru-RU" sz="2400">
                <a:latin typeface="Comic Sans MS" pitchFamily="66" charset="0"/>
              </a:rPr>
              <a:t>Она обладает</a:t>
            </a:r>
          </a:p>
          <a:p>
            <a:pPr algn="ctr"/>
            <a:r>
              <a:rPr lang="ru-RU" sz="2400">
                <a:latin typeface="Comic Sans MS" pitchFamily="66" charset="0"/>
              </a:rPr>
              <a:t>Таинственной силой:</a:t>
            </a:r>
          </a:p>
          <a:p>
            <a:pPr algn="ctr"/>
            <a:r>
              <a:rPr lang="ru-RU" sz="2400">
                <a:latin typeface="Comic Sans MS" pitchFamily="66" charset="0"/>
              </a:rPr>
              <a:t>К кому прикоснётся,</a:t>
            </a:r>
          </a:p>
          <a:p>
            <a:pPr algn="ctr"/>
            <a:r>
              <a:rPr lang="ru-RU" sz="2400">
                <a:latin typeface="Comic Sans MS" pitchFamily="66" charset="0"/>
              </a:rPr>
              <a:t>Тот станет красивый.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5524500" y="5302250"/>
            <a:ext cx="2332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ПАРИКМАХЕР</a:t>
            </a:r>
          </a:p>
        </p:txBody>
      </p:sp>
      <p:pic>
        <p:nvPicPr>
          <p:cNvPr id="12302" name="Picture 14" descr="a2d2e076e1a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205038"/>
            <a:ext cx="4319587" cy="2876550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2305" name="Picture 17" descr="3873ecab5fcf75b528ec908220c980d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4797425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8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9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0" descr="1260ea985d97b3ed2294f992a12ae86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4868863"/>
            <a:ext cx="809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1" descr="naza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8748713" y="6629400"/>
            <a:ext cx="3952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755650" y="2205038"/>
            <a:ext cx="3892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Доктор, но не для детей,</a:t>
            </a:r>
          </a:p>
          <a:p>
            <a:pPr algn="ctr"/>
            <a:r>
              <a:rPr lang="ru-RU" sz="2400">
                <a:latin typeface="Comic Sans MS" pitchFamily="66" charset="0"/>
              </a:rPr>
              <a:t>А для птиц и для зверей.</a:t>
            </a:r>
          </a:p>
          <a:p>
            <a:pPr algn="ctr"/>
            <a:r>
              <a:rPr lang="ru-RU" sz="2400">
                <a:latin typeface="Comic Sans MS" pitchFamily="66" charset="0"/>
              </a:rPr>
              <a:t>У него особый дар,</a:t>
            </a:r>
          </a:p>
          <a:p>
            <a:pPr algn="ctr"/>
            <a:r>
              <a:rPr lang="ru-RU" sz="2400">
                <a:latin typeface="Comic Sans MS" pitchFamily="66" charset="0"/>
              </a:rPr>
              <a:t>Этот врач - …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5494338" y="5876925"/>
            <a:ext cx="197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ВЕТЕРИНАР</a:t>
            </a:r>
          </a:p>
        </p:txBody>
      </p:sp>
      <p:pic>
        <p:nvPicPr>
          <p:cNvPr id="13326" name="Picture 14" descr="f2fb247369b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4221163"/>
            <a:ext cx="12954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 descr="af0f1a2010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25" y="1916113"/>
            <a:ext cx="1762125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18" descr="3873ecab5fcf75b528ec908220c980d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4076700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9" descr="15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0" descr="15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Picture 21" descr="1260ea985d97b3ed2294f992a12ae86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4149725"/>
            <a:ext cx="809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2" descr="naza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8748713" y="6629400"/>
            <a:ext cx="3952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ChangeArrowheads="1"/>
          </p:cNvSpPr>
          <p:nvPr/>
        </p:nvSpPr>
        <p:spPr bwMode="auto">
          <a:xfrm>
            <a:off x="685800" y="2203450"/>
            <a:ext cx="43418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В цирке он смешнее всех.</a:t>
            </a:r>
          </a:p>
          <a:p>
            <a:pPr algn="ctr"/>
            <a:r>
              <a:rPr lang="ru-RU" sz="2400">
                <a:latin typeface="Comic Sans MS" pitchFamily="66" charset="0"/>
              </a:rPr>
              <a:t>У него – большой успех.</a:t>
            </a:r>
          </a:p>
          <a:p>
            <a:pPr algn="ctr"/>
            <a:r>
              <a:rPr lang="ru-RU" sz="2400">
                <a:latin typeface="Comic Sans MS" pitchFamily="66" charset="0"/>
              </a:rPr>
              <a:t>Только вспомнить остаётся,</a:t>
            </a:r>
          </a:p>
          <a:p>
            <a:pPr algn="ctr"/>
            <a:r>
              <a:rPr lang="ru-RU" sz="2400">
                <a:latin typeface="Comic Sans MS" pitchFamily="66" charset="0"/>
              </a:rPr>
              <a:t>Весельчак тот как зовётся.</a:t>
            </a:r>
          </a:p>
          <a:p>
            <a:pPr algn="ctr"/>
            <a:endParaRPr lang="ru-RU" sz="2400" i="1">
              <a:latin typeface="Comic Sans MS" pitchFamily="66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516688" y="5805488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КЛОУН</a:t>
            </a:r>
          </a:p>
        </p:txBody>
      </p:sp>
      <p:pic>
        <p:nvPicPr>
          <p:cNvPr id="14350" name="Picture 14" descr="aa244c4930c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2420938"/>
            <a:ext cx="2303463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18" descr="3873ecab5fcf75b528ec908220c980d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4076700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9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0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1" descr="1260ea985d97b3ed2294f992a12ae86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4076700"/>
            <a:ext cx="809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2" descr="naza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8748713" y="6629400"/>
            <a:ext cx="3952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5" name="Picture 15" descr="08_01_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2565400"/>
            <a:ext cx="2381250" cy="3133725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8435" name="Rectangle 11"/>
          <p:cNvSpPr>
            <a:spLocks noChangeArrowheads="1"/>
          </p:cNvSpPr>
          <p:nvPr/>
        </p:nvSpPr>
        <p:spPr bwMode="auto">
          <a:xfrm>
            <a:off x="539750" y="1989138"/>
            <a:ext cx="48863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Он природу охраняет,</a:t>
            </a:r>
          </a:p>
          <a:p>
            <a:pPr algn="ctr"/>
            <a:r>
              <a:rPr lang="ru-RU" sz="2400">
                <a:latin typeface="Comic Sans MS" pitchFamily="66" charset="0"/>
              </a:rPr>
              <a:t>Браконьеров прогоняет,</a:t>
            </a:r>
          </a:p>
          <a:p>
            <a:pPr algn="ctr"/>
            <a:r>
              <a:rPr lang="ru-RU" sz="2400">
                <a:latin typeface="Comic Sans MS" pitchFamily="66" charset="0"/>
              </a:rPr>
              <a:t>А зимою у кормушек</a:t>
            </a:r>
          </a:p>
          <a:p>
            <a:pPr algn="ctr"/>
            <a:r>
              <a:rPr lang="ru-RU" sz="2400">
                <a:latin typeface="Comic Sans MS" pitchFamily="66" charset="0"/>
              </a:rPr>
              <a:t>В гости ждёт лесных зверюшек.</a:t>
            </a:r>
          </a:p>
          <a:p>
            <a:pPr algn="ctr"/>
            <a:endParaRPr lang="ru-RU" sz="2400" i="1">
              <a:latin typeface="Comic Sans MS" pitchFamily="66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227763" y="5805488"/>
            <a:ext cx="1444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ЛЕСНИК</a:t>
            </a:r>
          </a:p>
        </p:txBody>
      </p:sp>
      <p:pic>
        <p:nvPicPr>
          <p:cNvPr id="15378" name="Picture 18" descr="3873ecab5fcf75b528ec908220c980d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4005263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9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0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21" descr="1260ea985d97b3ed2294f992a12ae86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4076700"/>
            <a:ext cx="809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2" descr="naza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8748713" y="6629400"/>
            <a:ext cx="3952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ChangeArrowheads="1"/>
          </p:cNvSpPr>
          <p:nvPr/>
        </p:nvSpPr>
        <p:spPr bwMode="auto">
          <a:xfrm>
            <a:off x="615950" y="2052638"/>
            <a:ext cx="45354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Он по крышам ходит смело –</a:t>
            </a:r>
          </a:p>
          <a:p>
            <a:pPr algn="ctr"/>
            <a:r>
              <a:rPr lang="ru-RU" sz="2400">
                <a:latin typeface="Comic Sans MS" pitchFamily="66" charset="0"/>
              </a:rPr>
              <a:t>У него такое дело.</a:t>
            </a:r>
          </a:p>
          <a:p>
            <a:pPr algn="ctr"/>
            <a:r>
              <a:rPr lang="ru-RU" sz="2400">
                <a:latin typeface="Comic Sans MS" pitchFamily="66" charset="0"/>
              </a:rPr>
              <a:t>В дымоход с ершом ныряет</a:t>
            </a:r>
          </a:p>
          <a:p>
            <a:pPr algn="ctr"/>
            <a:r>
              <a:rPr lang="ru-RU" sz="2400">
                <a:latin typeface="Comic Sans MS" pitchFamily="66" charset="0"/>
              </a:rPr>
              <a:t>И от сажи нас спасает.</a:t>
            </a:r>
          </a:p>
          <a:p>
            <a:pPr algn="ctr"/>
            <a:endParaRPr lang="ru-RU" sz="2400">
              <a:latin typeface="Comic Sans MS" pitchFamily="66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5867400" y="5805488"/>
            <a:ext cx="200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ТРУБОЧИСТ</a:t>
            </a:r>
          </a:p>
        </p:txBody>
      </p:sp>
      <p:pic>
        <p:nvPicPr>
          <p:cNvPr id="16397" name="Picture 13" descr="d0e5df9275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412875"/>
            <a:ext cx="2346325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 descr="3873ecab5fcf75b528ec908220c980d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3789363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7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8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9" descr="1260ea985d97b3ed2294f992a12ae86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3860800"/>
            <a:ext cx="809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0" descr="naza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8748713" y="6629400"/>
            <a:ext cx="3952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 descr="oboi (33)"/>
          <p:cNvSpPr>
            <a:spLocks noChangeArrowheads="1" noChangeShapeType="1" noTextEdit="1"/>
          </p:cNvSpPr>
          <p:nvPr/>
        </p:nvSpPr>
        <p:spPr bwMode="auto">
          <a:xfrm>
            <a:off x="1476375" y="1268413"/>
            <a:ext cx="6048375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СПАСИБО!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МОЛОДЦЫ!</a:t>
            </a:r>
          </a:p>
        </p:txBody>
      </p:sp>
      <p:pic>
        <p:nvPicPr>
          <p:cNvPr id="20483" name="Picture 6" descr="4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3068638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809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4221163"/>
            <a:ext cx="1162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PARTY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2275" y="4365625"/>
            <a:ext cx="22860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naza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8748713" y="6629400"/>
            <a:ext cx="3952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7" descr="oboi (33)"/>
          <p:cNvSpPr>
            <a:spLocks noChangeArrowheads="1" noChangeShapeType="1" noTextEdit="1"/>
          </p:cNvSpPr>
          <p:nvPr/>
        </p:nvSpPr>
        <p:spPr bwMode="auto">
          <a:xfrm>
            <a:off x="1476375" y="1484313"/>
            <a:ext cx="6048375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ЗАГАДКИ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ПРОФЕССИЯХ</a:t>
            </a:r>
          </a:p>
        </p:txBody>
      </p:sp>
      <p:sp>
        <p:nvSpPr>
          <p:cNvPr id="2058" name="AutoShape 10" descr="oboi (33)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08400" y="5949950"/>
            <a:ext cx="1439863" cy="287338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РЕСУРСЫ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714750" y="0"/>
            <a:ext cx="2286000" cy="500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Prezentacii.com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masha_s_rebenkom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773238"/>
            <a:ext cx="1511300" cy="1004887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123" name="Picture 5" descr="driver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1773238"/>
            <a:ext cx="1512887" cy="1008062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124" name="Picture 6" descr="efd83f392e4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875" y="4292600"/>
            <a:ext cx="982663" cy="2087563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125" name="Picture 7" descr="Picture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2924175"/>
            <a:ext cx="1158875" cy="1223963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126" name="Picture 9" descr="10b3b31da76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8400" y="4292600"/>
            <a:ext cx="833438" cy="2087563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127" name="Picture 10" descr="8caa61989f4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6463" y="4292600"/>
            <a:ext cx="747712" cy="2087563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128" name="Picture 11" descr="614_itfaiye3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3663" y="1773238"/>
            <a:ext cx="1511300" cy="1008062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129" name="Picture 12" descr="picture_139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130550" y="2924175"/>
            <a:ext cx="1512888" cy="1225550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130" name="Picture 13" descr="a2d2e076e1a8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16463" y="1773238"/>
            <a:ext cx="1582737" cy="1008062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131" name="Picture 14" descr="af0f1a20105c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19925" y="4292600"/>
            <a:ext cx="979488" cy="2087563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132" name="Picture 15" descr="aa244c4930c8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971550" y="4292600"/>
            <a:ext cx="1420813" cy="2087563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133" name="Picture 16" descr="08_01_00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84888" y="2924175"/>
            <a:ext cx="930275" cy="1223963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134" name="Picture 17" descr="d0e5df9275a0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651500" y="4292600"/>
            <a:ext cx="1179513" cy="2087563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135" name="Picture 18" descr="f2fb247369b9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019925" y="5805488"/>
            <a:ext cx="487363" cy="56356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sp>
        <p:nvSpPr>
          <p:cNvPr id="5136" name="WordArt 19" descr="oboi (33)"/>
          <p:cNvSpPr>
            <a:spLocks noChangeArrowheads="1" noChangeShapeType="1" noTextEdit="1"/>
          </p:cNvSpPr>
          <p:nvPr/>
        </p:nvSpPr>
        <p:spPr bwMode="auto">
          <a:xfrm>
            <a:off x="755650" y="908050"/>
            <a:ext cx="604837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0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ВЫБИРАЙ И ОТГАДЫВАЙ!</a:t>
            </a:r>
          </a:p>
        </p:txBody>
      </p:sp>
      <p:sp>
        <p:nvSpPr>
          <p:cNvPr id="5137" name="Oval 22"/>
          <p:cNvSpPr>
            <a:spLocks noChangeArrowheads="1"/>
          </p:cNvSpPr>
          <p:nvPr/>
        </p:nvSpPr>
        <p:spPr bwMode="auto">
          <a:xfrm>
            <a:off x="7019925" y="692150"/>
            <a:ext cx="936625" cy="935038"/>
          </a:xfrm>
          <a:prstGeom prst="ellipse">
            <a:avLst/>
          </a:prstGeom>
          <a:solidFill>
            <a:schemeClr val="bg1"/>
          </a:solidFill>
          <a:ln w="38100" cmpd="dbl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38" name="Picture 20" descr="80918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267575" y="765175"/>
            <a:ext cx="4492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21" descr="stop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8820150" y="6624638"/>
            <a:ext cx="32385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4" descr="fot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692275" y="2924175"/>
            <a:ext cx="1295400" cy="1225550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68313" y="620713"/>
            <a:ext cx="8208962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 dirty="0">
              <a:latin typeface="Comic Sans MS" pitchFamily="66" charset="0"/>
            </a:endParaRPr>
          </a:p>
          <a:p>
            <a:pPr algn="ctr"/>
            <a:r>
              <a:rPr lang="ru-RU" sz="2400" dirty="0">
                <a:latin typeface="Comic Sans MS" pitchFamily="66" charset="0"/>
              </a:rPr>
              <a:t>Загадки – неотъемлемая часть детства. Любой из нас помнит и лампочку - “грушу, которую нельзя скушать”, и ножницы, у которых “два конца, два кольца, посередине гвоздик”. К сожалению, мы не уделяем должного внимания загадкам - этим коротким и метким “</a:t>
            </a:r>
            <a:r>
              <a:rPr lang="ru-RU" sz="2400" dirty="0" err="1">
                <a:latin typeface="Comic Sans MS" pitchFamily="66" charset="0"/>
              </a:rPr>
              <a:t>развивалкам</a:t>
            </a:r>
            <a:r>
              <a:rPr lang="ru-RU" sz="2400" dirty="0">
                <a:latin typeface="Comic Sans MS" pitchFamily="66" charset="0"/>
              </a:rPr>
              <a:t>” детского ума, а иногда и вообще забываем об их существовании. А ведь для этого не нужно ни специальных знаний, ни большого количества времени. Отгадывать загадки можно прямо на ходу: во время прогулки или по дороге в школу. </a:t>
            </a:r>
          </a:p>
          <a:p>
            <a:pPr algn="ctr"/>
            <a:endParaRPr lang="ru-RU" sz="2400" dirty="0">
              <a:latin typeface="Comic Sans MS" pitchFamily="66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ПОПРОБУЕМ?</a:t>
            </a:r>
            <a:r>
              <a:rPr lang="ru-RU" sz="2400" dirty="0">
                <a:latin typeface="Comic Sans MS" pitchFamily="66" charset="0"/>
              </a:rPr>
              <a:t> </a:t>
            </a:r>
          </a:p>
          <a:p>
            <a:pPr algn="ctr" eaLnBrk="0" hangingPunct="0"/>
            <a:endParaRPr lang="ru-RU" sz="2400" dirty="0">
              <a:latin typeface="Comic Sans MS" pitchFamily="66" charset="0"/>
            </a:endParaRPr>
          </a:p>
        </p:txBody>
      </p:sp>
      <p:pic>
        <p:nvPicPr>
          <p:cNvPr id="17415" name="Picture 7" descr="3873ecab5fcf75b528ec908220c980d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941888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1260ea985d97b3ed2294f992a12ae86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5013325"/>
            <a:ext cx="809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724525" y="5805488"/>
            <a:ext cx="2560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ВОСПИТАТЕЛЬ</a:t>
            </a:r>
          </a:p>
        </p:txBody>
      </p:sp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042988" y="1628775"/>
            <a:ext cx="58054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Ты учишь буквы складывать, считать, 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Цветы растить и бабочек ловить, 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На все смотреть и все запоминать, 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И все родное, родину любить. </a:t>
            </a:r>
            <a:br>
              <a:rPr lang="ru-RU" sz="2400">
                <a:latin typeface="Comic Sans MS" pitchFamily="66" charset="0"/>
              </a:rPr>
            </a:br>
            <a:endParaRPr lang="ru-RU" sz="2400">
              <a:latin typeface="Comic Sans MS" pitchFamily="66" charset="0"/>
            </a:endParaRPr>
          </a:p>
        </p:txBody>
      </p:sp>
      <p:pic>
        <p:nvPicPr>
          <p:cNvPr id="3084" name="Picture 12" descr="masha_s_rebenko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429000"/>
            <a:ext cx="3432175" cy="2279650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6149" name="Picture 13" descr="15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3873ecab5fcf75b528ec908220c980d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3573463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6" descr="15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1260ea985d97b3ed2294f992a12ae86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3573463"/>
            <a:ext cx="809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0" descr="naza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8748713" y="6629400"/>
            <a:ext cx="3952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443663" y="5805488"/>
            <a:ext cx="1535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ДОКТОР</a:t>
            </a:r>
            <a:r>
              <a:rPr lang="ru-RU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1619250" y="1844675"/>
            <a:ext cx="53736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Кто в дни болезней всех полезней 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И лечит нас от всех болезней?</a:t>
            </a:r>
            <a:r>
              <a:rPr lang="ru-RU"/>
              <a:t>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5135" name="Picture 15" descr="efd83f392e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708275"/>
            <a:ext cx="1423987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 descr="3873ecab5fcf75b528ec908220c980d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68638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9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20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1260ea985d97b3ed2294f992a12ae86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3213100"/>
            <a:ext cx="809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2" descr="naza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8748713" y="6629400"/>
            <a:ext cx="3952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795963" y="5734050"/>
            <a:ext cx="1893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ВОДИТЕЛЬ</a:t>
            </a:r>
          </a:p>
        </p:txBody>
      </p:sp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971550" y="1628775"/>
            <a:ext cx="5286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Встаем мы очень рано, 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Ведь наша забота – </a:t>
            </a:r>
            <a:endParaRPr lang="en-US" sz="2400">
              <a:latin typeface="Comic Sans MS" pitchFamily="66" charset="0"/>
            </a:endParaRPr>
          </a:p>
          <a:p>
            <a:pPr algn="ctr"/>
            <a:r>
              <a:rPr lang="ru-RU" sz="2400">
                <a:latin typeface="Comic Sans MS" pitchFamily="66" charset="0"/>
              </a:rPr>
              <a:t>Всех отвозить по утрам на работу. </a:t>
            </a:r>
            <a:br>
              <a:rPr lang="ru-RU" sz="2400">
                <a:latin typeface="Comic Sans MS" pitchFamily="66" charset="0"/>
              </a:rPr>
            </a:br>
            <a:endParaRPr lang="ru-RU" sz="2400">
              <a:latin typeface="Comic Sans MS" pitchFamily="66" charset="0"/>
            </a:endParaRPr>
          </a:p>
        </p:txBody>
      </p:sp>
      <p:pic>
        <p:nvPicPr>
          <p:cNvPr id="4110" name="Picture 14" descr="dri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357563"/>
            <a:ext cx="3346450" cy="2228850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4114" name="Picture 18" descr="3873ecab5fcf75b528ec908220c980d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357563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9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0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 descr="1260ea985d97b3ed2294f992a12ae86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3500438"/>
            <a:ext cx="809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2" descr="naza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8748713" y="6629400"/>
            <a:ext cx="3952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084888" y="5661025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АКТЁР</a:t>
            </a:r>
          </a:p>
        </p:txBody>
      </p:sp>
      <p:pic>
        <p:nvPicPr>
          <p:cNvPr id="6160" name="Picture 16" descr="Pict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2997200"/>
            <a:ext cx="2382838" cy="2520950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9220" name="Rectangle 17"/>
          <p:cNvSpPr>
            <a:spLocks noChangeArrowheads="1"/>
          </p:cNvSpPr>
          <p:nvPr/>
        </p:nvSpPr>
        <p:spPr bwMode="auto">
          <a:xfrm>
            <a:off x="755650" y="1773238"/>
            <a:ext cx="4032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Он работает, играя</a:t>
            </a:r>
          </a:p>
          <a:p>
            <a:pPr algn="ctr"/>
            <a:r>
              <a:rPr lang="ru-RU" sz="2400">
                <a:latin typeface="Comic Sans MS" pitchFamily="66" charset="0"/>
              </a:rPr>
              <a:t>(Есть профессия такая).</a:t>
            </a:r>
          </a:p>
          <a:p>
            <a:pPr algn="ctr"/>
            <a:r>
              <a:rPr lang="ru-RU" sz="2400">
                <a:latin typeface="Comic Sans MS" pitchFamily="66" charset="0"/>
              </a:rPr>
              <a:t>Он на сцене с давних пор.</a:t>
            </a:r>
          </a:p>
          <a:p>
            <a:pPr algn="ctr"/>
            <a:r>
              <a:rPr lang="ru-RU" sz="2400">
                <a:latin typeface="Comic Sans MS" pitchFamily="66" charset="0"/>
              </a:rPr>
              <a:t>Та профессия …</a:t>
            </a:r>
          </a:p>
        </p:txBody>
      </p:sp>
      <p:pic>
        <p:nvPicPr>
          <p:cNvPr id="6164" name="Picture 20" descr="3873ecab5fcf75b528ec908220c980d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644900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1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2" descr="15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23" descr="1260ea985d97b3ed2294f992a12ae86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3716338"/>
            <a:ext cx="809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4" descr="naza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8748713" y="6629400"/>
            <a:ext cx="3952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5651500" y="5013325"/>
            <a:ext cx="2160588" cy="360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Гарри Поттер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508625" y="5734050"/>
            <a:ext cx="180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ФОТОГРАФ</a:t>
            </a: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684213" y="1773238"/>
            <a:ext cx="4518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Наведет стеклянный глаз, 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>Щелкнет раз - и помним вас. </a:t>
            </a:r>
            <a:br>
              <a:rPr lang="ru-RU" sz="2400">
                <a:latin typeface="Comic Sans MS" pitchFamily="66" charset="0"/>
              </a:rPr>
            </a:br>
            <a:r>
              <a:rPr lang="ru-RU" sz="2400">
                <a:latin typeface="Comic Sans MS" pitchFamily="66" charset="0"/>
              </a:rPr>
              <a:t/>
            </a:r>
            <a:br>
              <a:rPr lang="ru-RU" sz="2400">
                <a:latin typeface="Comic Sans MS" pitchFamily="66" charset="0"/>
              </a:rPr>
            </a:br>
            <a:endParaRPr lang="ru-RU" sz="2400">
              <a:latin typeface="Comic Sans MS" pitchFamily="66" charset="0"/>
            </a:endParaRPr>
          </a:p>
        </p:txBody>
      </p:sp>
      <p:pic>
        <p:nvPicPr>
          <p:cNvPr id="7185" name="Picture 17" descr="3873ecab5fcf75b528ec908220c980d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284538"/>
            <a:ext cx="952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8" descr="15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9" descr="15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92150"/>
            <a:ext cx="8318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8" name="Picture 20" descr="1260ea985d97b3ed2294f992a12ae86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3357563"/>
            <a:ext cx="8096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1" descr="naza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8748713" y="6629400"/>
            <a:ext cx="3952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0" name="Picture 22" descr="f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2852738"/>
            <a:ext cx="2955925" cy="2714625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Экран (4:3)</PresentationFormat>
  <Paragraphs>69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MaMarina</dc:creator>
  <cp:lastModifiedBy>MaMarina</cp:lastModifiedBy>
  <cp:revision>1</cp:revision>
  <dcterms:created xsi:type="dcterms:W3CDTF">2015-03-09T12:28:02Z</dcterms:created>
  <dcterms:modified xsi:type="dcterms:W3CDTF">2015-03-09T12:30:52Z</dcterms:modified>
</cp:coreProperties>
</file>