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1" r:id="rId19"/>
    <p:sldId id="272"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4" d="100"/>
          <a:sy n="54" d="100"/>
        </p:scale>
        <p:origin x="-78"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10.04.2011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10.04.2011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10.04.2011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10.04.2011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B9D503-ECB2-4438-B9A4-459BE0805D81}" type="datetimeFigureOut">
              <a:rPr lang="ru-RU" smtClean="0"/>
              <a:pPr/>
              <a:t>10.04.2011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0B9D503-ECB2-4438-B9A4-459BE0805D81}" type="datetimeFigureOut">
              <a:rPr lang="ru-RU" smtClean="0"/>
              <a:pPr/>
              <a:t>10.04.2011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0B9D503-ECB2-4438-B9A4-459BE0805D81}" type="datetimeFigureOut">
              <a:rPr lang="ru-RU" smtClean="0"/>
              <a:pPr/>
              <a:t>10.04.2011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0B9D503-ECB2-4438-B9A4-459BE0805D81}" type="datetimeFigureOut">
              <a:rPr lang="ru-RU" smtClean="0"/>
              <a:pPr/>
              <a:t>10.04.2011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B9D503-ECB2-4438-B9A4-459BE0805D81}" type="datetimeFigureOut">
              <a:rPr lang="ru-RU" smtClean="0"/>
              <a:pPr/>
              <a:t>10.04.2011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B9D503-ECB2-4438-B9A4-459BE0805D81}" type="datetimeFigureOut">
              <a:rPr lang="ru-RU" smtClean="0"/>
              <a:pPr/>
              <a:t>10.04.2011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B9D503-ECB2-4438-B9A4-459BE0805D81}" type="datetimeFigureOut">
              <a:rPr lang="ru-RU" smtClean="0"/>
              <a:pPr/>
              <a:t>10.04.2011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9D503-ECB2-4438-B9A4-459BE0805D81}" type="datetimeFigureOut">
              <a:rPr lang="ru-RU" smtClean="0"/>
              <a:pPr/>
              <a:t>10.04.2011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0A8D1-3799-49B4-8EAD-00C0E7AFE127}"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club-edu.tambov.ru/vjpusk/vjp132/rabot/40/image001.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club-edu.tambov.ru/vjpusk/vjp065/rabot/27/boi.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gusary.kulichki.net/gusary/istoriya/taktika/images/perhush.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rustrana.ru/articles/953/1812year.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russdom.ru/oldsayte/2004/200403i/skrin2.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m-necropol.narod.ru/kutuzov1.jpg"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content.foto.mail.ru/mail/trevi99/267/i-290.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www.c2n.ru/borodino/003_gif/002_1.gi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9/99/Andrea_Appiani_002.jp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hkolazhizni.ru/img/content/i41/41072_or.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hron.eduhmao.ru/img_8_4_1_6.jpe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srpska.ru/articles/12015/kutuzov.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fotowalker.narod.ru/oblast/o_borodino04bg.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g13.nnm.ru/imagez/gallery/0/d/b/6/4/0db64b743978032af2641cc062259c88.jpg"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img0.liveinternet.ru/images/attach/c/0/31/601/31601240_kutuzov1.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useum.ru/1812/Painting/rubo/pic/pic07b.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928670"/>
            <a:ext cx="8143932" cy="452431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Отечественная война </a:t>
            </a:r>
          </a:p>
          <a:p>
            <a:pPr algn="ctr"/>
            <a:r>
              <a:rPr lang="ru-R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1812 года</a:t>
            </a:r>
            <a:endParaRPr lang="ru-RU"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357826"/>
            <a:ext cx="8715436" cy="1323439"/>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2000" b="1" dirty="0" smtClean="0"/>
              <a:t>Русские войска отступали к Москве. Кутузов созывает в Филях военный совет и ставит вопрос: давать бой под Москвой или сдать древнюю </a:t>
            </a:r>
            <a:r>
              <a:rPr lang="ru-RU" sz="2000" b="1" dirty="0" smtClean="0"/>
              <a:t>столицу? </a:t>
            </a:r>
            <a:r>
              <a:rPr lang="ru-RU" sz="2000" b="1" dirty="0" smtClean="0"/>
              <a:t>Решающими стали слова </a:t>
            </a:r>
            <a:r>
              <a:rPr lang="ru-RU" sz="2000" b="1" dirty="0" smtClean="0"/>
              <a:t>Кутузова: </a:t>
            </a:r>
            <a:r>
              <a:rPr lang="ru-RU" sz="2000" b="1" dirty="0" smtClean="0"/>
              <a:t>«Пока цела армия, цела и Россия». Было решено оставить Москву.</a:t>
            </a:r>
            <a:endParaRPr lang="ru-RU" sz="2000" b="1" dirty="0"/>
          </a:p>
        </p:txBody>
      </p:sp>
      <p:pic>
        <p:nvPicPr>
          <p:cNvPr id="22532" name="Picture 4" descr="http://history.sgu.ru/img/x1-053.jpg"/>
          <p:cNvPicPr>
            <a:picLocks noChangeAspect="1" noChangeArrowheads="1"/>
          </p:cNvPicPr>
          <p:nvPr/>
        </p:nvPicPr>
        <p:blipFill>
          <a:blip r:embed="rId2"/>
          <a:srcRect l="10406"/>
          <a:stretch>
            <a:fillRect/>
          </a:stretch>
        </p:blipFill>
        <p:spPr bwMode="auto">
          <a:xfrm>
            <a:off x="214282" y="153512"/>
            <a:ext cx="8715436" cy="5061438"/>
          </a:xfrm>
          <a:prstGeom prst="rect">
            <a:avLst/>
          </a:prstGeom>
          <a:noFill/>
        </p:spPr>
      </p:pic>
      <p:sp>
        <p:nvSpPr>
          <p:cNvPr id="6" name="TextBox 5"/>
          <p:cNvSpPr txBox="1"/>
          <p:nvPr/>
        </p:nvSpPr>
        <p:spPr>
          <a:xfrm>
            <a:off x="4857752" y="4786322"/>
            <a:ext cx="4000528" cy="369332"/>
          </a:xfrm>
          <a:prstGeom prst="rect">
            <a:avLst/>
          </a:prstGeom>
          <a:solidFill>
            <a:srgbClr val="FFFF00"/>
          </a:solidFill>
        </p:spPr>
        <p:txBody>
          <a:bodyPr wrap="square" rtlCol="0">
            <a:spAutoFit/>
          </a:bodyPr>
          <a:lstStyle/>
          <a:p>
            <a:r>
              <a:rPr lang="ru-RU" dirty="0" smtClean="0"/>
              <a:t>А. </a:t>
            </a:r>
            <a:r>
              <a:rPr lang="ru-RU" dirty="0" err="1" smtClean="0"/>
              <a:t>Кившенко</a:t>
            </a:r>
            <a:r>
              <a:rPr lang="ru-RU" dirty="0" smtClean="0"/>
              <a:t>. Военный совет в Филях</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diamond(in)">
                                      <p:cBhvr>
                                        <p:cTn id="7" dur="20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Картинка 50 из 201">
            <a:hlinkClick r:id="rId2"/>
          </p:cNvPr>
          <p:cNvPicPr>
            <a:picLocks noChangeAspect="1" noChangeArrowheads="1"/>
          </p:cNvPicPr>
          <p:nvPr/>
        </p:nvPicPr>
        <p:blipFill>
          <a:blip r:embed="rId3"/>
          <a:srcRect/>
          <a:stretch>
            <a:fillRect/>
          </a:stretch>
        </p:blipFill>
        <p:spPr bwMode="auto">
          <a:xfrm>
            <a:off x="785786" y="214290"/>
            <a:ext cx="7643866" cy="4732601"/>
          </a:xfrm>
          <a:prstGeom prst="rect">
            <a:avLst/>
          </a:prstGeom>
          <a:noFill/>
        </p:spPr>
      </p:pic>
      <p:sp>
        <p:nvSpPr>
          <p:cNvPr id="3" name="TextBox 2"/>
          <p:cNvSpPr txBox="1"/>
          <p:nvPr/>
        </p:nvSpPr>
        <p:spPr>
          <a:xfrm>
            <a:off x="214282" y="4929198"/>
            <a:ext cx="8786874" cy="1938992"/>
          </a:xfrm>
          <a:prstGeom prst="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2000" b="1" dirty="0" smtClean="0"/>
              <a:t>Жители спешно покидали Москву. Французские войска входили в пустой город. Это было впервые. Во всех покорённых Наполеоном странах знатные горожане, признавая поражение, подносили Наполеону ключи от города. Долго ждал Наполеон на Поклонной горе, но никто ему ключи от Москвы не принёс. А на утро Москва запылала. Французам негде оказалось стать на зимние квартиры.</a:t>
            </a:r>
            <a:endParaRPr lang="ru-R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strVal val="#ppt_w*0.70"/>
                                          </p:val>
                                        </p:tav>
                                        <p:tav tm="100000">
                                          <p:val>
                                            <p:strVal val="#ppt_w"/>
                                          </p:val>
                                        </p:tav>
                                      </p:tavLst>
                                    </p:anim>
                                    <p:anim calcmode="lin" valueType="num">
                                      <p:cBhvr>
                                        <p:cTn id="8" dur="1000" fill="hold"/>
                                        <p:tgtEl>
                                          <p:spTgt spid="23554"/>
                                        </p:tgtEl>
                                        <p:attrNameLst>
                                          <p:attrName>ppt_h</p:attrName>
                                        </p:attrNameLst>
                                      </p:cBhvr>
                                      <p:tavLst>
                                        <p:tav tm="0">
                                          <p:val>
                                            <p:strVal val="#ppt_h"/>
                                          </p:val>
                                        </p:tav>
                                        <p:tav tm="100000">
                                          <p:val>
                                            <p:strVal val="#ppt_h"/>
                                          </p:val>
                                        </p:tav>
                                      </p:tavLst>
                                    </p:anim>
                                    <p:animEffect transition="in" filter="fade">
                                      <p:cBhvr>
                                        <p:cTn id="9" dur="1000"/>
                                        <p:tgtEl>
                                          <p:spTgt spid="2355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Картинка 1 из 207">
            <a:hlinkClick r:id="rId2"/>
          </p:cNvPr>
          <p:cNvPicPr>
            <a:picLocks noChangeAspect="1" noChangeArrowheads="1"/>
          </p:cNvPicPr>
          <p:nvPr/>
        </p:nvPicPr>
        <p:blipFill>
          <a:blip r:embed="rId3"/>
          <a:srcRect/>
          <a:stretch>
            <a:fillRect/>
          </a:stretch>
        </p:blipFill>
        <p:spPr bwMode="auto">
          <a:xfrm>
            <a:off x="1214414" y="142852"/>
            <a:ext cx="6429420" cy="4825081"/>
          </a:xfrm>
          <a:prstGeom prst="rect">
            <a:avLst/>
          </a:prstGeom>
          <a:noFill/>
        </p:spPr>
      </p:pic>
      <p:sp>
        <p:nvSpPr>
          <p:cNvPr id="3" name="TextBox 2"/>
          <p:cNvSpPr txBox="1"/>
          <p:nvPr/>
        </p:nvSpPr>
        <p:spPr>
          <a:xfrm>
            <a:off x="214282" y="5072074"/>
            <a:ext cx="8643998" cy="1323439"/>
          </a:xfrm>
          <a:prstGeom prst="rect">
            <a:avLst/>
          </a:prstGeom>
          <a:effectLst>
            <a:outerShdw blurRad="40000" dist="20000" dir="5400000" rotWithShape="0">
              <a:srgbClr val="000000">
                <a:alpha val="38000"/>
              </a:srgbClr>
            </a:outerShdw>
            <a:softEdge rad="3175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ru-RU" sz="2000" b="1" dirty="0" smtClean="0"/>
              <a:t>Падение и пожар Москвы потрясли русский народ. По всей стране стало собираться народное ополчение. На захваченных землях разгоралось партизанское движение. </a:t>
            </a:r>
            <a:r>
              <a:rPr lang="ru-RU" sz="2000" b="1" dirty="0" smtClean="0"/>
              <a:t>Партизаны </a:t>
            </a:r>
            <a:r>
              <a:rPr lang="ru-RU" sz="2000" b="1" dirty="0" smtClean="0"/>
              <a:t>громили французские обозы, нападали на вражеские отряды.</a:t>
            </a:r>
            <a:endParaRPr lang="ru-R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strVal val="#ppt_w*0.70"/>
                                          </p:val>
                                        </p:tav>
                                        <p:tav tm="100000">
                                          <p:val>
                                            <p:strVal val="#ppt_w"/>
                                          </p:val>
                                        </p:tav>
                                      </p:tavLst>
                                    </p:anim>
                                    <p:anim calcmode="lin" valueType="num">
                                      <p:cBhvr>
                                        <p:cTn id="8" dur="1000" fill="hold"/>
                                        <p:tgtEl>
                                          <p:spTgt spid="24578"/>
                                        </p:tgtEl>
                                        <p:attrNameLst>
                                          <p:attrName>ppt_h</p:attrName>
                                        </p:attrNameLst>
                                      </p:cBhvr>
                                      <p:tavLst>
                                        <p:tav tm="0">
                                          <p:val>
                                            <p:strVal val="#ppt_h"/>
                                          </p:val>
                                        </p:tav>
                                        <p:tav tm="100000">
                                          <p:val>
                                            <p:strVal val="#ppt_h"/>
                                          </p:val>
                                        </p:tav>
                                      </p:tavLst>
                                    </p:anim>
                                    <p:animEffect transition="in" filter="fade">
                                      <p:cBhvr>
                                        <p:cTn id="9" dur="1000"/>
                                        <p:tgtEl>
                                          <p:spTgt spid="24578"/>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5357826"/>
            <a:ext cx="8786874" cy="1323439"/>
          </a:xfrm>
          <a:prstGeom prst="rect">
            <a:avLst/>
          </a:prstGeom>
          <a:effectLst>
            <a:innerShdw blurRad="63500" dist="50800" dir="189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2000" b="1" dirty="0" smtClean="0"/>
              <a:t>Оставаться в разорённой Москве французы больше не могли. А русская армия перекрыла им все пути на юг. Вот тогда-то Наполеон понял, что Бородино было не победой, а поражением.  Его войско вынуждено было вновь идти назад , по разорённой им же Старой Смоленской дороге. </a:t>
            </a:r>
            <a:endParaRPr lang="ru-RU" sz="2000" b="1" dirty="0"/>
          </a:p>
        </p:txBody>
      </p:sp>
      <p:pic>
        <p:nvPicPr>
          <p:cNvPr id="4" name="Picture 2" descr="Картинка 35 из 207">
            <a:hlinkClick r:id="rId2"/>
          </p:cNvPr>
          <p:cNvPicPr>
            <a:picLocks noChangeAspect="1" noChangeArrowheads="1"/>
          </p:cNvPicPr>
          <p:nvPr/>
        </p:nvPicPr>
        <p:blipFill>
          <a:blip r:embed="rId3"/>
          <a:srcRect/>
          <a:stretch>
            <a:fillRect/>
          </a:stretch>
        </p:blipFill>
        <p:spPr bwMode="auto">
          <a:xfrm>
            <a:off x="928662" y="0"/>
            <a:ext cx="6858048" cy="51758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Картинка 2 из 207">
            <a:hlinkClick r:id="rId2"/>
          </p:cNvPr>
          <p:cNvPicPr>
            <a:picLocks noChangeAspect="1" noChangeArrowheads="1"/>
          </p:cNvPicPr>
          <p:nvPr/>
        </p:nvPicPr>
        <p:blipFill>
          <a:blip r:embed="rId3"/>
          <a:srcRect/>
          <a:stretch>
            <a:fillRect/>
          </a:stretch>
        </p:blipFill>
        <p:spPr bwMode="auto">
          <a:xfrm>
            <a:off x="357157" y="142852"/>
            <a:ext cx="8235971" cy="4929222"/>
          </a:xfrm>
          <a:prstGeom prst="rect">
            <a:avLst/>
          </a:prstGeom>
          <a:noFill/>
        </p:spPr>
      </p:pic>
      <p:sp>
        <p:nvSpPr>
          <p:cNvPr id="4" name="TextBox 3"/>
          <p:cNvSpPr txBox="1"/>
          <p:nvPr/>
        </p:nvSpPr>
        <p:spPr>
          <a:xfrm>
            <a:off x="571472" y="5286388"/>
            <a:ext cx="8001056" cy="1323439"/>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000" b="1" dirty="0" smtClean="0"/>
              <a:t>Отступление французов сопровождала армия Кутузова, не давая им покоя ни в пути, ни на отдыхе. Наконец, 14 декабря 1812 года последние остатки французских войск были изгнаны за пределы России. Начался распад империи Наполеона. </a:t>
            </a:r>
            <a:endParaRPr lang="ru-R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а 2 из 877">
            <a:hlinkClick r:id="rId2"/>
          </p:cNvPr>
          <p:cNvPicPr>
            <a:picLocks noChangeAspect="1" noChangeArrowheads="1"/>
          </p:cNvPicPr>
          <p:nvPr/>
        </p:nvPicPr>
        <p:blipFill>
          <a:blip r:embed="rId3"/>
          <a:srcRect/>
          <a:stretch>
            <a:fillRect/>
          </a:stretch>
        </p:blipFill>
        <p:spPr bwMode="auto">
          <a:xfrm>
            <a:off x="1071538" y="214290"/>
            <a:ext cx="7072362" cy="5307589"/>
          </a:xfrm>
          <a:prstGeom prst="rect">
            <a:avLst/>
          </a:prstGeom>
          <a:noFill/>
        </p:spPr>
      </p:pic>
      <p:sp>
        <p:nvSpPr>
          <p:cNvPr id="3" name="TextBox 2"/>
          <p:cNvSpPr txBox="1"/>
          <p:nvPr/>
        </p:nvSpPr>
        <p:spPr>
          <a:xfrm>
            <a:off x="2000232" y="5143512"/>
            <a:ext cx="6215106" cy="369332"/>
          </a:xfrm>
          <a:prstGeom prst="rect">
            <a:avLst/>
          </a:prstGeom>
          <a:solidFill>
            <a:srgbClr val="FFFF00"/>
          </a:solidFill>
        </p:spPr>
        <p:txBody>
          <a:bodyPr wrap="square" rtlCol="0">
            <a:spAutoFit/>
          </a:bodyPr>
          <a:lstStyle/>
          <a:p>
            <a:pPr algn="ctr"/>
            <a:r>
              <a:rPr lang="ru-RU" dirty="0" smtClean="0"/>
              <a:t>А. </a:t>
            </a:r>
            <a:r>
              <a:rPr lang="ru-RU" dirty="0" err="1" smtClean="0"/>
              <a:t>Кившенко</a:t>
            </a:r>
            <a:r>
              <a:rPr lang="ru-RU" dirty="0" smtClean="0"/>
              <a:t>. Вступление русских и союзных войск в Париж.</a:t>
            </a:r>
            <a:endParaRPr lang="ru-RU" dirty="0"/>
          </a:p>
        </p:txBody>
      </p:sp>
      <p:sp>
        <p:nvSpPr>
          <p:cNvPr id="4" name="TextBox 3"/>
          <p:cNvSpPr txBox="1"/>
          <p:nvPr/>
        </p:nvSpPr>
        <p:spPr>
          <a:xfrm>
            <a:off x="285720" y="5715016"/>
            <a:ext cx="8286808" cy="830997"/>
          </a:xfrm>
          <a:prstGeom prst="rect">
            <a:avLst/>
          </a:prstGeom>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2400" b="1" dirty="0" smtClean="0"/>
              <a:t>В 1814 году русские войска и их союзники вошли в Париж. Так закончилась попытка поставить Россию на колени.</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amond(in)">
                                      <p:cBhvr>
                                        <p:cTn id="7" dur="20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петр багратион"/>
          <p:cNvPicPr>
            <a:picLocks noChangeAspect="1" noChangeArrowheads="1"/>
          </p:cNvPicPr>
          <p:nvPr/>
        </p:nvPicPr>
        <p:blipFill>
          <a:blip r:embed="rId2"/>
          <a:srcRect l="5625" t="5263" r="4374" b="11842"/>
          <a:stretch>
            <a:fillRect/>
          </a:stretch>
        </p:blipFill>
        <p:spPr bwMode="auto">
          <a:xfrm>
            <a:off x="4929190" y="714356"/>
            <a:ext cx="4000528" cy="52506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1500166" y="0"/>
            <a:ext cx="5786478" cy="523220"/>
          </a:xfrm>
          <a:prstGeom prst="rect">
            <a:avLst/>
          </a:prstGeom>
          <a:noFill/>
        </p:spPr>
        <p:txBody>
          <a:bodyPr wrap="square" rtlCol="0">
            <a:spAutoFit/>
          </a:bodyPr>
          <a:lstStyle/>
          <a:p>
            <a:r>
              <a:rPr lang="ru-RU" sz="2400" b="1" dirty="0" smtClean="0">
                <a:solidFill>
                  <a:srgbClr val="C00000"/>
                </a:solidFill>
              </a:rPr>
              <a:t>Герои Отечественной войны 1812 </a:t>
            </a:r>
            <a:r>
              <a:rPr lang="ru-RU" sz="2800" b="1" dirty="0" smtClean="0">
                <a:solidFill>
                  <a:srgbClr val="C00000"/>
                </a:solidFill>
              </a:rPr>
              <a:t>года</a:t>
            </a:r>
            <a:endParaRPr lang="ru-RU" sz="2800" b="1" dirty="0">
              <a:solidFill>
                <a:srgbClr val="C00000"/>
              </a:solidFill>
            </a:endParaRPr>
          </a:p>
        </p:txBody>
      </p:sp>
      <p:sp>
        <p:nvSpPr>
          <p:cNvPr id="4" name="TextBox 3"/>
          <p:cNvSpPr txBox="1"/>
          <p:nvPr/>
        </p:nvSpPr>
        <p:spPr>
          <a:xfrm>
            <a:off x="5715008" y="6000768"/>
            <a:ext cx="3143272" cy="369332"/>
          </a:xfrm>
          <a:prstGeom prst="rect">
            <a:avLst/>
          </a:prstGeom>
          <a:solidFill>
            <a:srgbClr val="FFFF00"/>
          </a:solidFill>
          <a:effectLst>
            <a:glow rad="228600">
              <a:schemeClr val="accent6">
                <a:satMod val="175000"/>
                <a:alpha val="40000"/>
              </a:schemeClr>
            </a:glow>
          </a:effectLst>
        </p:spPr>
        <p:txBody>
          <a:bodyPr wrap="square" rtlCol="0">
            <a:spAutoFit/>
          </a:bodyPr>
          <a:lstStyle/>
          <a:p>
            <a:pPr algn="ctr"/>
            <a:r>
              <a:rPr lang="ru-RU" b="1" dirty="0" smtClean="0">
                <a:solidFill>
                  <a:srgbClr val="C00000"/>
                </a:solidFill>
              </a:rPr>
              <a:t>Пётр Иванович Багратион</a:t>
            </a:r>
            <a:endParaRPr lang="ru-RU" b="1" dirty="0">
              <a:solidFill>
                <a:srgbClr val="C00000"/>
              </a:solidFill>
            </a:endParaRPr>
          </a:p>
        </p:txBody>
      </p:sp>
      <p:pic>
        <p:nvPicPr>
          <p:cNvPr id="30724" name="Picture 4" descr="барклай де толли"/>
          <p:cNvPicPr>
            <a:picLocks noChangeAspect="1" noChangeArrowheads="1"/>
          </p:cNvPicPr>
          <p:nvPr/>
        </p:nvPicPr>
        <p:blipFill>
          <a:blip r:embed="rId3"/>
          <a:srcRect l="5625" t="3954" r="6249" b="14323"/>
          <a:stretch>
            <a:fillRect/>
          </a:stretch>
        </p:blipFill>
        <p:spPr bwMode="auto">
          <a:xfrm>
            <a:off x="357158" y="642918"/>
            <a:ext cx="4000528" cy="52772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1071538" y="5929330"/>
            <a:ext cx="2857520" cy="646331"/>
          </a:xfrm>
          <a:prstGeom prst="rect">
            <a:avLst/>
          </a:prstGeom>
          <a:solidFill>
            <a:srgbClr val="FFFF00"/>
          </a:solidFill>
          <a:effectLst>
            <a:glow rad="228600">
              <a:schemeClr val="accent6">
                <a:satMod val="175000"/>
                <a:alpha val="40000"/>
              </a:schemeClr>
            </a:glow>
          </a:effectLst>
        </p:spPr>
        <p:txBody>
          <a:bodyPr wrap="square" rtlCol="0">
            <a:spAutoFit/>
          </a:bodyPr>
          <a:lstStyle/>
          <a:p>
            <a:pPr algn="ctr"/>
            <a:r>
              <a:rPr lang="ru-RU" b="1" dirty="0" smtClean="0">
                <a:solidFill>
                  <a:srgbClr val="C00000"/>
                </a:solidFill>
              </a:rPr>
              <a:t>Михаил Богданович </a:t>
            </a:r>
          </a:p>
          <a:p>
            <a:pPr algn="ctr"/>
            <a:r>
              <a:rPr lang="ru-RU" b="1" dirty="0" smtClean="0">
                <a:solidFill>
                  <a:srgbClr val="C00000"/>
                </a:solidFill>
              </a:rPr>
              <a:t>Барклай де Толли</a:t>
            </a:r>
            <a:endParaRPr lang="ru-RU"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724"/>
                                        </p:tgtEl>
                                        <p:attrNameLst>
                                          <p:attrName>style.visibility</p:attrName>
                                        </p:attrNameLst>
                                      </p:cBhvr>
                                      <p:to>
                                        <p:strVal val="visible"/>
                                      </p:to>
                                    </p:set>
                                    <p:animEffect transition="in" filter="fade">
                                      <p:cBhvr>
                                        <p:cTn id="14" dur="1000"/>
                                        <p:tgtEl>
                                          <p:spTgt spid="30724"/>
                                        </p:tgtEl>
                                      </p:cBhvr>
                                    </p:animEffect>
                                    <p:anim calcmode="lin" valueType="num">
                                      <p:cBhvr>
                                        <p:cTn id="15" dur="1000" fill="hold"/>
                                        <p:tgtEl>
                                          <p:spTgt spid="30724"/>
                                        </p:tgtEl>
                                        <p:attrNameLst>
                                          <p:attrName>ppt_x</p:attrName>
                                        </p:attrNameLst>
                                      </p:cBhvr>
                                      <p:tavLst>
                                        <p:tav tm="0">
                                          <p:val>
                                            <p:strVal val="#ppt_x"/>
                                          </p:val>
                                        </p:tav>
                                        <p:tav tm="100000">
                                          <p:val>
                                            <p:strVal val="#ppt_x"/>
                                          </p:val>
                                        </p:tav>
                                      </p:tavLst>
                                    </p:anim>
                                    <p:anim calcmode="lin" valueType="num">
                                      <p:cBhvr>
                                        <p:cTn id="16" dur="1000" fill="hold"/>
                                        <p:tgtEl>
                                          <p:spTgt spid="307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0722"/>
                                        </p:tgtEl>
                                        <p:attrNameLst>
                                          <p:attrName>style.visibility</p:attrName>
                                        </p:attrNameLst>
                                      </p:cBhvr>
                                      <p:to>
                                        <p:strVal val="visible"/>
                                      </p:to>
                                    </p:set>
                                    <p:animEffect transition="in" filter="fade">
                                      <p:cBhvr>
                                        <p:cTn id="28" dur="1000"/>
                                        <p:tgtEl>
                                          <p:spTgt spid="30722"/>
                                        </p:tgtEl>
                                      </p:cBhvr>
                                    </p:animEffect>
                                    <p:anim calcmode="lin" valueType="num">
                                      <p:cBhvr>
                                        <p:cTn id="29" dur="1000" fill="hold"/>
                                        <p:tgtEl>
                                          <p:spTgt spid="30722"/>
                                        </p:tgtEl>
                                        <p:attrNameLst>
                                          <p:attrName>ppt_x</p:attrName>
                                        </p:attrNameLst>
                                      </p:cBhvr>
                                      <p:tavLst>
                                        <p:tav tm="0">
                                          <p:val>
                                            <p:strVal val="#ppt_x"/>
                                          </p:val>
                                        </p:tav>
                                        <p:tav tm="100000">
                                          <p:val>
                                            <p:strVal val="#ppt_x"/>
                                          </p:val>
                                        </p:tav>
                                      </p:tavLst>
                                    </p:anim>
                                    <p:anim calcmode="lin" valueType="num">
                                      <p:cBhvr>
                                        <p:cTn id="30" dur="1000" fill="hold"/>
                                        <p:tgtEl>
                                          <p:spTgt spid="307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денис давыдов"/>
          <p:cNvPicPr>
            <a:picLocks noChangeAspect="1" noChangeArrowheads="1"/>
          </p:cNvPicPr>
          <p:nvPr/>
        </p:nvPicPr>
        <p:blipFill>
          <a:blip r:embed="rId2"/>
          <a:srcRect l="7500" t="3954" r="6249" b="13005"/>
          <a:stretch>
            <a:fillRect/>
          </a:stretch>
        </p:blipFill>
        <p:spPr bwMode="auto">
          <a:xfrm>
            <a:off x="214282" y="142852"/>
            <a:ext cx="4143404" cy="5674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714348" y="5857892"/>
            <a:ext cx="3143272" cy="369332"/>
          </a:xfrm>
          <a:prstGeom prst="rect">
            <a:avLst/>
          </a:prstGeom>
          <a:solidFill>
            <a:srgbClr val="FFFF00"/>
          </a:solidFill>
          <a:effectLst>
            <a:glow rad="228600">
              <a:schemeClr val="accent6">
                <a:satMod val="175000"/>
                <a:alpha val="40000"/>
              </a:schemeClr>
            </a:glow>
          </a:effectLst>
        </p:spPr>
        <p:txBody>
          <a:bodyPr wrap="square" rtlCol="0">
            <a:spAutoFit/>
          </a:bodyPr>
          <a:lstStyle/>
          <a:p>
            <a:r>
              <a:rPr lang="ru-RU" b="1" dirty="0" smtClean="0">
                <a:solidFill>
                  <a:srgbClr val="C00000"/>
                </a:solidFill>
              </a:rPr>
              <a:t>Денис Васильевич Давыдов</a:t>
            </a:r>
            <a:endParaRPr lang="ru-RU" b="1" dirty="0">
              <a:solidFill>
                <a:srgbClr val="C00000"/>
              </a:solidFill>
            </a:endParaRPr>
          </a:p>
        </p:txBody>
      </p:sp>
      <p:pic>
        <p:nvPicPr>
          <p:cNvPr id="31748" name="Picture 4" descr="надежда дурова"/>
          <p:cNvPicPr>
            <a:picLocks noChangeAspect="1" noChangeArrowheads="1"/>
          </p:cNvPicPr>
          <p:nvPr/>
        </p:nvPicPr>
        <p:blipFill>
          <a:blip r:embed="rId3"/>
          <a:srcRect l="7500" t="5300" r="6249" b="13869"/>
          <a:stretch>
            <a:fillRect/>
          </a:stretch>
        </p:blipFill>
        <p:spPr bwMode="auto">
          <a:xfrm>
            <a:off x="4572000" y="580840"/>
            <a:ext cx="4572000" cy="6062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214942" y="214290"/>
            <a:ext cx="3143272" cy="369332"/>
          </a:xfrm>
          <a:prstGeom prst="rect">
            <a:avLst/>
          </a:prstGeom>
          <a:solidFill>
            <a:srgbClr val="FFFF00"/>
          </a:solidFill>
          <a:effectLst>
            <a:glow rad="228600">
              <a:schemeClr val="accent6">
                <a:satMod val="175000"/>
                <a:alpha val="40000"/>
              </a:schemeClr>
            </a:glow>
          </a:effectLst>
        </p:spPr>
        <p:txBody>
          <a:bodyPr wrap="square" rtlCol="0">
            <a:spAutoFit/>
          </a:bodyPr>
          <a:lstStyle/>
          <a:p>
            <a:r>
              <a:rPr lang="ru-RU" b="1" dirty="0" smtClean="0">
                <a:solidFill>
                  <a:srgbClr val="C00000"/>
                </a:solidFill>
              </a:rPr>
              <a:t>Надежда Андреевна Дурова</a:t>
            </a:r>
            <a:endParaRPr lang="ru-RU"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anim calcmode="lin" valueType="num">
                                      <p:cBhvr>
                                        <p:cTn id="8" dur="1000" fill="hold"/>
                                        <p:tgtEl>
                                          <p:spTgt spid="31746"/>
                                        </p:tgtEl>
                                        <p:attrNameLst>
                                          <p:attrName>ppt_x</p:attrName>
                                        </p:attrNameLst>
                                      </p:cBhvr>
                                      <p:tavLst>
                                        <p:tav tm="0">
                                          <p:val>
                                            <p:strVal val="#ppt_x"/>
                                          </p:val>
                                        </p:tav>
                                        <p:tav tm="100000">
                                          <p:val>
                                            <p:strVal val="#ppt_x"/>
                                          </p:val>
                                        </p:tav>
                                      </p:tavLst>
                                    </p:anim>
                                    <p:anim calcmode="lin" valueType="num">
                                      <p:cBhvr>
                                        <p:cTn id="9"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748"/>
                                        </p:tgtEl>
                                        <p:attrNameLst>
                                          <p:attrName>style.visibility</p:attrName>
                                        </p:attrNameLst>
                                      </p:cBhvr>
                                      <p:to>
                                        <p:strVal val="visible"/>
                                      </p:to>
                                    </p:set>
                                    <p:animEffect transition="in" filter="fade">
                                      <p:cBhvr>
                                        <p:cTn id="21" dur="1000"/>
                                        <p:tgtEl>
                                          <p:spTgt spid="31748"/>
                                        </p:tgtEl>
                                      </p:cBhvr>
                                    </p:animEffect>
                                    <p:anim calcmode="lin" valueType="num">
                                      <p:cBhvr>
                                        <p:cTn id="22" dur="1000" fill="hold"/>
                                        <p:tgtEl>
                                          <p:spTgt spid="31748"/>
                                        </p:tgtEl>
                                        <p:attrNameLst>
                                          <p:attrName>ppt_x</p:attrName>
                                        </p:attrNameLst>
                                      </p:cBhvr>
                                      <p:tavLst>
                                        <p:tav tm="0">
                                          <p:val>
                                            <p:strVal val="#ppt_x"/>
                                          </p:val>
                                        </p:tav>
                                        <p:tav tm="100000">
                                          <p:val>
                                            <p:strVal val="#ppt_x"/>
                                          </p:val>
                                        </p:tav>
                                      </p:tavLst>
                                    </p:anim>
                                    <p:anim calcmode="lin" valueType="num">
                                      <p:cBhvr>
                                        <p:cTn id="23" dur="1000" fill="hold"/>
                                        <p:tgtEl>
                                          <p:spTgt spid="317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0"/>
            <a:ext cx="8429684" cy="954107"/>
          </a:xfrm>
          <a:prstGeom prst="rect">
            <a:avLst/>
          </a:prstGeom>
          <a:noFill/>
        </p:spPr>
        <p:txBody>
          <a:bodyPr wrap="square" rtlCol="0">
            <a:spAutoFit/>
          </a:bodyPr>
          <a:lstStyle/>
          <a:p>
            <a:pPr algn="ctr"/>
            <a:r>
              <a:rPr lang="ru-RU" sz="2800" b="1" dirty="0" smtClean="0">
                <a:solidFill>
                  <a:srgbClr val="C00000"/>
                </a:solidFill>
              </a:rPr>
              <a:t>Благодарные потомки хранят память о событиях Отечественной войны 1812 года</a:t>
            </a:r>
            <a:endParaRPr lang="ru-RU" sz="2800" b="1" dirty="0">
              <a:solidFill>
                <a:srgbClr val="C00000"/>
              </a:solidFill>
            </a:endParaRPr>
          </a:p>
        </p:txBody>
      </p:sp>
      <p:pic>
        <p:nvPicPr>
          <p:cNvPr id="28674" name="Picture 2" descr="Картинка 2 из 67">
            <a:hlinkClick r:id="rId2"/>
          </p:cNvPr>
          <p:cNvPicPr>
            <a:picLocks noChangeAspect="1" noChangeArrowheads="1"/>
          </p:cNvPicPr>
          <p:nvPr/>
        </p:nvPicPr>
        <p:blipFill>
          <a:blip r:embed="rId3"/>
          <a:srcRect/>
          <a:stretch>
            <a:fillRect/>
          </a:stretch>
        </p:blipFill>
        <p:spPr bwMode="auto">
          <a:xfrm>
            <a:off x="357158" y="857232"/>
            <a:ext cx="3500462" cy="4667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785786" y="5786454"/>
            <a:ext cx="2428892" cy="646331"/>
          </a:xfrm>
          <a:prstGeom prst="rect">
            <a:avLst/>
          </a:prstGeom>
          <a:solidFill>
            <a:srgbClr val="FFFF00"/>
          </a:solidFill>
          <a:effectLst>
            <a:glow rad="228600">
              <a:schemeClr val="accent6">
                <a:satMod val="175000"/>
                <a:alpha val="40000"/>
              </a:schemeClr>
            </a:glow>
          </a:effectLst>
        </p:spPr>
        <p:txBody>
          <a:bodyPr wrap="square" rtlCol="0">
            <a:spAutoFit/>
          </a:bodyPr>
          <a:lstStyle/>
          <a:p>
            <a:r>
              <a:rPr lang="ru-RU" dirty="0" smtClean="0"/>
              <a:t>Могила М. И. Кутузова в Казанском соборе.</a:t>
            </a:r>
            <a:endParaRPr lang="ru-RU" dirty="0"/>
          </a:p>
        </p:txBody>
      </p:sp>
      <p:pic>
        <p:nvPicPr>
          <p:cNvPr id="28676" name="Picture 4" descr="Картинка 9 из 67">
            <a:hlinkClick r:id="rId4"/>
          </p:cNvPr>
          <p:cNvPicPr>
            <a:picLocks noChangeAspect="1" noChangeArrowheads="1"/>
          </p:cNvPicPr>
          <p:nvPr/>
        </p:nvPicPr>
        <p:blipFill>
          <a:blip r:embed="rId5"/>
          <a:srcRect l="19544" b="28750"/>
          <a:stretch>
            <a:fillRect/>
          </a:stretch>
        </p:blipFill>
        <p:spPr bwMode="auto">
          <a:xfrm>
            <a:off x="4500562" y="1000107"/>
            <a:ext cx="4176715" cy="4819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5286380" y="5929330"/>
            <a:ext cx="3071834" cy="646331"/>
          </a:xfrm>
          <a:prstGeom prst="rect">
            <a:avLst/>
          </a:prstGeom>
          <a:solidFill>
            <a:srgbClr val="FFFF00"/>
          </a:solidFill>
          <a:effectLst>
            <a:glow rad="228600">
              <a:schemeClr val="accent6">
                <a:satMod val="175000"/>
                <a:alpha val="40000"/>
              </a:schemeClr>
            </a:glow>
          </a:effectLst>
        </p:spPr>
        <p:txBody>
          <a:bodyPr wrap="square" rtlCol="0">
            <a:spAutoFit/>
          </a:bodyPr>
          <a:lstStyle/>
          <a:p>
            <a:pPr algn="ctr"/>
            <a:r>
              <a:rPr lang="ru-RU" dirty="0" smtClean="0"/>
              <a:t>Памятник Кутузову около Казанского собора.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8674"/>
                                        </p:tgtEl>
                                        <p:attrNameLst>
                                          <p:attrName>style.visibility</p:attrName>
                                        </p:attrNameLst>
                                      </p:cBhvr>
                                      <p:to>
                                        <p:strVal val="visible"/>
                                      </p:to>
                                    </p:set>
                                    <p:animEffect transition="in" filter="wheel(4)">
                                      <p:cBhvr>
                                        <p:cTn id="14" dur="2000"/>
                                        <p:tgtEl>
                                          <p:spTgt spid="2867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28676"/>
                                        </p:tgtEl>
                                        <p:attrNameLst>
                                          <p:attrName>style.visibility</p:attrName>
                                        </p:attrNameLst>
                                      </p:cBhvr>
                                      <p:to>
                                        <p:strVal val="visible"/>
                                      </p:to>
                                    </p:set>
                                    <p:animEffect transition="in" filter="wheel(4)">
                                      <p:cBhvr>
                                        <p:cTn id="25" dur="2000"/>
                                        <p:tgtEl>
                                          <p:spTgt spid="28676"/>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Картинка 12 из 543">
            <a:hlinkClick r:id="rId2"/>
          </p:cNvPr>
          <p:cNvPicPr>
            <a:picLocks noChangeAspect="1" noChangeArrowheads="1"/>
          </p:cNvPicPr>
          <p:nvPr/>
        </p:nvPicPr>
        <p:blipFill>
          <a:blip r:embed="rId3"/>
          <a:srcRect/>
          <a:stretch>
            <a:fillRect/>
          </a:stretch>
        </p:blipFill>
        <p:spPr bwMode="auto">
          <a:xfrm>
            <a:off x="1357290" y="285728"/>
            <a:ext cx="6929486" cy="5200365"/>
          </a:xfrm>
          <a:prstGeom prst="rect">
            <a:avLst/>
          </a:prstGeom>
          <a:noFill/>
        </p:spPr>
      </p:pic>
      <p:sp>
        <p:nvSpPr>
          <p:cNvPr id="3" name="TextBox 2"/>
          <p:cNvSpPr txBox="1"/>
          <p:nvPr/>
        </p:nvSpPr>
        <p:spPr>
          <a:xfrm>
            <a:off x="1071538" y="5643578"/>
            <a:ext cx="71438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400" b="1" dirty="0" smtClean="0"/>
              <a:t>Памятник русским воинам на Бородинском поле.</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amond(in)">
                                      <p:cBhvr>
                                        <p:cTn id="7" dur="2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Файл:Andrea Appiani 002.jpg">
            <a:hlinkClick r:id="rId2"/>
          </p:cNvPr>
          <p:cNvPicPr>
            <a:picLocks noChangeAspect="1" noChangeArrowheads="1"/>
          </p:cNvPicPr>
          <p:nvPr/>
        </p:nvPicPr>
        <p:blipFill>
          <a:blip r:embed="rId3"/>
          <a:srcRect/>
          <a:stretch>
            <a:fillRect/>
          </a:stretch>
        </p:blipFill>
        <p:spPr bwMode="auto">
          <a:xfrm>
            <a:off x="0" y="-1"/>
            <a:ext cx="5072066" cy="6823407"/>
          </a:xfrm>
          <a:prstGeom prst="rect">
            <a:avLst/>
          </a:prstGeom>
          <a:noFill/>
        </p:spPr>
      </p:pic>
      <p:sp>
        <p:nvSpPr>
          <p:cNvPr id="3" name="TextBox 2"/>
          <p:cNvSpPr txBox="1"/>
          <p:nvPr/>
        </p:nvSpPr>
        <p:spPr>
          <a:xfrm>
            <a:off x="5072066" y="142852"/>
            <a:ext cx="392909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Бонапарт Наполеон </a:t>
            </a:r>
          </a:p>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(1769 - 1821) </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5072066" y="2000240"/>
            <a:ext cx="4071934" cy="3046988"/>
          </a:xfrm>
          <a:prstGeom prst="rect">
            <a:avLst/>
          </a:prstGeom>
          <a:noFill/>
        </p:spPr>
        <p:txBody>
          <a:bodyPr wrap="square" rtlCol="0">
            <a:spAutoFit/>
          </a:bodyPr>
          <a:lstStyle/>
          <a:p>
            <a:pPr algn="r"/>
            <a:r>
              <a:rPr lang="ru-RU" sz="2400" b="1" dirty="0" smtClean="0"/>
              <a:t>В конце </a:t>
            </a:r>
            <a:r>
              <a:rPr lang="en-US" sz="2400" b="1" dirty="0" smtClean="0"/>
              <a:t>XVIII</a:t>
            </a:r>
            <a:r>
              <a:rPr lang="ru-RU" sz="2400" b="1" dirty="0" smtClean="0"/>
              <a:t> века генерал Наполеон Бонапарт захватил власть во Франции и провозгласил себя императором.</a:t>
            </a:r>
          </a:p>
          <a:p>
            <a:pPr algn="r"/>
            <a:r>
              <a:rPr lang="ru-RU" sz="2400" b="1" dirty="0" smtClean="0"/>
              <a:t>С этого времени события в Западной Европе связаны с его именем и войнами.</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643050"/>
            <a:ext cx="7500990" cy="304698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 !</a:t>
            </a:r>
            <a:endParaRPr lang="ru-RU"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Documents and Settings\---\Мои документы\Мои рисунки\карта наполеон 001.jpg"/>
          <p:cNvPicPr>
            <a:picLocks noChangeAspect="1" noChangeArrowheads="1"/>
          </p:cNvPicPr>
          <p:nvPr/>
        </p:nvPicPr>
        <p:blipFill>
          <a:blip r:embed="rId2"/>
          <a:srcRect l="4069" t="4308" r="2350" b="5217"/>
          <a:stretch>
            <a:fillRect/>
          </a:stretch>
        </p:blipFill>
        <p:spPr bwMode="auto">
          <a:xfrm>
            <a:off x="285720" y="0"/>
            <a:ext cx="8215370" cy="5000660"/>
          </a:xfrm>
          <a:prstGeom prst="rect">
            <a:avLst/>
          </a:prstGeom>
          <a:noFill/>
        </p:spPr>
      </p:pic>
      <p:sp>
        <p:nvSpPr>
          <p:cNvPr id="5" name="TextBox 4"/>
          <p:cNvSpPr txBox="1"/>
          <p:nvPr/>
        </p:nvSpPr>
        <p:spPr>
          <a:xfrm>
            <a:off x="428596" y="5000636"/>
            <a:ext cx="8358246"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800" b="1" dirty="0" smtClean="0"/>
              <a:t>На карте жёлтым цветом выделена территория, которую контролировал Наполеон в 1812 году после завоевания ряда государств. Наступила очередь России. </a:t>
            </a:r>
            <a:endParaRPr lang="ru-RU"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fltVal val="0"/>
                                          </p:val>
                                        </p:tav>
                                        <p:tav tm="100000">
                                          <p:val>
                                            <p:strVal val="#ppt_w"/>
                                          </p:val>
                                        </p:tav>
                                      </p:tavLst>
                                    </p:anim>
                                    <p:anim calcmode="lin" valueType="num">
                                      <p:cBhvr>
                                        <p:cTn id="8" dur="500" fill="hold"/>
                                        <p:tgtEl>
                                          <p:spTgt spid="15364"/>
                                        </p:tgtEl>
                                        <p:attrNameLst>
                                          <p:attrName>ppt_h</p:attrName>
                                        </p:attrNameLst>
                                      </p:cBhvr>
                                      <p:tavLst>
                                        <p:tav tm="0">
                                          <p:val>
                                            <p:fltVal val="0"/>
                                          </p:val>
                                        </p:tav>
                                        <p:tav tm="100000">
                                          <p:val>
                                            <p:strVal val="#ppt_h"/>
                                          </p:val>
                                        </p:tav>
                                      </p:tavLst>
                                    </p:anim>
                                    <p:animEffect transition="in" filter="fade">
                                      <p:cBhvr>
                                        <p:cTn id="9" dur="500"/>
                                        <p:tgtEl>
                                          <p:spTgt spid="1536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Картинка 7 из 585">
            <a:hlinkClick r:id="rId2"/>
          </p:cNvPr>
          <p:cNvPicPr>
            <a:picLocks noChangeAspect="1" noChangeArrowheads="1"/>
          </p:cNvPicPr>
          <p:nvPr/>
        </p:nvPicPr>
        <p:blipFill>
          <a:blip r:embed="rId3"/>
          <a:srcRect/>
          <a:stretch>
            <a:fillRect/>
          </a:stretch>
        </p:blipFill>
        <p:spPr bwMode="auto">
          <a:xfrm>
            <a:off x="5000628" y="142852"/>
            <a:ext cx="4029087" cy="6632242"/>
          </a:xfrm>
          <a:prstGeom prst="rect">
            <a:avLst/>
          </a:prstGeom>
          <a:noFill/>
        </p:spPr>
      </p:pic>
      <p:sp>
        <p:nvSpPr>
          <p:cNvPr id="3" name="TextBox 2"/>
          <p:cNvSpPr txBox="1"/>
          <p:nvPr/>
        </p:nvSpPr>
        <p:spPr>
          <a:xfrm>
            <a:off x="642910" y="6215082"/>
            <a:ext cx="421481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Ж.Л. Давид. Наполеон в своём кабинете.</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285720" y="1714488"/>
            <a:ext cx="4357686" cy="2677656"/>
          </a:xfrm>
          <a:prstGeom prst="rect">
            <a:avLst/>
          </a:prstGeom>
          <a:effectLst>
            <a:glow rad="1397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800" b="1" dirty="0" smtClean="0"/>
              <a:t>12 июня 1812 года громадная французская армия вторглась в Россию. </a:t>
            </a:r>
          </a:p>
          <a:p>
            <a:pPr algn="ctr"/>
            <a:r>
              <a:rPr lang="ru-RU" sz="2800" b="1" dirty="0" smtClean="0"/>
              <a:t>Началась Отечественная война русского народа против захватчиков.</a:t>
            </a:r>
            <a:endParaRPr lang="ru-RU"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Effect transition="in" filter="fade">
                                      <p:cBhvr>
                                        <p:cTn id="9" dur="5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Картинка 4 из 474">
            <a:hlinkClick r:id="rId2"/>
          </p:cNvPr>
          <p:cNvPicPr>
            <a:picLocks noChangeAspect="1" noChangeArrowheads="1"/>
          </p:cNvPicPr>
          <p:nvPr/>
        </p:nvPicPr>
        <p:blipFill>
          <a:blip r:embed="rId3"/>
          <a:srcRect t="28466"/>
          <a:stretch>
            <a:fillRect/>
          </a:stretch>
        </p:blipFill>
        <p:spPr bwMode="auto">
          <a:xfrm>
            <a:off x="142844" y="428604"/>
            <a:ext cx="8858312" cy="3590422"/>
          </a:xfrm>
          <a:prstGeom prst="rect">
            <a:avLst/>
          </a:prstGeom>
          <a:noFill/>
        </p:spPr>
      </p:pic>
      <p:sp>
        <p:nvSpPr>
          <p:cNvPr id="3" name="TextBox 2"/>
          <p:cNvSpPr txBox="1"/>
          <p:nvPr/>
        </p:nvSpPr>
        <p:spPr>
          <a:xfrm>
            <a:off x="285720" y="4786322"/>
            <a:ext cx="8429684" cy="1077218"/>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3200" b="1" dirty="0" smtClean="0"/>
              <a:t>Сначала нашей армии пришлось отступать.  Был оставлен город Смоленск.</a:t>
            </a:r>
            <a:endParaRPr lang="ru-RU" sz="3200" b="1" dirty="0"/>
          </a:p>
        </p:txBody>
      </p:sp>
      <p:sp>
        <p:nvSpPr>
          <p:cNvPr id="4" name="TextBox 3"/>
          <p:cNvSpPr txBox="1"/>
          <p:nvPr/>
        </p:nvSpPr>
        <p:spPr>
          <a:xfrm>
            <a:off x="5072066" y="4000504"/>
            <a:ext cx="3643338" cy="461665"/>
          </a:xfrm>
          <a:prstGeom prst="rect">
            <a:avLst/>
          </a:prstGeom>
          <a:noFill/>
        </p:spPr>
        <p:txBody>
          <a:bodyPr wrap="square" rtlCol="0">
            <a:spAutoFit/>
          </a:bodyPr>
          <a:lstStyle/>
          <a:p>
            <a:pPr algn="r"/>
            <a:r>
              <a:rPr lang="ru-RU" sz="2400" b="1" dirty="0" smtClean="0"/>
              <a:t>18 августа 1812 г.</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Картинка 5 из 15768">
            <a:hlinkClick r:id="rId2"/>
          </p:cNvPr>
          <p:cNvPicPr>
            <a:picLocks noChangeAspect="1" noChangeArrowheads="1"/>
          </p:cNvPicPr>
          <p:nvPr/>
        </p:nvPicPr>
        <p:blipFill>
          <a:blip r:embed="rId3"/>
          <a:srcRect/>
          <a:stretch>
            <a:fillRect/>
          </a:stretch>
        </p:blipFill>
        <p:spPr bwMode="auto">
          <a:xfrm>
            <a:off x="3857620" y="142852"/>
            <a:ext cx="5134070" cy="6357982"/>
          </a:xfrm>
          <a:prstGeom prst="rect">
            <a:avLst/>
          </a:prstGeom>
          <a:noFill/>
        </p:spPr>
      </p:pic>
      <p:sp>
        <p:nvSpPr>
          <p:cNvPr id="3" name="TextBox 2"/>
          <p:cNvSpPr txBox="1"/>
          <p:nvPr/>
        </p:nvSpPr>
        <p:spPr>
          <a:xfrm>
            <a:off x="142844" y="2786058"/>
            <a:ext cx="3429024" cy="2862322"/>
          </a:xfrm>
          <a:prstGeom prst="rect">
            <a:avLst/>
          </a:prstGeom>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000" b="1" dirty="0" smtClean="0"/>
              <a:t>Командование на себя всеми русскими войсками принял Михаил Илларионович Кутузов.</a:t>
            </a:r>
          </a:p>
          <a:p>
            <a:pPr algn="ctr"/>
            <a:r>
              <a:rPr lang="ru-RU" sz="2000" b="1" dirty="0" smtClean="0"/>
              <a:t>Кутузов понимал, что с каждым шагом </a:t>
            </a:r>
            <a:r>
              <a:rPr lang="ru-RU" sz="2000" b="1" dirty="0" smtClean="0"/>
              <a:t>вглубь России </a:t>
            </a:r>
            <a:r>
              <a:rPr lang="ru-RU" sz="2000" b="1" dirty="0" smtClean="0"/>
              <a:t>силы французов будут слабеть, а силы русских войск возрастать.</a:t>
            </a:r>
          </a:p>
        </p:txBody>
      </p:sp>
      <p:sp>
        <p:nvSpPr>
          <p:cNvPr id="4" name="TextBox 3"/>
          <p:cNvSpPr txBox="1"/>
          <p:nvPr/>
        </p:nvSpPr>
        <p:spPr>
          <a:xfrm>
            <a:off x="142844" y="428604"/>
            <a:ext cx="3429024" cy="193899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Светлейший князь Михаил Илларионович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Голенищев-Кутузов-Смоленский</a:t>
            </a: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vi-V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1745</a:t>
            </a:r>
            <a:r>
              <a:rPr lang="vi-V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1813</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18434"/>
                                        </p:tgtEl>
                                        <p:attrNameLst>
                                          <p:attrName>style.visibility</p:attrName>
                                        </p:attrNameLst>
                                      </p:cBhvr>
                                      <p:to>
                                        <p:strVal val="visible"/>
                                      </p:to>
                                    </p:set>
                                    <p:anim calcmode="lin" valueType="num">
                                      <p:cBhvr>
                                        <p:cTn id="15" dur="1000" fill="hold"/>
                                        <p:tgtEl>
                                          <p:spTgt spid="18434"/>
                                        </p:tgtEl>
                                        <p:attrNameLst>
                                          <p:attrName>ppt_x</p:attrName>
                                        </p:attrNameLst>
                                      </p:cBhvr>
                                      <p:tavLst>
                                        <p:tav tm="0">
                                          <p:val>
                                            <p:strVal val="#ppt_x-.2"/>
                                          </p:val>
                                        </p:tav>
                                        <p:tav tm="100000">
                                          <p:val>
                                            <p:strVal val="#ppt_x"/>
                                          </p:val>
                                        </p:tav>
                                      </p:tavLst>
                                    </p:anim>
                                    <p:anim calcmode="lin" valueType="num">
                                      <p:cBhvr>
                                        <p:cTn id="16" dur="1000" fill="hold"/>
                                        <p:tgtEl>
                                          <p:spTgt spid="1843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843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Картинка 6 из 1686">
            <a:hlinkClick r:id="rId2"/>
          </p:cNvPr>
          <p:cNvPicPr>
            <a:picLocks noChangeAspect="1" noChangeArrowheads="1"/>
          </p:cNvPicPr>
          <p:nvPr/>
        </p:nvPicPr>
        <p:blipFill>
          <a:blip r:embed="rId3"/>
          <a:srcRect/>
          <a:stretch>
            <a:fillRect/>
          </a:stretch>
        </p:blipFill>
        <p:spPr bwMode="auto">
          <a:xfrm>
            <a:off x="500034" y="214290"/>
            <a:ext cx="7648593" cy="5079929"/>
          </a:xfrm>
          <a:prstGeom prst="rect">
            <a:avLst/>
          </a:prstGeom>
          <a:noFill/>
        </p:spPr>
      </p:pic>
      <p:sp>
        <p:nvSpPr>
          <p:cNvPr id="3" name="TextBox 2"/>
          <p:cNvSpPr txBox="1"/>
          <p:nvPr/>
        </p:nvSpPr>
        <p:spPr>
          <a:xfrm>
            <a:off x="357158" y="5500702"/>
            <a:ext cx="8501122" cy="1200329"/>
          </a:xfrm>
          <a:prstGeom prst="rect">
            <a:avLst/>
          </a:prstGeom>
          <a:effectLst>
            <a:outerShdw blurRad="76200" dist="12700" dir="8100000" sy="-23000" kx="800400" algn="br"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400" b="1" dirty="0" smtClean="0"/>
              <a:t>Поэтому Кутузов продолжал отступать, пока под Можайском  не была найдена удобная позиция для сражения. </a:t>
            </a:r>
          </a:p>
          <a:p>
            <a:pPr algn="ct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Effect transition="in" filter="fade">
                                      <p:cBhvr>
                                        <p:cTn id="9" dur="500"/>
                                        <p:tgtEl>
                                          <p:spTgt spid="1945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Картинка 1 из 1686">
            <a:hlinkClick r:id="rId2"/>
          </p:cNvPr>
          <p:cNvPicPr>
            <a:picLocks noChangeAspect="1" noChangeArrowheads="1"/>
          </p:cNvPicPr>
          <p:nvPr/>
        </p:nvPicPr>
        <p:blipFill>
          <a:blip r:embed="rId3"/>
          <a:srcRect t="22468"/>
          <a:stretch>
            <a:fillRect/>
          </a:stretch>
        </p:blipFill>
        <p:spPr bwMode="auto">
          <a:xfrm>
            <a:off x="2000232" y="3286124"/>
            <a:ext cx="6594853" cy="3357586"/>
          </a:xfrm>
          <a:prstGeom prst="rect">
            <a:avLst/>
          </a:prstGeom>
          <a:noFill/>
        </p:spPr>
      </p:pic>
      <p:sp>
        <p:nvSpPr>
          <p:cNvPr id="3" name="TextBox 2"/>
          <p:cNvSpPr txBox="1"/>
          <p:nvPr/>
        </p:nvSpPr>
        <p:spPr>
          <a:xfrm>
            <a:off x="5500694" y="500042"/>
            <a:ext cx="321471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2400" b="1" dirty="0" smtClean="0"/>
              <a:t>26 августа на Бородинском поле под </a:t>
            </a:r>
            <a:r>
              <a:rPr lang="ru-RU" sz="2400" b="1" dirty="0" smtClean="0"/>
              <a:t>неумолкаемый </a:t>
            </a:r>
            <a:r>
              <a:rPr lang="ru-RU" sz="2400" b="1" dirty="0" smtClean="0"/>
              <a:t>грохот артиллерии сошлись две огромные армии. </a:t>
            </a:r>
            <a:endParaRPr lang="ru-RU" sz="2400" b="1" dirty="0"/>
          </a:p>
        </p:txBody>
      </p:sp>
      <p:pic>
        <p:nvPicPr>
          <p:cNvPr id="20484" name="Picture 4" descr="Картинка 5 из 543">
            <a:hlinkClick r:id="rId4"/>
          </p:cNvPr>
          <p:cNvPicPr>
            <a:picLocks noChangeAspect="1" noChangeArrowheads="1"/>
          </p:cNvPicPr>
          <p:nvPr/>
        </p:nvPicPr>
        <p:blipFill>
          <a:blip r:embed="rId5"/>
          <a:srcRect/>
          <a:stretch>
            <a:fillRect/>
          </a:stretch>
        </p:blipFill>
        <p:spPr bwMode="auto">
          <a:xfrm>
            <a:off x="214282" y="0"/>
            <a:ext cx="4729195" cy="34603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048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0482"/>
                                        </p:tgtEl>
                                        <p:attrNameLst>
                                          <p:attrName>ppt_y</p:attrName>
                                        </p:attrNameLst>
                                      </p:cBhvr>
                                      <p:tavLst>
                                        <p:tav tm="0">
                                          <p:val>
                                            <p:strVal val="#ppt_y"/>
                                          </p:val>
                                        </p:tav>
                                        <p:tav tm="100000">
                                          <p:val>
                                            <p:strVal val="#ppt_y"/>
                                          </p:val>
                                        </p:tav>
                                      </p:tavLst>
                                    </p:anim>
                                    <p:animEffect transition="in" filter="fade">
                                      <p:cBhvr>
                                        <p:cTn id="10" dur="1000"/>
                                        <p:tgtEl>
                                          <p:spTgt spid="2048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anim calcmode="lin" valueType="num">
                                      <p:cBhvr>
                                        <p:cTn id="15" dur="1000" fill="hold"/>
                                        <p:tgtEl>
                                          <p:spTgt spid="2048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0484"/>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0484"/>
                                        </p:tgtEl>
                                        <p:attrNameLst>
                                          <p:attrName>ppt_y</p:attrName>
                                        </p:attrNameLst>
                                      </p:cBhvr>
                                      <p:tavLst>
                                        <p:tav tm="0">
                                          <p:val>
                                            <p:strVal val="#ppt_y"/>
                                          </p:val>
                                        </p:tav>
                                        <p:tav tm="100000">
                                          <p:val>
                                            <p:strVal val="#ppt_y"/>
                                          </p:val>
                                        </p:tav>
                                      </p:tavLst>
                                    </p:anim>
                                    <p:animEffect transition="in" filter="fade">
                                      <p:cBhvr>
                                        <p:cTn id="18" dur="1000"/>
                                        <p:tgtEl>
                                          <p:spTgt spid="2048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Картинка 8 из 629">
            <a:hlinkClick r:id="rId2"/>
          </p:cNvPr>
          <p:cNvPicPr>
            <a:picLocks noChangeAspect="1" noChangeArrowheads="1"/>
          </p:cNvPicPr>
          <p:nvPr/>
        </p:nvPicPr>
        <p:blipFill>
          <a:blip r:embed="rId3"/>
          <a:srcRect/>
          <a:stretch>
            <a:fillRect/>
          </a:stretch>
        </p:blipFill>
        <p:spPr bwMode="auto">
          <a:xfrm>
            <a:off x="857224" y="0"/>
            <a:ext cx="7786742" cy="5259339"/>
          </a:xfrm>
          <a:prstGeom prst="rect">
            <a:avLst/>
          </a:prstGeom>
          <a:noFill/>
        </p:spPr>
      </p:pic>
      <p:sp>
        <p:nvSpPr>
          <p:cNvPr id="3" name="TextBox 2"/>
          <p:cNvSpPr txBox="1"/>
          <p:nvPr/>
        </p:nvSpPr>
        <p:spPr>
          <a:xfrm>
            <a:off x="857224" y="5288340"/>
            <a:ext cx="7715304" cy="1569660"/>
          </a:xfrm>
          <a:prstGeom prst="rect">
            <a:avLst/>
          </a:prstGeom>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400" b="1" dirty="0" smtClean="0"/>
              <a:t>Целый день битва длилась с переменным успехом. Когда стемнело, сражение замерло само собой. Наполеон при Бородино впервые не выиграл битву. Для русских это была значимая победа. </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532</Words>
  <Application>Microsoft Office PowerPoint</Application>
  <PresentationFormat>Экран (4:3)</PresentationFormat>
  <Paragraphs>38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WareZ Provider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c:creator>
  <cp:lastModifiedBy>Евгений</cp:lastModifiedBy>
  <cp:revision>33</cp:revision>
  <dcterms:created xsi:type="dcterms:W3CDTF">2010-01-02T11:51:30Z</dcterms:created>
  <dcterms:modified xsi:type="dcterms:W3CDTF">2011-04-10T13:33:01Z</dcterms:modified>
</cp:coreProperties>
</file>