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99" autoAdjust="0"/>
    <p:restoredTop sz="94660"/>
  </p:normalViewPr>
  <p:slideViewPr>
    <p:cSldViewPr>
      <p:cViewPr>
        <p:scale>
          <a:sx n="100" d="100"/>
          <a:sy n="100" d="100"/>
        </p:scale>
        <p:origin x="-708"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0DBC4-0AB0-4C0A-BBAE-56906D2CD372}" type="datetimeFigureOut">
              <a:rPr lang="ru-RU" smtClean="0"/>
              <a:pPr/>
              <a:t>04.02.2015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84B1B-2A81-4D76-B5A3-83F751F1D92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84B1B-2A81-4D76-B5A3-83F751F1D928}"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9306C93-9DA0-46C2-8AC3-9EE2041423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306C93-9DA0-46C2-8AC3-9EE2041423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306C93-9DA0-46C2-8AC3-9EE2041423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9306C93-9DA0-46C2-8AC3-9EE2041423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9306C93-9DA0-46C2-8AC3-9EE20414232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9306C93-9DA0-46C2-8AC3-9EE2041423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9306C93-9DA0-46C2-8AC3-9EE20414232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306C93-9DA0-46C2-8AC3-9EE2041423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306C93-9DA0-46C2-8AC3-9EE2041423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306C93-9DA0-46C2-8AC3-9EE2041423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8F1A115-68F8-4844-BBDC-DABB8A3BD07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9306C93-9DA0-46C2-8AC3-9EE20414232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F1A115-68F8-4844-BBDC-DABB8A3BD07F}" type="datetimeFigureOut">
              <a:rPr lang="ru-RU" smtClean="0"/>
              <a:pPr/>
              <a:t>04.02.2015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9306C93-9DA0-46C2-8AC3-9EE20414232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Flag_of_Bashkortostan.svg?uselang=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ommons.wikimedia.org/wiki/File:Coat_of_Arms_of_Bashkortostan.svg?uselang=ru"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ommons.wikimedia.org/wiki/File:Confluence_of_rivers_Nugush_and_Uryuk_also_Sokolinaya_rock.jpg?uselang=ru"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4857760"/>
            <a:ext cx="8458200" cy="1222375"/>
          </a:xfrm>
        </p:spPr>
        <p:txBody>
          <a:bodyPr/>
          <a:lstStyle/>
          <a:p>
            <a:r>
              <a:rPr lang="ru-RU" dirty="0" smtClean="0"/>
              <a:t>Республика Башкортостан.</a:t>
            </a:r>
            <a:endParaRPr lang="ru-RU" dirty="0"/>
          </a:p>
        </p:txBody>
      </p:sp>
      <p:pic>
        <p:nvPicPr>
          <p:cNvPr id="23554" name="Picture 2" descr="https://upload.wikimedia.org/wikipedia/commons/thumb/c/c1/Bashkortostan_in_Russia.svg/1181px-Bashkortostan_in_Russia.svg.png"/>
          <p:cNvPicPr>
            <a:picLocks noChangeAspect="1" noChangeArrowheads="1"/>
          </p:cNvPicPr>
          <p:nvPr/>
        </p:nvPicPr>
        <p:blipFill>
          <a:blip r:embed="rId2"/>
          <a:srcRect/>
          <a:stretch>
            <a:fillRect/>
          </a:stretch>
        </p:blipFill>
        <p:spPr bwMode="auto">
          <a:xfrm>
            <a:off x="928661" y="500042"/>
            <a:ext cx="6891275" cy="371477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43636" y="3500438"/>
            <a:ext cx="2547926" cy="542932"/>
          </a:xfrm>
        </p:spPr>
        <p:txBody>
          <a:bodyPr/>
          <a:lstStyle/>
          <a:p>
            <a:r>
              <a:rPr lang="ru-RU" dirty="0" smtClean="0">
                <a:solidFill>
                  <a:srgbClr val="FF0000"/>
                </a:solidFill>
              </a:rPr>
              <a:t>Флаг</a:t>
            </a:r>
            <a:endParaRPr lang="ru-RU" dirty="0">
              <a:solidFill>
                <a:srgbClr val="FF0000"/>
              </a:solidFill>
            </a:endParaRPr>
          </a:p>
        </p:txBody>
      </p:sp>
      <p:pic>
        <p:nvPicPr>
          <p:cNvPr id="26626" name="Picture 2" descr="Flag of Bashkortostan.svg">
            <a:hlinkClick r:id="rId3"/>
          </p:cNvPr>
          <p:cNvPicPr>
            <a:picLocks noChangeAspect="1" noChangeArrowheads="1"/>
          </p:cNvPicPr>
          <p:nvPr/>
        </p:nvPicPr>
        <p:blipFill>
          <a:blip r:embed="rId4"/>
          <a:srcRect/>
          <a:stretch>
            <a:fillRect/>
          </a:stretch>
        </p:blipFill>
        <p:spPr bwMode="auto">
          <a:xfrm>
            <a:off x="4714876" y="4000504"/>
            <a:ext cx="3929090" cy="261939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26628" name="Picture 4" descr="Coat of Arms of Bashkortostan.svg">
            <a:hlinkClick r:id="rId5"/>
          </p:cNvPr>
          <p:cNvPicPr>
            <a:picLocks noChangeAspect="1" noChangeArrowheads="1"/>
          </p:cNvPicPr>
          <p:nvPr/>
        </p:nvPicPr>
        <p:blipFill>
          <a:blip r:embed="rId6"/>
          <a:srcRect/>
          <a:stretch>
            <a:fillRect/>
          </a:stretch>
        </p:blipFill>
        <p:spPr bwMode="auto">
          <a:xfrm>
            <a:off x="5786446" y="357166"/>
            <a:ext cx="2809888" cy="2978484"/>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5072066" y="285728"/>
            <a:ext cx="1825182" cy="461665"/>
          </a:xfrm>
          <a:prstGeom prst="rect">
            <a:avLst/>
          </a:prstGeom>
        </p:spPr>
        <p:txBody>
          <a:bodyPr wrap="square">
            <a:spAutoFit/>
          </a:bodyPr>
          <a:lstStyle/>
          <a:p>
            <a:r>
              <a:rPr lang="ru-RU" sz="2400" dirty="0" smtClean="0">
                <a:solidFill>
                  <a:srgbClr val="FF0000"/>
                </a:solidFill>
              </a:rPr>
              <a:t>Герб</a:t>
            </a:r>
            <a:endParaRPr lang="ru-RU" sz="2400" dirty="0">
              <a:solidFill>
                <a:srgbClr val="FF0000"/>
              </a:solidFill>
            </a:endParaRPr>
          </a:p>
        </p:txBody>
      </p:sp>
      <p:graphicFrame>
        <p:nvGraphicFramePr>
          <p:cNvPr id="12" name="Таблица 11"/>
          <p:cNvGraphicFramePr>
            <a:graphicFrameLocks noGrp="1"/>
          </p:cNvGraphicFramePr>
          <p:nvPr/>
        </p:nvGraphicFramePr>
        <p:xfrm>
          <a:off x="142845" y="428604"/>
          <a:ext cx="4572032" cy="5649963"/>
        </p:xfrm>
        <a:graphic>
          <a:graphicData uri="http://schemas.openxmlformats.org/drawingml/2006/table">
            <a:tbl>
              <a:tblPr/>
              <a:tblGrid>
                <a:gridCol w="2058249"/>
                <a:gridCol w="2513783"/>
              </a:tblGrid>
              <a:tr h="127830">
                <a:tc>
                  <a:txBody>
                    <a:bodyPr/>
                    <a:lstStyle/>
                    <a:p>
                      <a:pPr algn="r"/>
                      <a:r>
                        <a:rPr lang="ru-RU" sz="1400" b="1" dirty="0"/>
                        <a:t>Столица</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Уфа</a:t>
                      </a:r>
                    </a:p>
                  </a:txBody>
                  <a:tcPr marL="26562" marR="26562" marT="13281" marB="13281" anchor="ctr">
                    <a:lnL>
                      <a:noFill/>
                    </a:lnL>
                    <a:lnR>
                      <a:noFill/>
                    </a:lnR>
                    <a:lnT>
                      <a:noFill/>
                    </a:lnT>
                    <a:lnB>
                      <a:noFill/>
                    </a:lnB>
                  </a:tcPr>
                </a:tc>
              </a:tr>
              <a:tr h="127830">
                <a:tc>
                  <a:txBody>
                    <a:bodyPr/>
                    <a:lstStyle/>
                    <a:p>
                      <a:pPr algn="r"/>
                      <a:r>
                        <a:rPr lang="ru-RU" sz="1400" b="1" dirty="0"/>
                        <a:t>Площадь</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27-я</a:t>
                      </a:r>
                    </a:p>
                  </a:txBody>
                  <a:tcPr marL="26562" marR="26562" marT="13281" marB="13281" anchor="ctr">
                    <a:lnL>
                      <a:noFill/>
                    </a:lnL>
                    <a:lnR>
                      <a:noFill/>
                    </a:lnR>
                    <a:lnT>
                      <a:noFill/>
                    </a:lnT>
                    <a:lnB>
                      <a:noFill/>
                    </a:lnB>
                  </a:tcPr>
                </a:tc>
              </a:tr>
              <a:tr h="319577">
                <a:tc>
                  <a:txBody>
                    <a:bodyPr/>
                    <a:lstStyle/>
                    <a:p>
                      <a:pPr algn="r"/>
                      <a:r>
                        <a:rPr lang="ru-RU" sz="1400"/>
                        <a:t>- Всего</a:t>
                      </a:r>
                      <a:br>
                        <a:rPr lang="ru-RU" sz="1400"/>
                      </a:br>
                      <a:r>
                        <a:rPr lang="ru-RU" sz="1400"/>
                        <a:t>- % водн. пов.</a:t>
                      </a:r>
                    </a:p>
                  </a:txBody>
                  <a:tcPr marL="26562" marR="13834" marT="13281" marB="13281" anchor="ctr">
                    <a:lnL>
                      <a:noFill/>
                    </a:lnL>
                    <a:lnR>
                      <a:noFill/>
                    </a:lnR>
                    <a:lnT>
                      <a:noFill/>
                    </a:lnT>
                    <a:lnB>
                      <a:noFill/>
                    </a:lnB>
                    <a:solidFill>
                      <a:srgbClr val="F0F0F0"/>
                    </a:solidFill>
                  </a:tcPr>
                </a:tc>
                <a:tc>
                  <a:txBody>
                    <a:bodyPr/>
                    <a:lstStyle/>
                    <a:p>
                      <a:r>
                        <a:rPr lang="ru-RU" sz="1400" dirty="0"/>
                        <a:t>142 947 км²</a:t>
                      </a:r>
                      <a:br>
                        <a:rPr lang="ru-RU" sz="1400" dirty="0"/>
                      </a:br>
                      <a:r>
                        <a:rPr lang="ru-RU" sz="1400" dirty="0"/>
                        <a:t>0,5</a:t>
                      </a:r>
                    </a:p>
                  </a:txBody>
                  <a:tcPr marL="26562" marR="26562" marT="13281" marB="13281" anchor="ctr">
                    <a:lnL>
                      <a:noFill/>
                    </a:lnL>
                    <a:lnR>
                      <a:noFill/>
                    </a:lnR>
                    <a:lnT>
                      <a:noFill/>
                    </a:lnT>
                    <a:lnB>
                      <a:noFill/>
                    </a:lnB>
                  </a:tcPr>
                </a:tc>
              </a:tr>
              <a:tr h="223704">
                <a:tc>
                  <a:txBody>
                    <a:bodyPr/>
                    <a:lstStyle/>
                    <a:p>
                      <a:pPr algn="r"/>
                      <a:r>
                        <a:rPr lang="ru-RU" sz="1400" b="1" dirty="0"/>
                        <a:t>Население</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7-я</a:t>
                      </a:r>
                    </a:p>
                  </a:txBody>
                  <a:tcPr marL="26562" marR="26562" marT="13281" marB="13281" anchor="ctr">
                    <a:lnL>
                      <a:noFill/>
                    </a:lnL>
                    <a:lnR>
                      <a:noFill/>
                    </a:lnR>
                    <a:lnT>
                      <a:noFill/>
                    </a:lnT>
                    <a:lnB>
                      <a:noFill/>
                    </a:lnB>
                  </a:tcPr>
                </a:tc>
              </a:tr>
              <a:tr h="319577">
                <a:tc>
                  <a:txBody>
                    <a:bodyPr/>
                    <a:lstStyle/>
                    <a:p>
                      <a:pPr algn="r"/>
                      <a:r>
                        <a:rPr lang="ru-RU" sz="1400" dirty="0"/>
                        <a:t>- Всего</a:t>
                      </a:r>
                      <a:br>
                        <a:rPr lang="ru-RU" sz="1400" dirty="0"/>
                      </a:br>
                      <a:r>
                        <a:rPr lang="ru-RU" sz="1400" dirty="0"/>
                        <a:t>- Плотность</a:t>
                      </a:r>
                    </a:p>
                  </a:txBody>
                  <a:tcPr marL="26562" marR="13834" marT="13281" marB="13281" anchor="ctr">
                    <a:lnL>
                      <a:noFill/>
                    </a:lnL>
                    <a:lnR>
                      <a:noFill/>
                    </a:lnR>
                    <a:lnT>
                      <a:noFill/>
                    </a:lnT>
                    <a:lnB>
                      <a:noFill/>
                    </a:lnB>
                    <a:solidFill>
                      <a:srgbClr val="F0F0F0"/>
                    </a:solidFill>
                  </a:tcPr>
                </a:tc>
                <a:tc>
                  <a:txBody>
                    <a:bodyPr/>
                    <a:lstStyle/>
                    <a:p>
                      <a:r>
                        <a:rPr lang="ru-RU" sz="1400" dirty="0" smtClean="0"/>
                        <a:t>4 </a:t>
                      </a:r>
                      <a:r>
                        <a:rPr lang="ru-RU" sz="1400" dirty="0"/>
                        <a:t>069 </a:t>
                      </a:r>
                      <a:r>
                        <a:rPr lang="ru-RU" sz="1400" dirty="0" smtClean="0"/>
                        <a:t>698 </a:t>
                      </a:r>
                      <a:r>
                        <a:rPr lang="ru-RU" sz="1400" dirty="0"/>
                        <a:t>(</a:t>
                      </a:r>
                      <a:r>
                        <a:rPr lang="ru-RU" sz="1400" dirty="0" smtClean="0"/>
                        <a:t>2014)</a:t>
                      </a:r>
                      <a:r>
                        <a:rPr lang="ru-RU" sz="1400" dirty="0"/>
                        <a:t/>
                      </a:r>
                      <a:br>
                        <a:rPr lang="ru-RU" sz="1400" dirty="0"/>
                      </a:br>
                      <a:r>
                        <a:rPr lang="ru-RU" sz="1400" dirty="0"/>
                        <a:t>28.47 чел./км²</a:t>
                      </a:r>
                    </a:p>
                  </a:txBody>
                  <a:tcPr marL="26562" marR="26562" marT="13281" marB="13281" anchor="ctr">
                    <a:lnL>
                      <a:noFill/>
                    </a:lnL>
                    <a:lnR>
                      <a:noFill/>
                    </a:lnR>
                    <a:lnT>
                      <a:noFill/>
                    </a:lnT>
                    <a:lnB>
                      <a:noFill/>
                    </a:lnB>
                  </a:tcPr>
                </a:tc>
              </a:tr>
              <a:tr h="127830">
                <a:tc>
                  <a:txBody>
                    <a:bodyPr/>
                    <a:lstStyle/>
                    <a:p>
                      <a:pPr algn="r"/>
                      <a:r>
                        <a:rPr lang="ru-RU" sz="1400" b="1" dirty="0"/>
                        <a:t>ВРП</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9-я</a:t>
                      </a:r>
                    </a:p>
                  </a:txBody>
                  <a:tcPr marL="26562" marR="26562" marT="13281" marB="13281" anchor="ctr">
                    <a:lnL>
                      <a:noFill/>
                    </a:lnL>
                    <a:lnR>
                      <a:noFill/>
                    </a:lnR>
                    <a:lnT>
                      <a:noFill/>
                    </a:lnT>
                    <a:lnB>
                      <a:noFill/>
                    </a:lnB>
                  </a:tcPr>
                </a:tc>
              </a:tr>
              <a:tr h="511321">
                <a:tc>
                  <a:txBody>
                    <a:bodyPr/>
                    <a:lstStyle/>
                    <a:p>
                      <a:pPr algn="r"/>
                      <a:r>
                        <a:rPr lang="ru-RU" sz="1400"/>
                        <a:t>- Всего, в текущих ценах</a:t>
                      </a:r>
                      <a:br>
                        <a:rPr lang="ru-RU" sz="1400"/>
                      </a:br>
                      <a:r>
                        <a:rPr lang="ru-RU" sz="1400"/>
                        <a:t>- На душу населения</a:t>
                      </a:r>
                    </a:p>
                  </a:txBody>
                  <a:tcPr marL="26562" marR="13834" marT="13281" marB="13281" anchor="ctr">
                    <a:lnL>
                      <a:noFill/>
                    </a:lnL>
                    <a:lnR>
                      <a:noFill/>
                    </a:lnR>
                    <a:lnT>
                      <a:noFill/>
                    </a:lnT>
                    <a:lnB>
                      <a:noFill/>
                    </a:lnB>
                    <a:solidFill>
                      <a:srgbClr val="F0F0F0"/>
                    </a:solidFill>
                  </a:tcPr>
                </a:tc>
                <a:tc>
                  <a:txBody>
                    <a:bodyPr/>
                    <a:lstStyle/>
                    <a:p>
                      <a:r>
                        <a:rPr lang="ru-RU" sz="1400" dirty="0"/>
                        <a:t>757,6</a:t>
                      </a:r>
                      <a:r>
                        <a:rPr lang="ru-RU" sz="1400" baseline="30000" dirty="0" smtClean="0"/>
                        <a:t>[</a:t>
                      </a:r>
                      <a:r>
                        <a:rPr lang="ru-RU" sz="1400" dirty="0"/>
                        <a:t> млрд. руб. (2010)</a:t>
                      </a:r>
                      <a:br>
                        <a:rPr lang="ru-RU" sz="1400" dirty="0"/>
                      </a:br>
                      <a:r>
                        <a:rPr lang="ru-RU" sz="1400" dirty="0"/>
                        <a:t>184,8 тыс. руб.</a:t>
                      </a:r>
                    </a:p>
                  </a:txBody>
                  <a:tcPr marL="26562" marR="26562" marT="13281" marB="13281" anchor="ctr">
                    <a:lnL>
                      <a:noFill/>
                    </a:lnL>
                    <a:lnR>
                      <a:noFill/>
                    </a:lnR>
                    <a:lnT>
                      <a:noFill/>
                    </a:lnT>
                    <a:lnB>
                      <a:noFill/>
                    </a:lnB>
                  </a:tcPr>
                </a:tc>
              </a:tr>
              <a:tr h="223704">
                <a:tc>
                  <a:txBody>
                    <a:bodyPr/>
                    <a:lstStyle/>
                    <a:p>
                      <a:pPr algn="r"/>
                      <a:r>
                        <a:rPr lang="ru-RU" sz="1400" b="1" dirty="0" smtClean="0"/>
                        <a:t>Федеральный</a:t>
                      </a:r>
                      <a:r>
                        <a:rPr lang="ru-RU" sz="1400" b="1" baseline="0" dirty="0" smtClean="0"/>
                        <a:t> округ </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Приволжский</a:t>
                      </a:r>
                    </a:p>
                  </a:txBody>
                  <a:tcPr marL="26562" marR="26562" marT="13281" marB="13281" anchor="ctr">
                    <a:lnL>
                      <a:noFill/>
                    </a:lnL>
                    <a:lnR>
                      <a:noFill/>
                    </a:lnR>
                    <a:lnT>
                      <a:noFill/>
                    </a:lnT>
                    <a:lnB>
                      <a:noFill/>
                    </a:lnB>
                  </a:tcPr>
                </a:tc>
              </a:tr>
              <a:tr h="319577">
                <a:tc>
                  <a:txBody>
                    <a:bodyPr/>
                    <a:lstStyle/>
                    <a:p>
                      <a:pPr algn="r"/>
                      <a:r>
                        <a:rPr lang="ru-RU" sz="1400" b="1" dirty="0" smtClean="0"/>
                        <a:t>Экономический </a:t>
                      </a:r>
                      <a:r>
                        <a:rPr lang="ru-RU" sz="1400" b="1" dirty="0"/>
                        <a:t>район</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Уральский</a:t>
                      </a:r>
                    </a:p>
                  </a:txBody>
                  <a:tcPr marL="26562" marR="26562" marT="13281" marB="13281" anchor="ctr">
                    <a:lnL>
                      <a:noFill/>
                    </a:lnL>
                    <a:lnR>
                      <a:noFill/>
                    </a:lnR>
                    <a:lnT>
                      <a:noFill/>
                    </a:lnT>
                    <a:lnB>
                      <a:noFill/>
                    </a:lnB>
                  </a:tcPr>
                </a:tc>
              </a:tr>
              <a:tr h="319577">
                <a:tc>
                  <a:txBody>
                    <a:bodyPr/>
                    <a:lstStyle/>
                    <a:p>
                      <a:pPr algn="r"/>
                      <a:r>
                        <a:rPr lang="ru-RU" sz="1400" b="1" dirty="0"/>
                        <a:t>Государственный язык</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башкирский, русский</a:t>
                      </a:r>
                    </a:p>
                  </a:txBody>
                  <a:tcPr marL="26562" marR="26562" marT="13281" marB="13281" anchor="ctr">
                    <a:lnL>
                      <a:noFill/>
                    </a:lnL>
                    <a:lnR>
                      <a:noFill/>
                    </a:lnR>
                    <a:lnT>
                      <a:noFill/>
                    </a:lnT>
                    <a:lnB>
                      <a:noFill/>
                    </a:lnB>
                  </a:tcPr>
                </a:tc>
              </a:tr>
              <a:tr h="223704">
                <a:tc>
                  <a:txBody>
                    <a:bodyPr/>
                    <a:lstStyle/>
                    <a:p>
                      <a:pPr algn="r"/>
                      <a:r>
                        <a:rPr lang="ru-RU" sz="1400" b="1" dirty="0"/>
                        <a:t>Президент</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Рустэм </a:t>
                      </a:r>
                      <a:r>
                        <a:rPr lang="ru-RU" sz="1400" dirty="0" smtClean="0"/>
                        <a:t>Хамитов</a:t>
                      </a:r>
                      <a:endParaRPr lang="ru-RU" sz="1400" dirty="0"/>
                    </a:p>
                  </a:txBody>
                  <a:tcPr marL="26562" marR="26562" marT="13281" marB="13281" anchor="ctr">
                    <a:lnL>
                      <a:noFill/>
                    </a:lnL>
                    <a:lnR>
                      <a:noFill/>
                    </a:lnR>
                    <a:lnT>
                      <a:noFill/>
                    </a:lnT>
                    <a:lnB>
                      <a:noFill/>
                    </a:lnB>
                  </a:tcPr>
                </a:tc>
              </a:tr>
              <a:tr h="607195">
                <a:tc>
                  <a:txBody>
                    <a:bodyPr/>
                    <a:lstStyle/>
                    <a:p>
                      <a:pPr algn="r"/>
                      <a:r>
                        <a:rPr lang="ru-RU" sz="1400" b="1"/>
                        <a:t>Председатель Государственного Собрания-Курултая</a:t>
                      </a:r>
                      <a:endParaRPr lang="ru-RU" sz="1400"/>
                    </a:p>
                  </a:txBody>
                  <a:tcPr marL="26562" marR="13834" marT="13281" marB="13281" anchor="ctr">
                    <a:lnL>
                      <a:noFill/>
                    </a:lnL>
                    <a:lnR>
                      <a:noFill/>
                    </a:lnR>
                    <a:lnT>
                      <a:noFill/>
                    </a:lnT>
                    <a:lnB>
                      <a:noFill/>
                    </a:lnB>
                    <a:solidFill>
                      <a:srgbClr val="A3EEA3"/>
                    </a:solidFill>
                  </a:tcPr>
                </a:tc>
                <a:tc>
                  <a:txBody>
                    <a:bodyPr/>
                    <a:lstStyle/>
                    <a:p>
                      <a:r>
                        <a:rPr lang="ru-RU" sz="1400" dirty="0"/>
                        <a:t>Константин Толкачёв</a:t>
                      </a:r>
                    </a:p>
                  </a:txBody>
                  <a:tcPr marL="26562" marR="26562" marT="13281" marB="13281" anchor="ctr">
                    <a:lnL>
                      <a:noFill/>
                    </a:lnL>
                    <a:lnR>
                      <a:noFill/>
                    </a:lnR>
                    <a:lnT>
                      <a:noFill/>
                    </a:lnT>
                    <a:lnB>
                      <a:noFill/>
                    </a:lnB>
                  </a:tcPr>
                </a:tc>
              </a:tr>
              <a:tr h="319577">
                <a:tc>
                  <a:txBody>
                    <a:bodyPr/>
                    <a:lstStyle/>
                    <a:p>
                      <a:pPr algn="r"/>
                      <a:r>
                        <a:rPr lang="ru-RU" sz="1400" b="1" dirty="0" smtClean="0"/>
                        <a:t>Гимн</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a:t>Гимн Башкортостана</a:t>
                      </a:r>
                    </a:p>
                  </a:txBody>
                  <a:tcPr marL="26562" marR="26562" marT="13281" marB="13281" anchor="ctr">
                    <a:lnL>
                      <a:noFill/>
                    </a:lnL>
                    <a:lnR>
                      <a:noFill/>
                    </a:lnR>
                    <a:lnT>
                      <a:noFill/>
                    </a:lnT>
                    <a:lnB>
                      <a:noFill/>
                    </a:lnB>
                  </a:tcPr>
                </a:tc>
              </a:tr>
              <a:tr h="319577">
                <a:tc>
                  <a:txBody>
                    <a:bodyPr/>
                    <a:lstStyle/>
                    <a:p>
                      <a:pPr algn="r"/>
                      <a:r>
                        <a:rPr lang="ru-RU" sz="1400" b="1" dirty="0"/>
                        <a:t>Код субъекта РФ</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a:t>02</a:t>
                      </a:r>
                    </a:p>
                  </a:txBody>
                  <a:tcPr marL="26562" marR="26562" marT="13281" marB="13281" anchor="ctr">
                    <a:lnL>
                      <a:noFill/>
                    </a:lnL>
                    <a:lnR>
                      <a:noFill/>
                    </a:lnR>
                    <a:lnT>
                      <a:noFill/>
                    </a:lnT>
                    <a:lnB>
                      <a:noFill/>
                    </a:lnB>
                  </a:tcPr>
                </a:tc>
              </a:tr>
              <a:tr h="223704">
                <a:tc>
                  <a:txBody>
                    <a:bodyPr/>
                    <a:lstStyle/>
                    <a:p>
                      <a:pPr algn="r"/>
                      <a:r>
                        <a:rPr lang="ru-RU" sz="1400" b="1" dirty="0"/>
                        <a:t>Код по </a:t>
                      </a:r>
                      <a:r>
                        <a:rPr lang="en-US" sz="1400" b="1" dirty="0"/>
                        <a:t>ISO 3166-2</a:t>
                      </a:r>
                      <a:endParaRPr lang="en-US" sz="1400" dirty="0"/>
                    </a:p>
                  </a:txBody>
                  <a:tcPr marL="26562" marR="13834" marT="13281" marB="13281" anchor="ctr">
                    <a:lnL>
                      <a:noFill/>
                    </a:lnL>
                    <a:lnR>
                      <a:noFill/>
                    </a:lnR>
                    <a:lnT>
                      <a:noFill/>
                    </a:lnT>
                    <a:lnB>
                      <a:noFill/>
                    </a:lnB>
                    <a:solidFill>
                      <a:srgbClr val="A3EEA3"/>
                    </a:solidFill>
                  </a:tcPr>
                </a:tc>
                <a:tc>
                  <a:txBody>
                    <a:bodyPr/>
                    <a:lstStyle/>
                    <a:p>
                      <a:r>
                        <a:rPr lang="en-US" sz="1400"/>
                        <a:t>RU-BA</a:t>
                      </a:r>
                    </a:p>
                  </a:txBody>
                  <a:tcPr marL="26562" marR="26562" marT="13281" marB="13281" anchor="ctr">
                    <a:lnL>
                      <a:noFill/>
                    </a:lnL>
                    <a:lnR>
                      <a:noFill/>
                    </a:lnR>
                    <a:lnT>
                      <a:noFill/>
                    </a:lnT>
                    <a:lnB>
                      <a:noFill/>
                    </a:lnB>
                  </a:tcPr>
                </a:tc>
              </a:tr>
              <a:tr h="223704">
                <a:tc>
                  <a:txBody>
                    <a:bodyPr/>
                    <a:lstStyle/>
                    <a:p>
                      <a:pPr algn="r"/>
                      <a:r>
                        <a:rPr lang="ru-RU" sz="1400" b="1" dirty="0"/>
                        <a:t>Код ОКАТО</a:t>
                      </a:r>
                      <a:endParaRPr lang="ru-RU" sz="1400" dirty="0"/>
                    </a:p>
                  </a:txBody>
                  <a:tcPr marL="26562" marR="13834" marT="13281" marB="13281" anchor="ctr">
                    <a:lnL>
                      <a:noFill/>
                    </a:lnL>
                    <a:lnR>
                      <a:noFill/>
                    </a:lnR>
                    <a:lnT>
                      <a:noFill/>
                    </a:lnT>
                    <a:lnB>
                      <a:noFill/>
                    </a:lnB>
                    <a:solidFill>
                      <a:srgbClr val="A3EEA3"/>
                    </a:solidFill>
                  </a:tcPr>
                </a:tc>
                <a:tc>
                  <a:txBody>
                    <a:bodyPr/>
                    <a:lstStyle/>
                    <a:p>
                      <a:r>
                        <a:rPr lang="ru-RU" sz="1400" dirty="0" smtClean="0"/>
                        <a:t>80</a:t>
                      </a:r>
                      <a:endParaRPr lang="ru-RU" sz="1400" dirty="0"/>
                    </a:p>
                  </a:txBody>
                  <a:tcPr marL="26562" marR="26562" marT="13281" marB="13281" anchor="ctr">
                    <a:lnL>
                      <a:noFill/>
                    </a:lnL>
                    <a:lnR>
                      <a:noFill/>
                    </a:lnR>
                    <a:lnT>
                      <a:noFill/>
                    </a:lnT>
                    <a:lnB>
                      <a:noFill/>
                    </a:lnB>
                  </a:tcPr>
                </a:tc>
              </a:tr>
              <a:tr h="223704">
                <a:tc>
                  <a:txBody>
                    <a:bodyPr/>
                    <a:lstStyle/>
                    <a:p>
                      <a:pPr algn="r"/>
                      <a:r>
                        <a:rPr lang="ru-RU" sz="1400" b="1" dirty="0" smtClean="0"/>
                        <a:t>Часовой</a:t>
                      </a:r>
                      <a:r>
                        <a:rPr lang="ru-RU" sz="1400" b="1" baseline="0" dirty="0" smtClean="0"/>
                        <a:t> </a:t>
                      </a:r>
                      <a:r>
                        <a:rPr lang="ru-RU" sz="1400" b="1" dirty="0" smtClean="0"/>
                        <a:t>пояс</a:t>
                      </a:r>
                      <a:endParaRPr lang="ru-RU" sz="1400" dirty="0"/>
                    </a:p>
                  </a:txBody>
                  <a:tcPr marL="26562" marR="13834" marT="13281" marB="13281" anchor="ctr">
                    <a:lnL>
                      <a:noFill/>
                    </a:lnL>
                    <a:lnR>
                      <a:noFill/>
                    </a:lnR>
                    <a:lnT>
                      <a:noFill/>
                    </a:lnT>
                    <a:lnB>
                      <a:noFill/>
                    </a:lnB>
                    <a:solidFill>
                      <a:srgbClr val="A3EEA3"/>
                    </a:solidFill>
                  </a:tcPr>
                </a:tc>
                <a:tc>
                  <a:txBody>
                    <a:bodyPr/>
                    <a:lstStyle/>
                    <a:p>
                      <a:r>
                        <a:rPr lang="en-US" sz="1400" dirty="0" smtClean="0"/>
                        <a:t>MSK+2(UTC+6</a:t>
                      </a:r>
                      <a:r>
                        <a:rPr lang="ru-RU" sz="1400" dirty="0" smtClean="0"/>
                        <a:t>)</a:t>
                      </a:r>
                      <a:endParaRPr lang="en-US" sz="1400" dirty="0"/>
                    </a:p>
                  </a:txBody>
                  <a:tcPr marL="26562" marR="26562" marT="13281" marB="13281" anchor="ctr">
                    <a:lnL>
                      <a:noFill/>
                    </a:lnL>
                    <a:lnR>
                      <a:noFill/>
                    </a:lnR>
                    <a:lnT>
                      <a:noFill/>
                    </a:lnT>
                    <a:lnB>
                      <a:noFill/>
                    </a:lnB>
                  </a:tcPr>
                </a:tc>
              </a:tr>
              <a:tr h="127830">
                <a:tc>
                  <a:txBody>
                    <a:bodyPr/>
                    <a:lstStyle/>
                    <a:p>
                      <a:pPr algn="r"/>
                      <a:r>
                        <a:rPr lang="ru-RU" sz="500" b="1" dirty="0" smtClean="0"/>
                        <a:t>:</a:t>
                      </a:r>
                      <a:endParaRPr lang="ru-RU" sz="500" dirty="0"/>
                    </a:p>
                  </a:txBody>
                  <a:tcPr marL="26562" marR="13834" marT="13281" marB="13281" anchor="ctr">
                    <a:lnL>
                      <a:noFill/>
                    </a:lnL>
                    <a:lnR>
                      <a:noFill/>
                    </a:lnR>
                    <a:lnT>
                      <a:noFill/>
                    </a:lnT>
                    <a:lnB>
                      <a:noFill/>
                    </a:lnB>
                    <a:solidFill>
                      <a:srgbClr val="A3EEA3"/>
                    </a:solidFill>
                  </a:tcPr>
                </a:tc>
                <a:tc>
                  <a:txBody>
                    <a:bodyPr/>
                    <a:lstStyle/>
                    <a:p>
                      <a:endParaRPr lang="ru-RU" sz="500" dirty="0"/>
                    </a:p>
                  </a:txBody>
                  <a:tcPr marL="26562" marR="26562" marT="13281" marB="1328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929066"/>
            <a:ext cx="8001056" cy="2585323"/>
          </a:xfrm>
          <a:prstGeom prst="rect">
            <a:avLst/>
          </a:prstGeom>
          <a:ln>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dirty="0" smtClean="0">
                <a:solidFill>
                  <a:schemeClr val="tx1"/>
                </a:solidFill>
              </a:rPr>
              <a:t>В Башкортостане насчитывается более 12 000 рек и около 2700 озёр, прудов и водоемов. Богаты подземные водные источники. Крупнейшие реки: Белая  и её притоки Уфа, Дёма, Большой Ик , Сим, </a:t>
            </a:r>
            <a:r>
              <a:rPr lang="ru-RU" dirty="0" err="1" smtClean="0">
                <a:solidFill>
                  <a:schemeClr val="tx1"/>
                </a:solidFill>
              </a:rPr>
              <a:t>Нугуш</a:t>
            </a:r>
            <a:r>
              <a:rPr lang="ru-RU" dirty="0" smtClean="0">
                <a:solidFill>
                  <a:schemeClr val="tx1"/>
                </a:solidFill>
              </a:rPr>
              <a:t>, </a:t>
            </a:r>
            <a:r>
              <a:rPr lang="ru-RU" dirty="0" err="1" smtClean="0">
                <a:solidFill>
                  <a:schemeClr val="tx1"/>
                </a:solidFill>
              </a:rPr>
              <a:t>Уршак</a:t>
            </a:r>
            <a:r>
              <a:rPr lang="ru-RU" dirty="0" smtClean="0">
                <a:solidFill>
                  <a:schemeClr val="tx1"/>
                </a:solidFill>
              </a:rPr>
              <a:t> , </a:t>
            </a:r>
            <a:r>
              <a:rPr lang="ru-RU" dirty="0" err="1" smtClean="0">
                <a:solidFill>
                  <a:schemeClr val="tx1"/>
                </a:solidFill>
              </a:rPr>
              <a:t>Ашкадар</a:t>
            </a:r>
            <a:r>
              <a:rPr lang="ru-RU" dirty="0" smtClean="0">
                <a:solidFill>
                  <a:schemeClr val="tx1"/>
                </a:solidFill>
              </a:rPr>
              <a:t>, </a:t>
            </a:r>
            <a:r>
              <a:rPr lang="ru-RU" dirty="0" err="1" smtClean="0">
                <a:solidFill>
                  <a:schemeClr val="tx1"/>
                </a:solidFill>
              </a:rPr>
              <a:t>Стерля</a:t>
            </a:r>
            <a:r>
              <a:rPr lang="ru-RU" dirty="0" smtClean="0">
                <a:solidFill>
                  <a:schemeClr val="tx1"/>
                </a:solidFill>
              </a:rPr>
              <a:t>. Наибольшее количество озёр находится в зауральской части республики. Почти все озёра Башкирского Зауралья имеют продолговатую форму и вытянуты параллельно горным хребтам. Озёра эти обильны рыбой (до 40 видов). Среди озёр западной части Башкортостана наиболее крупными являются: </a:t>
            </a:r>
            <a:r>
              <a:rPr lang="ru-RU" dirty="0" err="1" smtClean="0">
                <a:solidFill>
                  <a:schemeClr val="tx1"/>
                </a:solidFill>
              </a:rPr>
              <a:t>Аслыкуль</a:t>
            </a:r>
            <a:r>
              <a:rPr lang="ru-RU" dirty="0" smtClean="0">
                <a:solidFill>
                  <a:schemeClr val="tx1"/>
                </a:solidFill>
              </a:rPr>
              <a:t>, имеющее площадь в 18,5 км², и </a:t>
            </a:r>
            <a:r>
              <a:rPr lang="ru-RU" dirty="0" err="1" smtClean="0">
                <a:solidFill>
                  <a:schemeClr val="tx1"/>
                </a:solidFill>
              </a:rPr>
              <a:t>Кандрыкуль</a:t>
            </a:r>
            <a:r>
              <a:rPr lang="ru-RU" dirty="0" smtClean="0">
                <a:solidFill>
                  <a:schemeClr val="tx1"/>
                </a:solidFill>
              </a:rPr>
              <a:t> с площадью в 12 км².</a:t>
            </a:r>
            <a:endParaRPr lang="ru-RU" dirty="0">
              <a:solidFill>
                <a:schemeClr val="tx1"/>
              </a:solidFill>
            </a:endParaRPr>
          </a:p>
        </p:txBody>
      </p:sp>
      <p:pic>
        <p:nvPicPr>
          <p:cNvPr id="29698" name="Picture 2" descr="https://upload.wikimedia.org/wikipedia/commons/thumb/9/9d/Confluence_of_rivers_Nugush_and_Uryuk_also_Sokolinaya_rock.jpg/450px-Confluence_of_rivers_Nugush_and_Uryuk_also_Sokolinaya_rock.jpg">
            <a:hlinkClick r:id="rId2"/>
          </p:cNvPr>
          <p:cNvPicPr>
            <a:picLocks noChangeAspect="1" noChangeArrowheads="1"/>
          </p:cNvPicPr>
          <p:nvPr/>
        </p:nvPicPr>
        <p:blipFill>
          <a:blip r:embed="rId3"/>
          <a:srcRect/>
          <a:stretch>
            <a:fillRect/>
          </a:stretch>
        </p:blipFill>
        <p:spPr bwMode="auto">
          <a:xfrm>
            <a:off x="0" y="428604"/>
            <a:ext cx="5245448" cy="2500330"/>
          </a:xfrm>
          <a:prstGeom prst="rect">
            <a:avLst/>
          </a:prstGeom>
          <a:noFill/>
          <a:ln>
            <a:solidFill>
              <a:schemeClr val="accent1">
                <a:lumMod val="75000"/>
              </a:schemeClr>
            </a:solidFill>
          </a:ln>
          <a:effectLst>
            <a:glow rad="228600">
              <a:schemeClr val="accent2">
                <a:satMod val="175000"/>
                <a:alpha val="40000"/>
              </a:schemeClr>
            </a:glow>
          </a:effectLst>
          <a:scene3d>
            <a:camera prst="perspectiveContrastingRightFacing"/>
            <a:lightRig rig="threePt" dir="t"/>
          </a:scene3d>
        </p:spPr>
      </p:pic>
      <p:pic>
        <p:nvPicPr>
          <p:cNvPr id="29700" name="Picture 4" descr="РЫБОЛОВНЫЙ КЛУБ г.Октябрьский - Инзер"/>
          <p:cNvPicPr>
            <a:picLocks noChangeAspect="1" noChangeArrowheads="1"/>
          </p:cNvPicPr>
          <p:nvPr/>
        </p:nvPicPr>
        <p:blipFill>
          <a:blip r:embed="rId4"/>
          <a:srcRect/>
          <a:stretch>
            <a:fillRect/>
          </a:stretch>
        </p:blipFill>
        <p:spPr bwMode="auto">
          <a:xfrm>
            <a:off x="4429124" y="571480"/>
            <a:ext cx="3680060" cy="2708269"/>
          </a:xfrm>
          <a:prstGeom prst="rect">
            <a:avLst/>
          </a:prstGeom>
          <a:noFill/>
          <a:ln>
            <a:solidFill>
              <a:schemeClr val="accent1">
                <a:lumMod val="75000"/>
              </a:schemeClr>
            </a:solidFill>
          </a:ln>
          <a:effectLst>
            <a:glow rad="228600">
              <a:schemeClr val="accent3">
                <a:satMod val="175000"/>
                <a:alpha val="40000"/>
              </a:schemeClr>
            </a:glow>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571876"/>
            <a:ext cx="8358246" cy="2862322"/>
          </a:xfrm>
          <a:prstGeom prst="rect">
            <a:avLst/>
          </a:prstGeom>
          <a:ln>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1500" dirty="0" smtClean="0">
                <a:solidFill>
                  <a:schemeClr val="tx1"/>
                </a:solidFill>
              </a:rPr>
              <a:t>Леса занимают более 40 % территории республики. В Предуралье это смешанные леса, в западном предгорье, горных районах и Башкирском Зауралье, расположены сосново-лиственные, берёзовые леса и темнохвойная тайга. В Предуралье также распространены лесостепи с берёзовыми и дубовыми лесами, разнотравно-ковыльные степи, помимо этого степи простираются в зауральских районах. Почвы в основном серые лесные, чернозёмные, дерново-подзолистые.</a:t>
            </a:r>
          </a:p>
          <a:p>
            <a:r>
              <a:rPr lang="ru-RU" sz="1500" dirty="0" smtClean="0">
                <a:solidFill>
                  <a:schemeClr val="tx1"/>
                </a:solidFill>
              </a:rPr>
              <a:t>На территории республики водятся 77 видов млекопитающих, около 300 видов птиц, 42 вида рыб, 11 видов пресмыкающихся, 10 видов земноводных, 15 тыс. видов насекомых, 276 видов пауков, 70 видов клещей, 120 видов моллюсков, 140 видов ракообразных, около 1000 видов червей. Из занесенных в Красную книгу Республики Башкортостан — 18 видов млекопитающих, 49 видов птиц, 7 видов рыб, 3 вида земноводных, 6 видов рептилий и 29 видов беспозвоночных животных, в том числе 28 видов насекомых</a:t>
            </a:r>
            <a:endParaRPr lang="ru-RU" sz="1500" dirty="0">
              <a:solidFill>
                <a:schemeClr val="tx1"/>
              </a:solidFill>
            </a:endParaRPr>
          </a:p>
        </p:txBody>
      </p:sp>
      <p:pic>
        <p:nvPicPr>
          <p:cNvPr id="30722" name="Picture 2" descr="Картинка лето, о вечер, красота, лучи, лес, деревья, утр 1024x600 скачать обои на рабочий стол бесплатно 49483"/>
          <p:cNvPicPr>
            <a:picLocks noChangeAspect="1" noChangeArrowheads="1"/>
          </p:cNvPicPr>
          <p:nvPr/>
        </p:nvPicPr>
        <p:blipFill>
          <a:blip r:embed="rId2"/>
          <a:srcRect/>
          <a:stretch>
            <a:fillRect/>
          </a:stretch>
        </p:blipFill>
        <p:spPr bwMode="auto">
          <a:xfrm>
            <a:off x="1928794" y="357166"/>
            <a:ext cx="4929222" cy="2770223"/>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1000" y="3714752"/>
            <a:ext cx="8458200" cy="2928958"/>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ru-RU" b="1" dirty="0" smtClean="0"/>
              <a:t>Национальные парки и заповедники.</a:t>
            </a:r>
          </a:p>
          <a:p>
            <a:r>
              <a:rPr lang="ru-RU" dirty="0" smtClean="0"/>
              <a:t>В республике 3 заповедника (Башкирский заповедник, Южно-Уральский заповедник, Заповедник «</a:t>
            </a:r>
            <a:r>
              <a:rPr lang="ru-RU" dirty="0" err="1" smtClean="0"/>
              <a:t>Шульган-Таш</a:t>
            </a:r>
            <a:r>
              <a:rPr lang="ru-RU" dirty="0" smtClean="0"/>
              <a:t>» в западных предгорьях Южного Урала), 12 заказников по охране лекарственных растений, 15 охотничьих заказников, Национальный парк «Башкирия» (83 тыс. га), 2 природных парка, более 150 памятников природы. Общая площадь особо охраняемых природных территорий составляет 1226 тыс. га (8,5 % от площади Башкортостана).</a:t>
            </a:r>
            <a:endParaRPr lang="ru-RU" dirty="0"/>
          </a:p>
        </p:txBody>
      </p:sp>
      <p:pic>
        <p:nvPicPr>
          <p:cNvPr id="31748" name="Picture 4" descr="Дневник География_Афанасьева : LiveInternet - Российский Сервис Онлайн-Дневников"/>
          <p:cNvPicPr>
            <a:picLocks noChangeAspect="1" noChangeArrowheads="1"/>
          </p:cNvPicPr>
          <p:nvPr/>
        </p:nvPicPr>
        <p:blipFill>
          <a:blip r:embed="rId2"/>
          <a:srcRect/>
          <a:stretch>
            <a:fillRect/>
          </a:stretch>
        </p:blipFill>
        <p:spPr bwMode="auto">
          <a:xfrm>
            <a:off x="785786" y="500042"/>
            <a:ext cx="3524250" cy="2667000"/>
          </a:xfrm>
          <a:prstGeom prst="rect">
            <a:avLst/>
          </a:prstGeom>
          <a:noFill/>
          <a:effectLst>
            <a:glow rad="228600">
              <a:schemeClr val="accent2">
                <a:satMod val="175000"/>
                <a:alpha val="40000"/>
              </a:schemeClr>
            </a:glow>
          </a:effectLst>
          <a:scene3d>
            <a:camera prst="perspectiveContrastingRightFacing"/>
            <a:lightRig rig="threePt" dir="t"/>
          </a:scene3d>
        </p:spPr>
      </p:pic>
      <p:pic>
        <p:nvPicPr>
          <p:cNvPr id="31750" name="Picture 6" descr="Дневник География_Афанасьева : LiveInternet - Российский Сер…"/>
          <p:cNvPicPr>
            <a:picLocks noChangeAspect="1" noChangeArrowheads="1"/>
          </p:cNvPicPr>
          <p:nvPr/>
        </p:nvPicPr>
        <p:blipFill>
          <a:blip r:embed="rId3"/>
          <a:srcRect/>
          <a:stretch>
            <a:fillRect/>
          </a:stretch>
        </p:blipFill>
        <p:spPr bwMode="auto">
          <a:xfrm>
            <a:off x="4643438" y="214290"/>
            <a:ext cx="4165861" cy="2857520"/>
          </a:xfrm>
          <a:prstGeom prst="rect">
            <a:avLst/>
          </a:prstGeom>
          <a:noFill/>
          <a:effectLst>
            <a:glow rad="228600">
              <a:schemeClr val="accent2">
                <a:satMod val="175000"/>
                <a:alpha val="40000"/>
              </a:schemeClr>
            </a:glow>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357166"/>
            <a:ext cx="7786742" cy="163121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sz="2500" b="1" dirty="0" smtClean="0">
                <a:solidFill>
                  <a:schemeClr val="tx1"/>
                </a:solidFill>
              </a:rPr>
              <a:t>Промышленность</a:t>
            </a:r>
          </a:p>
          <a:p>
            <a:r>
              <a:rPr lang="ru-RU" sz="2500" dirty="0" smtClean="0">
                <a:solidFill>
                  <a:schemeClr val="tx1"/>
                </a:solidFill>
              </a:rPr>
              <a:t>Крупнейшие промышленные центры — Уфа, Стерлитамак, Ишимбай, Салават, Туймазы, Октябрьский, Белорецк</a:t>
            </a:r>
            <a:r>
              <a:rPr lang="ru-RU" dirty="0" smtClean="0">
                <a:solidFill>
                  <a:schemeClr val="tx1"/>
                </a:solidFill>
              </a:rPr>
              <a:t>. </a:t>
            </a:r>
            <a:endParaRPr lang="ru-RU" dirty="0">
              <a:solidFill>
                <a:schemeClr val="tx1"/>
              </a:solidFill>
            </a:endParaRPr>
          </a:p>
        </p:txBody>
      </p:sp>
      <p:pic>
        <p:nvPicPr>
          <p:cNvPr id="32770" name="Picture 2" descr="https://upload.wikimedia.org/wikipedia/commons/9/9f/TopGPNS4.jpg"/>
          <p:cNvPicPr>
            <a:picLocks noChangeAspect="1" noChangeArrowheads="1"/>
          </p:cNvPicPr>
          <p:nvPr/>
        </p:nvPicPr>
        <p:blipFill>
          <a:blip r:embed="rId2"/>
          <a:srcRect/>
          <a:stretch>
            <a:fillRect/>
          </a:stretch>
        </p:blipFill>
        <p:spPr bwMode="auto">
          <a:xfrm>
            <a:off x="1071538" y="2071678"/>
            <a:ext cx="6858048" cy="4563868"/>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500042"/>
            <a:ext cx="7715304"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b="1" dirty="0" smtClean="0">
                <a:solidFill>
                  <a:schemeClr val="tx1"/>
                </a:solidFill>
              </a:rPr>
              <a:t>Сельское хозяйство</a:t>
            </a:r>
          </a:p>
          <a:p>
            <a:r>
              <a:rPr lang="ru-RU" dirty="0" smtClean="0">
                <a:solidFill>
                  <a:schemeClr val="tx1"/>
                </a:solidFill>
              </a:rPr>
              <a:t>Сельское хозяйство зерново-животноводческого направления. Выращиваются пшеница, рожь, овёс, ячмень (зерновые культуры) и сахарная свёкла, подсолнечник (технические культуры). В республике развито </a:t>
            </a:r>
            <a:r>
              <a:rPr lang="ru-RU" dirty="0" err="1" smtClean="0">
                <a:solidFill>
                  <a:schemeClr val="tx1"/>
                </a:solidFill>
              </a:rPr>
              <a:t>мясо-молочное</a:t>
            </a:r>
            <a:r>
              <a:rPr lang="ru-RU" dirty="0" smtClean="0">
                <a:solidFill>
                  <a:schemeClr val="tx1"/>
                </a:solidFill>
              </a:rPr>
              <a:t> животноводство, </a:t>
            </a:r>
            <a:r>
              <a:rPr lang="ru-RU" dirty="0" err="1" smtClean="0">
                <a:solidFill>
                  <a:schemeClr val="tx1"/>
                </a:solidFill>
              </a:rPr>
              <a:t>мясо-шёрстное</a:t>
            </a:r>
            <a:r>
              <a:rPr lang="ru-RU" dirty="0" smtClean="0">
                <a:solidFill>
                  <a:schemeClr val="tx1"/>
                </a:solidFill>
              </a:rPr>
              <a:t> овцеводство, птицеводство, коневодство, </a:t>
            </a:r>
            <a:r>
              <a:rPr lang="ru-RU" dirty="0" err="1" smtClean="0">
                <a:solidFill>
                  <a:schemeClr val="tx1"/>
                </a:solidFill>
              </a:rPr>
              <a:t>кумысоделие</a:t>
            </a:r>
            <a:r>
              <a:rPr lang="ru-RU" dirty="0" smtClean="0">
                <a:solidFill>
                  <a:schemeClr val="tx1"/>
                </a:solidFill>
              </a:rPr>
              <a:t> и пчеловодство. Широкой известностью в России пользуется башкирский мёд.</a:t>
            </a:r>
            <a:endParaRPr lang="ru-RU" dirty="0">
              <a:solidFill>
                <a:schemeClr val="tx1"/>
              </a:solidFill>
            </a:endParaRPr>
          </a:p>
        </p:txBody>
      </p:sp>
      <p:pic>
        <p:nvPicPr>
          <p:cNvPr id="33794" name="Picture 2" descr="Работа на земле, Сельское хозяйство Фотобанк ГеоФото/GeoPhoto GetImages Group"/>
          <p:cNvPicPr>
            <a:picLocks noChangeAspect="1" noChangeArrowheads="1"/>
          </p:cNvPicPr>
          <p:nvPr/>
        </p:nvPicPr>
        <p:blipFill>
          <a:blip r:embed="rId2"/>
          <a:srcRect/>
          <a:stretch>
            <a:fillRect/>
          </a:stretch>
        </p:blipFill>
        <p:spPr bwMode="auto">
          <a:xfrm>
            <a:off x="500034" y="3357562"/>
            <a:ext cx="4138178" cy="2714644"/>
          </a:xfrm>
          <a:prstGeom prst="rect">
            <a:avLst/>
          </a:prstGeom>
          <a:noFill/>
          <a:effectLst>
            <a:glow rad="228600">
              <a:schemeClr val="accent6">
                <a:satMod val="175000"/>
                <a:alpha val="40000"/>
              </a:schemeClr>
            </a:glow>
          </a:effectLst>
          <a:scene3d>
            <a:camera prst="perspectiveContrastingRightFacing"/>
            <a:lightRig rig="threePt" dir="t"/>
          </a:scene3d>
        </p:spPr>
      </p:pic>
      <p:pic>
        <p:nvPicPr>
          <p:cNvPr id="33796" name="Picture 4" descr="На поддержку государства сегодня претендуют 170 инвестпроектов в сфере сельского хозяйства"/>
          <p:cNvPicPr>
            <a:picLocks noChangeAspect="1" noChangeArrowheads="1"/>
          </p:cNvPicPr>
          <p:nvPr/>
        </p:nvPicPr>
        <p:blipFill>
          <a:blip r:embed="rId3"/>
          <a:srcRect/>
          <a:stretch>
            <a:fillRect/>
          </a:stretch>
        </p:blipFill>
        <p:spPr bwMode="auto">
          <a:xfrm>
            <a:off x="4857752" y="3357562"/>
            <a:ext cx="3809995" cy="2857496"/>
          </a:xfrm>
          <a:prstGeom prst="rect">
            <a:avLst/>
          </a:prstGeom>
          <a:noFill/>
          <a:effectLst>
            <a:glow rad="228600">
              <a:schemeClr val="accent6">
                <a:satMod val="175000"/>
                <a:alpha val="40000"/>
              </a:schemeClr>
            </a:glow>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428604"/>
            <a:ext cx="828680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b="1" dirty="0" smtClean="0">
                <a:solidFill>
                  <a:schemeClr val="tx1"/>
                </a:solidFill>
              </a:rPr>
              <a:t>Туризм и отдых</a:t>
            </a:r>
          </a:p>
          <a:p>
            <a:r>
              <a:rPr lang="ru-RU" dirty="0" smtClean="0">
                <a:solidFill>
                  <a:schemeClr val="tx1"/>
                </a:solidFill>
              </a:rPr>
              <a:t>Башкортостан один из наиболее благоприятных в России природных регионов для туризма и отдыха. Здесь разработаны сотни туристических маршрутов, построены турбазы и санатории.</a:t>
            </a:r>
            <a:endParaRPr lang="ru-RU" dirty="0">
              <a:solidFill>
                <a:schemeClr val="tx1"/>
              </a:solidFill>
            </a:endParaRPr>
          </a:p>
        </p:txBody>
      </p:sp>
      <p:pic>
        <p:nvPicPr>
          <p:cNvPr id="34818" name="Picture 2" descr="Санаторий Ассы - Официальный сайт ООО ТА Саната-тревел"/>
          <p:cNvPicPr>
            <a:picLocks noChangeAspect="1" noChangeArrowheads="1"/>
          </p:cNvPicPr>
          <p:nvPr/>
        </p:nvPicPr>
        <p:blipFill>
          <a:blip r:embed="rId2"/>
          <a:srcRect/>
          <a:stretch>
            <a:fillRect/>
          </a:stretch>
        </p:blipFill>
        <p:spPr bwMode="auto">
          <a:xfrm>
            <a:off x="4929190" y="3929066"/>
            <a:ext cx="3619524" cy="2714644"/>
          </a:xfrm>
          <a:prstGeom prst="rect">
            <a:avLst/>
          </a:prstGeom>
          <a:noFill/>
          <a:effectLst>
            <a:glow rad="228600">
              <a:schemeClr val="accent6">
                <a:satMod val="175000"/>
                <a:alpha val="40000"/>
              </a:schemeClr>
            </a:glow>
          </a:effectLst>
          <a:scene3d>
            <a:camera prst="obliqueBottomRight"/>
            <a:lightRig rig="threePt" dir="t"/>
          </a:scene3d>
        </p:spPr>
      </p:pic>
      <p:pic>
        <p:nvPicPr>
          <p:cNvPr id="34820" name="Picture 4" descr="Санаторий Танып."/>
          <p:cNvPicPr>
            <a:picLocks noChangeAspect="1" noChangeArrowheads="1"/>
          </p:cNvPicPr>
          <p:nvPr/>
        </p:nvPicPr>
        <p:blipFill>
          <a:blip r:embed="rId3"/>
          <a:srcRect/>
          <a:stretch>
            <a:fillRect/>
          </a:stretch>
        </p:blipFill>
        <p:spPr bwMode="auto">
          <a:xfrm>
            <a:off x="500034" y="1643050"/>
            <a:ext cx="3357586" cy="2249583"/>
          </a:xfrm>
          <a:prstGeom prst="rect">
            <a:avLst/>
          </a:prstGeom>
          <a:noFill/>
          <a:effectLst>
            <a:glow rad="228600">
              <a:schemeClr val="accent3">
                <a:satMod val="175000"/>
                <a:alpha val="40000"/>
              </a:schemeClr>
            </a:glow>
          </a:effectLst>
        </p:spPr>
      </p:pic>
      <p:pic>
        <p:nvPicPr>
          <p:cNvPr id="34822" name="Picture 6" descr="Санатории Башкирии, Отдых, Цены, Отзывы, Лечение, Путевки"/>
          <p:cNvPicPr>
            <a:picLocks noChangeAspect="1" noChangeArrowheads="1"/>
          </p:cNvPicPr>
          <p:nvPr/>
        </p:nvPicPr>
        <p:blipFill>
          <a:blip r:embed="rId4"/>
          <a:srcRect/>
          <a:stretch>
            <a:fillRect/>
          </a:stretch>
        </p:blipFill>
        <p:spPr bwMode="auto">
          <a:xfrm>
            <a:off x="4572000" y="1714488"/>
            <a:ext cx="3811126" cy="2143140"/>
          </a:xfrm>
          <a:prstGeom prst="rect">
            <a:avLst/>
          </a:prstGeom>
          <a:noFill/>
          <a:effectLst>
            <a:glow rad="228600">
              <a:schemeClr val="accent6">
                <a:satMod val="175000"/>
                <a:alpha val="40000"/>
              </a:schemeClr>
            </a:glow>
          </a:effectLst>
        </p:spPr>
      </p:pic>
      <p:pic>
        <p:nvPicPr>
          <p:cNvPr id="34824" name="Picture 8" descr="Санаторий Ассы Система подбора отелей, санаториев и баз отдыха по Башкирии, России и всему миру"/>
          <p:cNvPicPr>
            <a:picLocks noChangeAspect="1" noChangeArrowheads="1"/>
          </p:cNvPicPr>
          <p:nvPr/>
        </p:nvPicPr>
        <p:blipFill>
          <a:blip r:embed="rId5"/>
          <a:srcRect/>
          <a:stretch>
            <a:fillRect/>
          </a:stretch>
        </p:blipFill>
        <p:spPr bwMode="auto">
          <a:xfrm>
            <a:off x="357158" y="4000504"/>
            <a:ext cx="3786182" cy="2520515"/>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latin typeface="Times New Roman" pitchFamily="18" charset="0"/>
                <a:cs typeface="Times New Roman" pitchFamily="18" charset="0"/>
              </a:rPr>
              <a:t>Работу выполнил ученик 4 класса  </a:t>
            </a:r>
            <a:r>
              <a:rPr lang="ru-RU" sz="1800" b="1" dirty="0" err="1" smtClean="0">
                <a:latin typeface="Times New Roman" pitchFamily="18" charset="0"/>
                <a:cs typeface="Times New Roman" pitchFamily="18" charset="0"/>
              </a:rPr>
              <a:t>Понятов</a:t>
            </a:r>
            <a:r>
              <a:rPr lang="ru-RU" sz="1800" b="1" dirty="0" smtClean="0">
                <a:latin typeface="Times New Roman" pitchFamily="18" charset="0"/>
                <a:cs typeface="Times New Roman" pitchFamily="18" charset="0"/>
              </a:rPr>
              <a:t> Егор</a:t>
            </a:r>
            <a:r>
              <a:rPr lang="ru-RU" sz="1800" dirty="0" smtClean="0">
                <a:latin typeface="Times New Roman" pitchFamily="18" charset="0"/>
                <a:cs typeface="Times New Roman" pitchFamily="18" charset="0"/>
              </a:rPr>
              <a:t> НС(К)ОШ № 75 </a:t>
            </a:r>
            <a:r>
              <a:rPr lang="en-US" sz="1800" dirty="0" smtClean="0">
                <a:latin typeface="Times New Roman" pitchFamily="18" charset="0"/>
                <a:cs typeface="Times New Roman" pitchFamily="18" charset="0"/>
              </a:rPr>
              <a:t>III – IV </a:t>
            </a:r>
            <a:r>
              <a:rPr lang="ru-RU" sz="1800" dirty="0" smtClean="0">
                <a:latin typeface="Times New Roman" pitchFamily="18" charset="0"/>
                <a:cs typeface="Times New Roman" pitchFamily="18" charset="0"/>
              </a:rPr>
              <a:t>вида для детей с нарушением зрения города Набережные Челны</a:t>
            </a:r>
            <a:endParaRPr lang="ru-RU" sz="1800" dirty="0">
              <a:latin typeface="Times New Roman" pitchFamily="18" charset="0"/>
              <a:cs typeface="Times New Roman" pitchFamily="18" charset="0"/>
            </a:endParaRPr>
          </a:p>
        </p:txBody>
      </p:sp>
      <p:pic>
        <p:nvPicPr>
          <p:cNvPr id="4" name="Содержимое 3" descr="егор.JPG"/>
          <p:cNvPicPr>
            <a:picLocks noGrp="1" noChangeAspect="1"/>
          </p:cNvPicPr>
          <p:nvPr>
            <p:ph idx="1"/>
          </p:nvPr>
        </p:nvPicPr>
        <p:blipFill>
          <a:blip r:embed="rId2" cstate="print"/>
          <a:stretch>
            <a:fillRect/>
          </a:stretch>
        </p:blipFill>
        <p:spPr>
          <a:xfrm>
            <a:off x="2950964" y="1554163"/>
            <a:ext cx="3394471" cy="452596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TotalTime>
  <Words>355</Words>
  <Application>Microsoft Office PowerPoint</Application>
  <PresentationFormat>Экран (4:3)</PresentationFormat>
  <Paragraphs>51</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Республика Башкортостан.</vt:lpstr>
      <vt:lpstr>Слайд 2</vt:lpstr>
      <vt:lpstr>Слайд 3</vt:lpstr>
      <vt:lpstr>Слайд 4</vt:lpstr>
      <vt:lpstr>Слайд 5</vt:lpstr>
      <vt:lpstr>Слайд 6</vt:lpstr>
      <vt:lpstr>Слайд 7</vt:lpstr>
      <vt:lpstr>Слайд 8</vt:lpstr>
      <vt:lpstr>Работу выполнил ученик 4 класса  Понятов Егор НС(К)ОШ № 75 III – IV вида для детей с нарушением зрения города Набережные Челны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Республика Башкортостан.</dc:title>
  <dc:creator>Admin</dc:creator>
  <cp:lastModifiedBy>user3</cp:lastModifiedBy>
  <cp:revision>9</cp:revision>
  <dcterms:created xsi:type="dcterms:W3CDTF">2014-09-30T14:11:57Z</dcterms:created>
  <dcterms:modified xsi:type="dcterms:W3CDTF">2015-02-04T11:27:47Z</dcterms:modified>
</cp:coreProperties>
</file>