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85" r:id="rId3"/>
    <p:sldId id="297" r:id="rId4"/>
    <p:sldId id="269" r:id="rId5"/>
    <p:sldId id="305" r:id="rId6"/>
    <p:sldId id="306" r:id="rId7"/>
    <p:sldId id="307" r:id="rId8"/>
    <p:sldId id="282" r:id="rId9"/>
    <p:sldId id="281" r:id="rId10"/>
    <p:sldId id="259" r:id="rId11"/>
    <p:sldId id="270" r:id="rId12"/>
    <p:sldId id="271" r:id="rId13"/>
    <p:sldId id="272" r:id="rId14"/>
    <p:sldId id="273" r:id="rId15"/>
    <p:sldId id="274" r:id="rId16"/>
    <p:sldId id="266" r:id="rId17"/>
    <p:sldId id="279" r:id="rId18"/>
    <p:sldId id="267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CCFF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2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FF2E0-FA2C-4CE4-B246-F66AC4BB567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12D20-BD7E-49A4-8E4A-A04E550B8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C0725-8FE2-4DAC-BC6C-94591E5377D8}" type="slidenum">
              <a:rPr lang="ru-RU"/>
              <a:pPr/>
              <a:t>8</a:t>
            </a:fld>
            <a:endParaRPr lang="ru-RU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B40B4-C7E7-4F09-A3E4-BCCFD4057EFE}" type="slidenum">
              <a:rPr lang="ru-RU"/>
              <a:pPr/>
              <a:t>9</a:t>
            </a:fld>
            <a:endParaRPr lang="ru-RU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BBE610-D94C-41C5-9DB0-EE8FDDB224C5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AAD6A0-6F32-4706-AA04-277CB0DC60F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2E3AD-6B9A-43FA-BCC0-83BC733D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AD6A0-6F32-4706-AA04-277CB0DC60F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2E3AD-6B9A-43FA-BCC0-83BC733D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AD6A0-6F32-4706-AA04-277CB0DC60F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2E3AD-6B9A-43FA-BCC0-83BC733D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AD6A0-6F32-4706-AA04-277CB0DC60F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2E3AD-6B9A-43FA-BCC0-83BC733D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AD6A0-6F32-4706-AA04-277CB0DC60F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2E3AD-6B9A-43FA-BCC0-83BC733D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AD6A0-6F32-4706-AA04-277CB0DC60F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2E3AD-6B9A-43FA-BCC0-83BC733D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AD6A0-6F32-4706-AA04-277CB0DC60F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2E3AD-6B9A-43FA-BCC0-83BC733D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AD6A0-6F32-4706-AA04-277CB0DC60F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2E3AD-6B9A-43FA-BCC0-83BC733D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AD6A0-6F32-4706-AA04-277CB0DC60F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2E3AD-6B9A-43FA-BCC0-83BC733D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AD6A0-6F32-4706-AA04-277CB0DC60F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2E3AD-6B9A-43FA-BCC0-83BC733D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AD6A0-6F32-4706-AA04-277CB0DC60F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2E3AD-6B9A-43FA-BCC0-83BC733DE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DAAD6A0-6F32-4706-AA04-277CB0DC60F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A2E3AD-6B9A-43FA-BCC0-83BC733DE5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86;&#1080;%20&#1076;&#1086;&#1082;&#1091;&#1084;&#1077;&#1085;&#1090;&#1099;\Downloads\&#1055;._&#1048;._&#1063;&#1072;&#1081;&#1082;&#1086;&#1074;&#1089;&#1082;&#1080;&#1081;_-_&#1059;&#1090;&#1088;&#1077;&#1085;&#1085;&#1077;&#1077;_&#1088;&#1072;&#1079;&#1084;&#1099;&#1096;&#1083;&#1077;&#1085;&#1080;&#1077;.mp3" TargetMode="Externa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86;&#1080;%20&#1076;&#1086;&#1082;&#1091;&#1084;&#1077;&#1085;&#1090;&#1099;\Downloads\&#1055;._&#1048;._&#1063;&#1072;&#1081;&#1082;&#1086;&#1074;&#1089;&#1082;&#1080;&#1081;_-_&#1059;&#1090;&#1088;&#1077;&#1085;&#1085;&#1077;&#1077;_&#1088;&#1072;&#1079;&#1084;&#1099;&#1096;&#1083;&#1077;&#1085;&#1080;&#1077;.mp3" TargetMode="Externa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Downloads\&#1055;._&#1048;._&#1063;&#1072;&#1081;&#1082;&#1086;&#1074;&#1089;&#1082;&#1080;&#1081;_-_&#1059;&#1090;&#1088;&#1077;&#1085;&#1085;&#1077;&#1077;_&#1088;&#1072;&#1079;&#1084;&#1099;&#1096;&#1083;&#1077;&#1085;&#1080;&#1077;.mp3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>
          <a:xfrm>
            <a:off x="685800" y="1844825"/>
            <a:ext cx="7772400" cy="1755626"/>
          </a:xfrm>
        </p:spPr>
        <p:txBody>
          <a:bodyPr/>
          <a:lstStyle/>
          <a:p>
            <a:r>
              <a:rPr lang="ru-RU" sz="2000" dirty="0" smtClean="0"/>
              <a:t>Российская Федерация</a:t>
            </a:r>
            <a:br>
              <a:rPr lang="ru-RU" sz="2000" dirty="0" smtClean="0"/>
            </a:br>
            <a:r>
              <a:rPr lang="ru-RU" sz="2000" dirty="0" smtClean="0"/>
              <a:t>Городской округ</a:t>
            </a:r>
            <a:br>
              <a:rPr lang="ru-RU" sz="2000" dirty="0" smtClean="0"/>
            </a:br>
            <a:r>
              <a:rPr lang="ru-RU" sz="2000" dirty="0" smtClean="0"/>
              <a:t>«Город Клинцы Брянской области»</a:t>
            </a:r>
            <a:br>
              <a:rPr lang="ru-RU" sz="2000" dirty="0" smtClean="0"/>
            </a:br>
            <a:r>
              <a:rPr lang="ru-RU" sz="2000" dirty="0" smtClean="0"/>
              <a:t>Муниципальное бюджетное общеобразовательное учреждение –</a:t>
            </a:r>
            <a:br>
              <a:rPr lang="ru-RU" sz="2000" dirty="0" smtClean="0"/>
            </a:br>
            <a:r>
              <a:rPr lang="ru-RU" sz="2000" dirty="0" smtClean="0"/>
              <a:t> средняя общеобразовательная школа № 7</a:t>
            </a:r>
            <a:br>
              <a:rPr lang="ru-RU" sz="2000" dirty="0" smtClean="0"/>
            </a:br>
            <a:r>
              <a:rPr lang="ru-RU" sz="2000" dirty="0" smtClean="0"/>
              <a:t>г. Клинцы  Брянской области</a:t>
            </a:r>
            <a:br>
              <a:rPr lang="ru-RU" sz="20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Шкуратова Ж.А.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Презентация к уроку</a:t>
            </a:r>
            <a:br>
              <a:rPr lang="ru-RU" sz="2000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«Разнообразие растений»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Наука о растениях называется – </a:t>
            </a:r>
            <a:r>
              <a:rPr lang="ru-RU" b="1" i="1" dirty="0" smtClean="0"/>
              <a:t>ботаника.</a:t>
            </a:r>
            <a:endParaRPr lang="ru-RU" dirty="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Учёные – ботаники делят царство растений на группы.</a:t>
            </a:r>
          </a:p>
          <a:p>
            <a:pPr eaLnBrk="1" hangingPunct="1"/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				 растения</a:t>
            </a:r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>
              <a:buFontTx/>
              <a:buNone/>
            </a:pPr>
            <a:r>
              <a:rPr lang="ru-RU" sz="2800" dirty="0" smtClean="0"/>
              <a:t>  Низшие растения              Высшие растения</a:t>
            </a:r>
          </a:p>
          <a:p>
            <a:pPr eaLnBrk="1" hangingPunct="1"/>
            <a:endParaRPr lang="ru-RU" sz="2800" dirty="0" smtClean="0"/>
          </a:p>
          <a:p>
            <a:pPr eaLnBrk="1" hangingPunct="1">
              <a:buFontTx/>
              <a:buNone/>
            </a:pPr>
            <a:r>
              <a:rPr lang="ru-RU" sz="2800" dirty="0" smtClean="0"/>
              <a:t>       Водоросли                    Мхи, папоротники, 				      хвойные, цветковые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00400" y="3200400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857501" y="3543300"/>
            <a:ext cx="685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00400" y="3886200"/>
            <a:ext cx="220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991101" y="3543300"/>
            <a:ext cx="685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09600" y="4343400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04801" y="4648200"/>
            <a:ext cx="609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09600" y="4953000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505201" y="4648200"/>
            <a:ext cx="609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876800" y="4343400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572001" y="4648200"/>
            <a:ext cx="609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876800" y="4953000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7772401" y="4648200"/>
            <a:ext cx="609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066800" y="5410200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762001" y="5715000"/>
            <a:ext cx="609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2895601" y="5715000"/>
            <a:ext cx="609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066800" y="6019800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495800" y="5410200"/>
            <a:ext cx="373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4000501" y="5905500"/>
            <a:ext cx="990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495800" y="6400800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7734301" y="5905500"/>
            <a:ext cx="990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10800000" flipV="1">
            <a:off x="2971800" y="38862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4800600" y="38862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5400000">
            <a:off x="1943101" y="5219700"/>
            <a:ext cx="533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>
            <a:off x="5905501" y="5219700"/>
            <a:ext cx="533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2752" cy="1931814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</a:rPr>
              <a:t>Водоросли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640x4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476672"/>
            <a:ext cx="4429156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водоросли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4327812" cy="2669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П._И._Чайковский_-_Утреннее_размышл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00B050"/>
                </a:solidFill>
              </a:rPr>
              <a:t>Мхи</a:t>
            </a:r>
            <a:endParaRPr lang="ru-RU" sz="5400" i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35101"/>
            <a:ext cx="3008313" cy="242594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Мхи растут во влажных местах.</a:t>
            </a:r>
          </a:p>
          <a:p>
            <a:pPr algn="ctr"/>
            <a: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Они имеют стебли и листья, но у них не бывает корней, цветков и плодов с семенами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snadno-rychle-s-uspechem-vitezime-nad-mechem-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995936" y="260648"/>
            <a:ext cx="5040560" cy="532538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400" i="1" dirty="0" smtClean="0">
                <a:solidFill>
                  <a:srgbClr val="00B050"/>
                </a:solidFill>
              </a:rPr>
              <a:t>Папоротники</a:t>
            </a:r>
            <a:endParaRPr lang="ru-RU" sz="3400" i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Папоротники – очень древние растения, они появились на Земле миллионы лет назад. </a:t>
            </a:r>
            <a:br>
              <a:rPr lang="ru-RU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настоящее время насчитывается около 10 тысяч видов папоротников, среди которых есть и гиганты, и малютки. </a:t>
            </a:r>
            <a:br>
              <a:rPr lang="ru-RU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 гигантским папоротникам относятся виды с длиной листа более полуметра, они способны образовывать заросли.</a:t>
            </a:r>
          </a:p>
          <a:p>
            <a:pPr algn="ctr"/>
            <a:r>
              <a:rPr lang="ru-RU" sz="18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Цветков,плодов</a:t>
            </a:r>
            <a:r>
              <a:rPr lang="ru-RU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и семян у них нет.</a:t>
            </a:r>
            <a:endParaRPr lang="ru-RU" sz="18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800px-Dicksonia_antarctica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785794"/>
            <a:ext cx="4714908" cy="57150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B050"/>
                </a:solidFill>
              </a:rPr>
              <a:t>Хвойные растения</a:t>
            </a:r>
            <a:endParaRPr lang="ru-RU" sz="3200" i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9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Хво́йные</a:t>
            </a:r>
            <a:r>
              <a:rPr lang="ru-RU" sz="19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 — один из 13—14 отделов царства растений к которому относятся сосудистые растения, семена которых развиваются в шишках. </a:t>
            </a:r>
          </a:p>
          <a:p>
            <a:pPr algn="ctr"/>
            <a:r>
              <a:rPr lang="ru-RU" sz="19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Все современные виды —  древесные растения, преобладающее большинство — деревья, хотя есть и кустарники.</a:t>
            </a:r>
          </a:p>
          <a:p>
            <a:pPr algn="ctr"/>
            <a:r>
              <a:rPr lang="ru-RU" sz="19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Многие хвойные (сосна, ель, лиственница, пихта и др.) — ценные лесообразующие породы.</a:t>
            </a:r>
            <a:endParaRPr lang="ru-RU" sz="19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hrel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052736"/>
            <a:ext cx="4619625" cy="54197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B050"/>
                </a:solidFill>
              </a:rPr>
              <a:t>Цветковые растения</a:t>
            </a:r>
            <a:endParaRPr lang="ru-RU" sz="3200" i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500134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Цветковые растения -отдел высших растений, имеющих цветок. Насчитывает свыше 400 семейств, более 12 000 родов и, вероятно, не менее 235 000 видов. </a:t>
            </a:r>
          </a:p>
          <a:p>
            <a:pPr algn="ctr"/>
            <a: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 числу видов цветковые растения значительно превосходят все остальные группы высших растений, вместе взятые.</a:t>
            </a:r>
          </a:p>
          <a:p>
            <a:pPr algn="ctr"/>
            <a: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 тому же эти растения наиболее </a:t>
            </a:r>
            <a:r>
              <a:rPr lang="ru-RU" sz="20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разнообазны</a:t>
            </a:r>
            <a: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ru-RU" sz="20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0_730ed_70503549_X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067944" y="1124744"/>
            <a:ext cx="4357718" cy="5357850"/>
          </a:xfrm>
        </p:spPr>
      </p:pic>
      <p:pic>
        <p:nvPicPr>
          <p:cNvPr id="7" name="П._И._Чайковский_-_Утреннее_размышл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3505200" cy="2438400"/>
          </a:xfrm>
        </p:spPr>
        <p:txBody>
          <a:bodyPr/>
          <a:lstStyle/>
          <a:p>
            <a:r>
              <a:rPr lang="ru-RU" sz="2800" smtClean="0"/>
              <a:t>Рассмотрите рисунки. К каким группам относятся эти растения?</a:t>
            </a:r>
          </a:p>
        </p:txBody>
      </p:sp>
      <p:pic>
        <p:nvPicPr>
          <p:cNvPr id="12291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4800" y="196850"/>
            <a:ext cx="4572000" cy="6457950"/>
          </a:xfrm>
        </p:spPr>
      </p:pic>
      <p:pic>
        <p:nvPicPr>
          <p:cNvPr id="12292" name="Рисунок 3" descr="IMG_0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181600"/>
            <a:ext cx="38560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dirty="0" smtClean="0"/>
              <a:t>Цветковые  растения.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643182"/>
            <a:ext cx="4400552" cy="2114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Цветковые  растения - те,  у  которых  есть  цветки  и  плоды.</a:t>
            </a:r>
            <a:endParaRPr lang="ru-RU" dirty="0"/>
          </a:p>
        </p:txBody>
      </p:sp>
      <p:pic>
        <p:nvPicPr>
          <p:cNvPr id="1027" name="Picture 3" descr="D:\Users\User\AppData\Local\Microsoft\Windows\Temporary Internet Files\Content.IE5\KMXR6QKJ\MPj043281700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1571612"/>
            <a:ext cx="3330518" cy="4129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91400" cy="715963"/>
          </a:xfrm>
        </p:spPr>
        <p:txBody>
          <a:bodyPr/>
          <a:lstStyle/>
          <a:p>
            <a:r>
              <a:rPr lang="ru-RU" sz="3200" b="1" smtClean="0"/>
              <a:t>Таблица «разнообразие растений»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3568" y="1340767"/>
          <a:ext cx="7920880" cy="4733790"/>
        </p:xfrm>
        <a:graphic>
          <a:graphicData uri="http://schemas.openxmlformats.org/drawingml/2006/table">
            <a:tbl>
              <a:tblPr/>
              <a:tblGrid>
                <a:gridCol w="1304433"/>
                <a:gridCol w="1177012"/>
                <a:gridCol w="1401617"/>
                <a:gridCol w="1229506"/>
                <a:gridCol w="1152128"/>
                <a:gridCol w="1656184"/>
              </a:tblGrid>
              <a:tr h="504057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Группа растений</a:t>
                      </a:r>
                      <a:endParaRPr lang="ru-RU" sz="1400" dirty="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Корень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Стебель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Листья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Размножение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Особенности жизнедеятельности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36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Водоросли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Нет</a:t>
                      </a:r>
                      <a:endParaRPr lang="ru-RU" sz="1400" dirty="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Нет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Нет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Спорами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Живут в основном в воде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67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Мхи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Нет</a:t>
                      </a:r>
                      <a:endParaRPr lang="ru-RU" sz="1400" dirty="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Есть</a:t>
                      </a:r>
                      <a:endParaRPr lang="ru-RU" sz="1400" dirty="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Есть</a:t>
                      </a:r>
                      <a:endParaRPr lang="ru-RU" sz="1400" dirty="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Спорами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Живут в сырых местах, жизнеспособны, не имеют цветков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67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Папоротники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Есть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Есть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Есть</a:t>
                      </a:r>
                      <a:endParaRPr lang="ru-RU" sz="1400" dirty="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Спорами</a:t>
                      </a:r>
                      <a:endParaRPr lang="ru-RU" sz="1400" dirty="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Живут в сырых местах, жизнеспособны, не имеют цветков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67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Хвойные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Стержневая или мочковатая система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Одеревенелый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 виде иголок (хвоя)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Семена образуются в шишках</a:t>
                      </a:r>
                      <a:endParaRPr lang="ru-RU" sz="1400" dirty="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Почти все относятся к вечнозелёным</a:t>
                      </a:r>
                      <a:endParaRPr lang="ru-RU" sz="1400" dirty="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341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Цветковые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Стержневая или мочковатая система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Травянистый или одеревенелый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Листовая пластинка с черешком</a:t>
                      </a:r>
                      <a:endParaRPr lang="ru-RU" sz="1400" dirty="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Из цветков образуются плоды с семенами</a:t>
                      </a:r>
                      <a:endParaRPr lang="ru-RU" sz="140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Очень разнообразны и многочисленны</a:t>
                      </a:r>
                      <a:endParaRPr lang="ru-RU" sz="1400" dirty="0">
                        <a:latin typeface="Arial"/>
                        <a:ea typeface="Calibri"/>
                      </a:endParaRPr>
                    </a:p>
                  </a:txBody>
                  <a:tcPr marL="62977" marR="6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rest Flowers.jpg"/>
          <p:cNvPicPr>
            <a:picLocks noChangeAspect="1"/>
          </p:cNvPicPr>
          <p:nvPr/>
        </p:nvPicPr>
        <p:blipFill>
          <a:blip r:embed="rId2" cstate="email">
            <a:lum bright="4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КОПИЛКА  ИНТЕРЕСНЫХ  ФАКТОВ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450057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Сейчас  известно  около  350 тыс. видов  растений.  </a:t>
            </a:r>
          </a:p>
          <a:p>
            <a:pPr>
              <a:buNone/>
            </a:pPr>
            <a:r>
              <a:rPr lang="ru-RU" b="1" dirty="0" smtClean="0"/>
              <a:t>Из  них  почти  250  тыс.- цветковые.  </a:t>
            </a:r>
          </a:p>
          <a:p>
            <a:pPr>
              <a:buNone/>
            </a:pPr>
            <a:r>
              <a:rPr lang="ru-RU" b="1" dirty="0" smtClean="0"/>
              <a:t>Мхов  на  свете  около  27  тыс.  видов,  папоротников-  более  10  тыс.  </a:t>
            </a:r>
          </a:p>
          <a:p>
            <a:pPr>
              <a:buNone/>
            </a:pPr>
            <a:r>
              <a:rPr lang="ru-RU" b="1" dirty="0" smtClean="0"/>
              <a:t>А  вот  хвойных  всего  около  600  видов.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0" y="908720"/>
          <a:ext cx="7962324" cy="5608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84887"/>
                <a:gridCol w="784887"/>
                <a:gridCol w="784887"/>
                <a:gridCol w="784887"/>
                <a:gridCol w="784887"/>
                <a:gridCol w="784887"/>
                <a:gridCol w="898341"/>
                <a:gridCol w="784887"/>
                <a:gridCol w="784887"/>
                <a:gridCol w="784887"/>
              </a:tblGrid>
              <a:tr h="675075">
                <a:tc rowSpan="5">
                  <a:txBody>
                    <a:bodyPr/>
                    <a:lstStyle/>
                    <a:p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1</a:t>
                      </a:r>
                      <a:endParaRPr lang="ru-RU" sz="40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075"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2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75075"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3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075"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4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5075"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5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5075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6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075"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075"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0" y="908720"/>
          <a:ext cx="7962324" cy="5608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84887"/>
                <a:gridCol w="784887"/>
                <a:gridCol w="784887"/>
                <a:gridCol w="784887"/>
                <a:gridCol w="784887"/>
                <a:gridCol w="784887"/>
                <a:gridCol w="898341"/>
                <a:gridCol w="784887"/>
                <a:gridCol w="784887"/>
                <a:gridCol w="784887"/>
              </a:tblGrid>
              <a:tr h="675075">
                <a:tc rowSpan="5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К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А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П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И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В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А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075"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М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Л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И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Н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А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75075"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О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И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Н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А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075"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А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С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Р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А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5075"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Б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Р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Ё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З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А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5075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С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И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Р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Е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Ь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075"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Л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П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А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075"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Р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Б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И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Н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А</a:t>
                      </a:r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3074" name="Picture 2" descr="&amp;Rcy;&amp;yacy;&amp;bcy;&amp;icy;&amp;ncy;&amp;ocy;&amp;vcy;&amp;ycy;&amp;jcy; &amp;mcy;&amp;icy;&amp;kcy;&amp;s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347864" cy="299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45" cy="68580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П._И._Чайковский_-_Утреннее_размышл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1000" b="1" dirty="0" smtClean="0">
                <a:solidFill>
                  <a:srgbClr val="FF0000"/>
                </a:solidFill>
                <a:latin typeface="Monotype Corsiva" pitchFamily="66" charset="0"/>
              </a:rPr>
              <a:t>Ботаника</a:t>
            </a:r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 –</a:t>
            </a:r>
            <a:r>
              <a:rPr lang="ru-RU" sz="8000" dirty="0" smtClean="0"/>
              <a:t> </a:t>
            </a:r>
            <a:br>
              <a:rPr lang="ru-RU" sz="8000" dirty="0" smtClean="0"/>
            </a:br>
            <a:r>
              <a:rPr lang="ru-RU" sz="7200" b="1" dirty="0" smtClean="0">
                <a:latin typeface="Monotype Corsiva" pitchFamily="66" charset="0"/>
              </a:rPr>
              <a:t>наука о растениях</a:t>
            </a:r>
            <a:endParaRPr lang="ru-RU" sz="72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       </a:t>
            </a:r>
            <a:r>
              <a:rPr lang="ru-RU" sz="6600" dirty="0" smtClean="0">
                <a:solidFill>
                  <a:srgbClr val="FF0000"/>
                </a:solidFill>
              </a:rPr>
              <a:t>Растения</a:t>
            </a:r>
            <a:endParaRPr lang="ru-RU" sz="6600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300192" y="1268760"/>
            <a:ext cx="432048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04048" y="1268760"/>
            <a:ext cx="0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131840" y="1268760"/>
            <a:ext cx="432048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55576" y="1916832"/>
            <a:ext cx="1872208" cy="52322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23928" y="1916832"/>
            <a:ext cx="2448272" cy="52322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876256" y="1916832"/>
            <a:ext cx="1656184" cy="52322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619672" y="2420888"/>
            <a:ext cx="72008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42" idx="0"/>
          </p:cNvCxnSpPr>
          <p:nvPr/>
        </p:nvCxnSpPr>
        <p:spPr>
          <a:xfrm>
            <a:off x="4860032" y="2492896"/>
            <a:ext cx="36004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452320" y="2492896"/>
            <a:ext cx="0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827584" y="2924944"/>
            <a:ext cx="2592288" cy="52322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779912" y="2924944"/>
            <a:ext cx="2232248" cy="52322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72200" y="2996952"/>
            <a:ext cx="2304256" cy="52322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95536" y="4869160"/>
            <a:ext cx="1656184" cy="523220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683568" y="4221088"/>
            <a:ext cx="720080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123728" y="4221088"/>
            <a:ext cx="648072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2339752" y="4869160"/>
            <a:ext cx="2304256" cy="523220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       </a:t>
            </a:r>
            <a:r>
              <a:rPr lang="ru-RU" sz="6600" dirty="0" smtClean="0">
                <a:solidFill>
                  <a:srgbClr val="FF0000"/>
                </a:solidFill>
              </a:rPr>
              <a:t>Растения</a:t>
            </a:r>
            <a:endParaRPr lang="ru-RU" sz="6600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300192" y="1268760"/>
            <a:ext cx="432048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04048" y="1268760"/>
            <a:ext cx="0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131840" y="1268760"/>
            <a:ext cx="432048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55576" y="1916832"/>
            <a:ext cx="1872208" cy="52322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деревья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23928" y="1916832"/>
            <a:ext cx="2448272" cy="52322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кустарники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876256" y="1916832"/>
            <a:ext cx="1656184" cy="52322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травы</a:t>
            </a:r>
            <a:endParaRPr lang="ru-RU" sz="28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619672" y="2420888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42" idx="0"/>
          </p:cNvCxnSpPr>
          <p:nvPr/>
        </p:nvCxnSpPr>
        <p:spPr>
          <a:xfrm>
            <a:off x="4860032" y="2492896"/>
            <a:ext cx="36004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452320" y="2492896"/>
            <a:ext cx="0" cy="2880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827584" y="2780928"/>
            <a:ext cx="2592288" cy="1384995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один ствол, </a:t>
            </a:r>
          </a:p>
          <a:p>
            <a:r>
              <a:rPr lang="ru-RU" sz="2800" dirty="0" smtClean="0"/>
              <a:t>растущий прямо</a:t>
            </a:r>
            <a:endParaRPr lang="ru-RU" sz="28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779912" y="2924944"/>
            <a:ext cx="2232248" cy="1384995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несколько тонких </a:t>
            </a:r>
          </a:p>
          <a:p>
            <a:r>
              <a:rPr lang="ru-RU" sz="2800" dirty="0" smtClean="0"/>
              <a:t>стволов</a:t>
            </a:r>
            <a:endParaRPr lang="ru-RU" sz="2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72200" y="2996952"/>
            <a:ext cx="2304256" cy="181588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ствол отсутствует,</a:t>
            </a:r>
            <a:br>
              <a:rPr lang="ru-RU" sz="2800" dirty="0" smtClean="0"/>
            </a:br>
            <a:r>
              <a:rPr lang="ru-RU" sz="2800" dirty="0" smtClean="0"/>
              <a:t>имеется стебель</a:t>
            </a:r>
            <a:endParaRPr lang="ru-RU" sz="28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95536" y="4869160"/>
            <a:ext cx="1656184" cy="523220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хвойные</a:t>
            </a:r>
            <a:endParaRPr lang="ru-RU" sz="2800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683568" y="4221088"/>
            <a:ext cx="720080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123728" y="4221088"/>
            <a:ext cx="648072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2339752" y="4869160"/>
            <a:ext cx="2304256" cy="523220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лиственные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7924800" cy="1143000"/>
          </a:xfrm>
        </p:spPr>
        <p:txBody>
          <a:bodyPr/>
          <a:lstStyle/>
          <a:p>
            <a:pPr algn="ctr"/>
            <a:r>
              <a:rPr lang="ru-RU" sz="4400" dirty="0"/>
              <a:t>Разнообразие растений.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042988" y="4292600"/>
            <a:ext cx="958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 i="1" dirty="0"/>
              <a:t>мхи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516688" y="4292600"/>
            <a:ext cx="239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 i="1" dirty="0"/>
              <a:t>водоросли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203575" y="4292600"/>
            <a:ext cx="2957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 i="1" dirty="0"/>
              <a:t>папоротники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6278563"/>
            <a:ext cx="2552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 i="1" dirty="0"/>
              <a:t>цветковые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877050" y="6278563"/>
            <a:ext cx="1970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 i="1" dirty="0"/>
              <a:t>хвойные</a:t>
            </a:r>
          </a:p>
        </p:txBody>
      </p:sp>
      <p:pic>
        <p:nvPicPr>
          <p:cNvPr id="8206" name="Picture 14" descr="кадр_3_новый размер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420938"/>
            <a:ext cx="21605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 descr="кадр_3_новый размер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420938"/>
            <a:ext cx="2543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6" descr="кадр_3_новый разм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2420938"/>
            <a:ext cx="240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кадр_3_новый размер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4810125"/>
            <a:ext cx="208915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 descr="кадр_3_новый размер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4797425"/>
            <a:ext cx="2182812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2555875" y="2349500"/>
            <a:ext cx="403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Царство растений</a:t>
            </a:r>
          </a:p>
        </p:txBody>
      </p:sp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539750" y="836613"/>
            <a:ext cx="8278813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На какие группы можно разделить растения?</a:t>
            </a:r>
          </a:p>
        </p:txBody>
      </p:sp>
      <p:pic>
        <p:nvPicPr>
          <p:cNvPr id="44036" name="Picture 4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14462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267200"/>
            <a:ext cx="12715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953000"/>
            <a:ext cx="158115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2590800"/>
            <a:ext cx="14287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4876800"/>
            <a:ext cx="1820863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4724400"/>
            <a:ext cx="1428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684213" y="1557338"/>
            <a:ext cx="129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травы</a:t>
            </a:r>
          </a:p>
        </p:txBody>
      </p:sp>
      <p:sp>
        <p:nvSpPr>
          <p:cNvPr id="44043" name="WordArt 11"/>
          <p:cNvSpPr>
            <a:spLocks noChangeArrowheads="1" noChangeShapeType="1" noTextEdit="1"/>
          </p:cNvSpPr>
          <p:nvPr/>
        </p:nvSpPr>
        <p:spPr bwMode="auto">
          <a:xfrm>
            <a:off x="6934200" y="1557338"/>
            <a:ext cx="2209800" cy="420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кустарники</a:t>
            </a:r>
          </a:p>
        </p:txBody>
      </p:sp>
      <p:sp>
        <p:nvSpPr>
          <p:cNvPr id="44044" name="WordArt 12"/>
          <p:cNvSpPr>
            <a:spLocks noChangeArrowheads="1" noChangeShapeType="1" noTextEdit="1"/>
          </p:cNvSpPr>
          <p:nvPr/>
        </p:nvSpPr>
        <p:spPr bwMode="auto">
          <a:xfrm>
            <a:off x="3779838" y="1484313"/>
            <a:ext cx="1676400" cy="420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деревья</a:t>
            </a: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4572000" y="2590800"/>
            <a:ext cx="990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3581400" y="2590800"/>
            <a:ext cx="9144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4047" name="WordArt 15"/>
          <p:cNvSpPr>
            <a:spLocks noChangeArrowheads="1" noChangeShapeType="1" noTextEdit="1"/>
          </p:cNvSpPr>
          <p:nvPr/>
        </p:nvSpPr>
        <p:spPr bwMode="auto">
          <a:xfrm>
            <a:off x="2057400" y="3886200"/>
            <a:ext cx="152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44048" name="WordArt 16"/>
          <p:cNvSpPr>
            <a:spLocks noChangeArrowheads="1" noChangeShapeType="1" noTextEdit="1"/>
          </p:cNvSpPr>
          <p:nvPr/>
        </p:nvSpPr>
        <p:spPr bwMode="auto">
          <a:xfrm>
            <a:off x="8305800" y="4419600"/>
            <a:ext cx="152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44049" name="WordArt 17"/>
          <p:cNvSpPr>
            <a:spLocks noChangeArrowheads="1" noChangeShapeType="1" noTextEdit="1"/>
          </p:cNvSpPr>
          <p:nvPr/>
        </p:nvSpPr>
        <p:spPr bwMode="auto">
          <a:xfrm>
            <a:off x="1981200" y="5943600"/>
            <a:ext cx="152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44050" name="WordArt 18"/>
          <p:cNvSpPr>
            <a:spLocks noChangeArrowheads="1" noChangeShapeType="1" noTextEdit="1"/>
          </p:cNvSpPr>
          <p:nvPr/>
        </p:nvSpPr>
        <p:spPr bwMode="auto">
          <a:xfrm>
            <a:off x="3886200" y="5943600"/>
            <a:ext cx="152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44051" name="WordArt 19"/>
          <p:cNvSpPr>
            <a:spLocks noChangeArrowheads="1" noChangeShapeType="1" noTextEdit="1"/>
          </p:cNvSpPr>
          <p:nvPr/>
        </p:nvSpPr>
        <p:spPr bwMode="auto">
          <a:xfrm>
            <a:off x="6172200" y="5943600"/>
            <a:ext cx="152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44052" name="WordArt 20"/>
          <p:cNvSpPr>
            <a:spLocks noChangeArrowheads="1" noChangeShapeType="1" noTextEdit="1"/>
          </p:cNvSpPr>
          <p:nvPr/>
        </p:nvSpPr>
        <p:spPr bwMode="auto">
          <a:xfrm>
            <a:off x="8534400" y="5943600"/>
            <a:ext cx="152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5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3.7037E-7 C -0.00399 -0.00694 -0.00781 -0.00833 -0.01371 -0.01227 C -0.03767 -0.02778 -0.02777 -0.02431 -0.05208 -0.02732 C -0.06284 -0.02639 -0.07378 -0.02778 -0.0842 -0.025 C -0.0875 -0.02407 -0.08941 -0.01898 -0.09236 -0.01644 C -0.10121 -0.00995 -0.11093 -0.01134 -0.121 -0.01019 C -0.12187 -0.01019 -0.13784 -0.00694 -0.13923 -0.00625 C -0.1408 -0.00532 -0.14149 -0.00301 -0.14288 -0.00185 C -0.14531 0.00023 -0.14826 0.00231 -0.15121 0.00417 C -0.15764 0.00833 -0.1559 0.00417 -0.16284 0.01065 C -0.17691 0.02477 -0.16562 0.01875 -0.17621 0.02315 C -0.18333 0.03657 -0.17465 0.02245 -0.18645 0.0338 C -0.18889 0.03634 -0.19097 0.03935 -0.19288 0.04213 C -0.19583 0.05602 -0.20121 0.06574 -0.20642 0.07801 C -0.20989 0.08611 -0.20868 0.09815 -0.21302 0.10509 C -0.2151 0.10833 -0.21857 0.10949 -0.22152 0.11157 C -0.23333 0.14236 -0.22534 0.17708 -0.23003 0.21042 C -0.22951 0.21736 -0.22812 0.23194 -0.22812 0.23218 " pathEditMode="relative" rAng="0" ptsTypes="fffffffffffffffffA">
                                      <p:cBhvr>
                                        <p:cTn id="105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0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556E-17 -3.33333E-6 L 0.18976 -0.06574 C 0.22969 -0.08078 0.28924 -0.08889 0.35122 -0.08889 C 0.42205 -0.08889 0.47847 -0.08078 0.5184 -0.06574 L 0.70833 -3.33333E-6 " pathEditMode="relative" rAng="0" ptsTypes="FffFF">
                                      <p:cBhvr>
                                        <p:cTn id="107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-44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59 -0.00601 C -0.00035 0.00371 0.00052 0.01875 -0.00365 0.02477 C -0.00538 0.02755 -0.00729 0.03079 -0.0092 0.03357 C -0.00972 0.04561 -0.00955 0.05811 -0.01094 0.07014 C -0.01146 0.07408 -0.01372 0.07755 -0.01458 0.08125 C -0.0191 0.09862 -0.0224 0.1132 -0.02969 0.12894 C -0.03264 0.14283 -0.03976 0.14723 -0.04618 0.15718 C -0.05052 0.17732 -0.04774 0.16922 -0.05382 0.18264 C -0.05729 0.19862 -0.05278 0.18519 -0.06111 0.19375 C -0.06337 0.19607 -0.06493 0.19931 -0.06667 0.20209 C -0.08038 0.19769 -0.08993 0.19306 -0.10208 0.20487 C -0.10677 0.20926 -0.11076 0.21436 -0.1151 0.21922 C -0.11858 0.22292 -0.12014 0.23195 -0.12448 0.23311 C -0.15382 0.24213 -0.16441 0.24237 -0.2007 0.24445 C -0.2342 0.24051 -0.2658 0.23542 -0.29931 0.23311 C -0.30226 0.23218 -0.30538 0.23079 -0.30851 0.23033 C -0.31771 0.22917 -0.32708 0.22963 -0.33646 0.22755 C -0.36892 0.22061 -0.33351 0.22547 -0.35313 0.21644 C -0.35747 0.21436 -0.36198 0.21436 -0.36632 0.21343 C -0.37274 0.20996 -0.3783 0.20556 -0.38472 0.20209 C -0.39427 0.1882 -0.4 0.18287 -0.41267 0.17987 C -0.41441 0.17778 -0.41632 0.17547 -0.4184 0.17408 C -0.41997 0.17269 -0.42257 0.17315 -0.42396 0.17107 C -0.42674 0.1669 -0.42674 0.15926 -0.42951 0.1544 C -0.43108 0.15139 -0.43333 0.14908 -0.4349 0.14607 C -0.43698 0.14237 -0.43889 0.13843 -0.44063 0.13449 C -0.44184 0.12524 -0.44323 0.11598 -0.44445 0.10672 C -0.44479 0.10301 -0.45573 0.08704 -0.45729 0.08403 C -0.46024 0.07801 -0.46198 0.07061 -0.46493 0.06412 C -0.46597 0.0588 -0.46823 0.05 -0.46858 0.04468 C -0.46962 0.03241 -0.47031 0.00811 -0.47031 0.00834 " pathEditMode="relative" rAng="0" ptsTypes="ffffffffffffffffffffffffffffffA">
                                      <p:cBhvr>
                                        <p:cTn id="109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125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73 -0.01944 L -0.00243 -0.3138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4" grpId="1" animBg="1"/>
      <p:bldP spid="44035" grpId="0" animBg="1"/>
      <p:bldP spid="44035" grpId="1" animBg="1"/>
      <p:bldP spid="44042" grpId="0" animBg="1"/>
      <p:bldP spid="44043" grpId="0" animBg="1"/>
      <p:bldP spid="44044" grpId="0" animBg="1"/>
      <p:bldP spid="44045" grpId="0" animBg="1"/>
      <p:bldP spid="44046" grpId="0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</p:bld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285</TotalTime>
  <Words>334</Words>
  <Application>Microsoft Office PowerPoint</Application>
  <PresentationFormat>Экран (4:3)</PresentationFormat>
  <Paragraphs>157</Paragraphs>
  <Slides>19</Slides>
  <Notes>3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Российская Федерация Городской округ «Город Клинцы Брянской области» Муниципальное бюджетное общеобразовательное учреждение –  средняя общеобразовательная школа № 7 г. Клинцы  Брянской области Шкуратова Ж.А.  Презентация к уроку «Разнообразие растений»</vt:lpstr>
      <vt:lpstr>Слайд 2</vt:lpstr>
      <vt:lpstr>Слайд 3</vt:lpstr>
      <vt:lpstr>Слайд 4</vt:lpstr>
      <vt:lpstr>  Ботаника –  наука о растениях</vt:lpstr>
      <vt:lpstr>                 Растения</vt:lpstr>
      <vt:lpstr>                 Растения</vt:lpstr>
      <vt:lpstr>Разнообразие растений.</vt:lpstr>
      <vt:lpstr>Слайд 9</vt:lpstr>
      <vt:lpstr>Наука о растениях называется – ботаника.</vt:lpstr>
      <vt:lpstr>Водоросли</vt:lpstr>
      <vt:lpstr>Мхи</vt:lpstr>
      <vt:lpstr>Папоротники</vt:lpstr>
      <vt:lpstr>Хвойные растения</vt:lpstr>
      <vt:lpstr>Цветковые растения</vt:lpstr>
      <vt:lpstr>Рассмотрите рисунки. К каким группам относятся эти растения?</vt:lpstr>
      <vt:lpstr>Цветковые  растения.</vt:lpstr>
      <vt:lpstr>Таблица «разнообразие растений»</vt:lpstr>
      <vt:lpstr>КОПИЛКА  ИНТЕРЕСНЫХ  ФАКТОВ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растений.</dc:title>
  <dc:creator>home</dc:creator>
  <cp:lastModifiedBy>home</cp:lastModifiedBy>
  <cp:revision>33</cp:revision>
  <dcterms:created xsi:type="dcterms:W3CDTF">2014-10-12T13:46:10Z</dcterms:created>
  <dcterms:modified xsi:type="dcterms:W3CDTF">2015-02-28T21:54:31Z</dcterms:modified>
</cp:coreProperties>
</file>