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8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36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5066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87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5692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39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401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95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16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11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97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0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98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9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11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03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3F8EA-4AE8-4639-9F39-DB0EB973314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5F08F3-5254-447C-AAD5-DB3DC9E29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20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5%D1%80%D0%B5%D0%B4%D0%BD%D1%8F%D1%8F_%D0%90%D0%B7%D0%B8%D1%8F" TargetMode="External"/><Relationship Id="rId3" Type="http://schemas.openxmlformats.org/officeDocument/2006/relationships/hyperlink" Target="https://ru.wikipedia.org/wiki/%D0%A1%D0%B5%D0%BC%D0%B5%D0%B9%D1%81%D1%82%D0%B2%D0%BE" TargetMode="External"/><Relationship Id="rId7" Type="http://schemas.openxmlformats.org/officeDocument/2006/relationships/hyperlink" Target="https://ru.wikipedia.org/wiki/%D0%94%D1%83%D0%B1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s://ru.wikipedia.org/wiki/%D0%96%D0%B5%D1%81%D1%82%D0%BA%D0%BE%D0%BA%D1%80%D1%8B%D0%BB%D1%8B%D0%B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A8%D0%B8%D1%80%D0%BE%D0%BA%D0%BE%D0%BB%D0%B8%D1%81%D1%82%D0%B2%D0%B5%D0%BD%D0%BD%D1%8B%D0%B5_%D0%BB%D0%B5%D1%81%D0%B0" TargetMode="External"/><Relationship Id="rId11" Type="http://schemas.openxmlformats.org/officeDocument/2006/relationships/hyperlink" Target="https://ru.wikipedia.org/wiki/%D0%A1%D0%B5%D0%B2%D0%B5%D1%80%D0%BD%D0%B0%D1%8F_%D0%90%D1%84%D1%80%D0%B8%D0%BA%D0%B0" TargetMode="External"/><Relationship Id="rId5" Type="http://schemas.openxmlformats.org/officeDocument/2006/relationships/hyperlink" Target="https://ru.wikipedia.org/wiki/%D0%95%D0%B2%D1%80%D0%BE%D0%BF%D0%B0" TargetMode="External"/><Relationship Id="rId10" Type="http://schemas.openxmlformats.org/officeDocument/2006/relationships/hyperlink" Target="https://ru.wikipedia.org/wiki/%D0%98%D1%80%D0%B0%D0%BD" TargetMode="External"/><Relationship Id="rId4" Type="http://schemas.openxmlformats.org/officeDocument/2006/relationships/hyperlink" Target="https://ru.wikipedia.org/wiki/%D0%A0%D0%BE%D0%B3%D0%B0%D1%87%D0%B8" TargetMode="External"/><Relationship Id="rId9" Type="http://schemas.openxmlformats.org/officeDocument/2006/relationships/hyperlink" Target="https://ru.wikipedia.org/wiki/%D0%A2%D1%83%D1%80%D1%86%D0%B8%D1%8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7%D0%B5%D1%88%D1%83%D0%B5%D0%BA%D1%80%D1%8B%D0%BB%D1%8B%D0%B5" TargetMode="External"/><Relationship Id="rId2" Type="http://schemas.openxmlformats.org/officeDocument/2006/relationships/hyperlink" Target="https://ru.wikipedia.org/wiki/%D0%A1%D0%B5%D0%BC%D0%B5%D0%B9%D1%81%D1%82%D0%B2%D0%B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ru.wikipedia.org/wiki/%D0%93%D1%83%D1%81%D0%B5%D0%BD%D0%B8%D1%86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?uinfo=sw-1366-sh-768-ww-1349-wh-696-pd-1-wp-16x9_1366x768-lt-593" TargetMode="External"/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gif"/><Relationship Id="rId4" Type="http://schemas.openxmlformats.org/officeDocument/2006/relationships/hyperlink" Target="http://mir-nasekomyh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1749762"/>
            <a:ext cx="7766936" cy="1646302"/>
          </a:xfrm>
        </p:spPr>
        <p:txBody>
          <a:bodyPr/>
          <a:lstStyle/>
          <a:p>
            <a:pPr algn="ctr"/>
            <a:r>
              <a:rPr lang="ru-RU" sz="9600" dirty="0" smtClean="0"/>
              <a:t>ЗООПАРК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3396064"/>
            <a:ext cx="8030634" cy="236973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9600" dirty="0" smtClean="0">
                <a:solidFill>
                  <a:schemeClr val="accent2"/>
                </a:solidFill>
              </a:rPr>
              <a:t>НА СТОЛЕ </a:t>
            </a:r>
            <a:r>
              <a:rPr lang="ru-RU" sz="9600" dirty="0" smtClean="0">
                <a:solidFill>
                  <a:schemeClr val="accent2"/>
                </a:solidFill>
              </a:rPr>
              <a:t>?</a:t>
            </a:r>
          </a:p>
          <a:p>
            <a:pPr algn="ctr"/>
            <a:r>
              <a:rPr lang="ru-RU" sz="1400" dirty="0" smtClean="0">
                <a:solidFill>
                  <a:schemeClr val="accent2"/>
                </a:solidFill>
              </a:rPr>
              <a:t>Фадеичева Наталья Евгеньевна, учитель начальных классов ГБОУ СОШ № 6 </a:t>
            </a:r>
          </a:p>
          <a:p>
            <a:pPr algn="ctr"/>
            <a:r>
              <a:rPr lang="ru-RU" sz="1400" dirty="0" err="1" smtClean="0">
                <a:solidFill>
                  <a:schemeClr val="accent2"/>
                </a:solidFill>
              </a:rPr>
              <a:t>г.о</a:t>
            </a:r>
            <a:r>
              <a:rPr lang="ru-RU" sz="1400" dirty="0" smtClean="0">
                <a:solidFill>
                  <a:schemeClr val="accent2"/>
                </a:solidFill>
              </a:rPr>
              <a:t>. Отрадный  Самарской области.</a:t>
            </a:r>
            <a:endParaRPr lang="ru-RU" sz="1400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&amp;Vcy;&amp;icy;&amp;dcy;&amp;iecy;&amp;ocy; &amp;pcy;&amp;ocy;&amp;lcy;&amp;softcy;&amp;zcy;&amp;ocy;&amp;vcy;&amp;acy;&amp;tcy;&amp;iecy;&amp;lcy;&amp;yacy; &amp;pcy;&amp;rcy;&amp;ocy;&amp;scy;&amp;lcy;&amp;ucy;&amp;shcy;&amp;kcy;&amp;icy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502997"/>
            <a:ext cx="2493530" cy="249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55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96043"/>
            <a:ext cx="4876800" cy="1123157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Жук - олень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84800" y="96043"/>
            <a:ext cx="5930900" cy="6292057"/>
          </a:xfrm>
        </p:spPr>
        <p:txBody>
          <a:bodyPr>
            <a:normAutofit/>
          </a:bodyPr>
          <a:lstStyle/>
          <a:p>
            <a:pPr algn="l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Крупный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Жесткокрылые"/>
              </a:rPr>
              <a:t>жук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составе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Семейство"/>
              </a:rPr>
              <a:t>семейства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Рогачи"/>
              </a:rPr>
              <a:t>рогачей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самым крупным жуком, обитающим на территории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Европа"/>
              </a:rPr>
              <a:t>Европы</a:t>
            </a:r>
            <a:endParaRPr lang="ru-RU" sz="2800" b="1" baseline="30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Жук-олень встречается в дубравах и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Широколиственные леса"/>
              </a:rPr>
              <a:t>широколиственных лесах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примесью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Дуб"/>
              </a:rPr>
              <a:t>дуба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Европа"/>
              </a:rPr>
              <a:t>Европе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l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Передняя Азия"/>
              </a:rPr>
              <a:t>Передней Азии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Турция"/>
              </a:rPr>
              <a:t>Турции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tooltip="Иран"/>
              </a:rPr>
              <a:t>Иране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 tooltip="Северная Африка"/>
              </a:rPr>
              <a:t>Северной Африке</a:t>
            </a:r>
            <a:endPara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erf-volant MHNT male et femell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40" y="1476056"/>
            <a:ext cx="4665560" cy="491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42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581900" cy="1163637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Бабочка - медведица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7400" y="1163637"/>
            <a:ext cx="5600700" cy="5453063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Медведицы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емейство"/>
              </a:rPr>
              <a:t>семейство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Чешуекрылые"/>
              </a:rPr>
              <a:t>чешуекрылых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Бабочки часто с яркой и пестрой окраской, мохнатые, с толстым туловищем 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б.м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крупные; мелкие виды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б.ч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окрашены не ярко, не мохнатые и с более широкими крыльями. 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Усики короткие, у самцов часто гребенчатые; глаза голые, ноги короткие.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Гусеница"/>
              </a:rPr>
              <a:t>Гусеницы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мохнатые, у большинства видов развиваются на травянистых растениях,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видов летает летом.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мире известно около 11000 видов. В России — 73 вида</a:t>
            </a:r>
          </a:p>
          <a:p>
            <a:endParaRPr lang="ru-RU" dirty="0"/>
          </a:p>
        </p:txBody>
      </p:sp>
      <p:pic>
        <p:nvPicPr>
          <p:cNvPr id="2050" name="Picture 2" descr="Arctia.caj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70" y="1358900"/>
            <a:ext cx="5417061" cy="389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19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946" y="0"/>
            <a:ext cx="7583055" cy="985837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Жук сосновый слоник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3313" y="819727"/>
            <a:ext cx="5519887" cy="5892800"/>
          </a:xfrm>
        </p:spPr>
        <p:txBody>
          <a:bodyPr>
            <a:noAutofit/>
          </a:bodyPr>
          <a:lstStyle/>
          <a:p>
            <a:pPr algn="l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Семейство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долгоносики -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жук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темно-бурым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телом длиной 7-14 мм. Надкрылья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двумя поперечными полосами, состоящими из желтых чешуек, и с пятнышками того же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цвета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Голова вытянута в довольно длинную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головотрубку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мае жуки выходят из лесной подстилки, где зимуют, и приступают к дополнительному питанию на подросте и молодых деревьях сосны и др. хвойных пород, выгрызая глубокие площадки в коре ветвей и ствола.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Сильно поврежденные жуками деревца обычно усыхают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4" name="Picture 2" descr="http://www.woodyman.ru/_pu/29/s6156258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8" r="3605"/>
          <a:stretch/>
        </p:blipFill>
        <p:spPr bwMode="auto">
          <a:xfrm>
            <a:off x="417946" y="1805236"/>
            <a:ext cx="5695367" cy="4263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73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318500" cy="8461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Стрекоза муравьиный лев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1255" y="1059872"/>
            <a:ext cx="5189934" cy="5798127"/>
          </a:xfrm>
        </p:spPr>
        <p:txBody>
          <a:bodyPr>
            <a:normAutofit/>
          </a:bodyPr>
          <a:lstStyle/>
          <a:p>
            <a:pPr algn="l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Муравьиный лев - насекомое, относящееся к отряду сетчатокрылых. 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особый интерес представляет не взрослая особь, похожая на стрекозу, а личинка муравьиного льва, которая внешне напоминает клеща и ведет достаточно хищнический образ жизни.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&amp;Mcy;&amp;ucy;&amp;rcy;&amp;acy;&amp;vcy;&amp;softcy;&amp;icy;&amp;ncy;&amp;ycy;&amp;jcy; &amp;lcy;&amp;iecy;&amp;vcy; &amp;ocy;&amp;bcy;&amp;ycy;&amp;kcy;&amp;ncy;&amp;ocy;&amp;vcy;&amp;iecy;&amp;ncy;&amp;ncy;&amp;ycy;&amp;jcy; (10 &amp;fcy;&amp;ocy;&amp;tcy;&amp;ocy;&amp;gcy;&amp;rcy;&amp;acy;&amp;fcy;&amp;icy;&amp;jcy;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7" t="6672" b="16231"/>
          <a:stretch/>
        </p:blipFill>
        <p:spPr bwMode="auto">
          <a:xfrm>
            <a:off x="228600" y="846137"/>
            <a:ext cx="4082654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&amp;Mcy;&amp;ucy;&amp;rcy;&amp;acy;&amp;vcy;&amp;softcy;&amp;icy;&amp;ncy;&amp;ycy;&amp;jcy; &amp;lcy;&amp;iecy;&amp;vcy; &amp;ocy;&amp;bcy;&amp;ycy;&amp;kcy;&amp;ncy;&amp;ocy;&amp;vcy;&amp;iecy;&amp;ncy;&amp;ncy;&amp;ycy;&amp;jcy; (10 &amp;fcy;&amp;ocy;&amp;tcy;&amp;ocy;&amp;gcy;&amp;rcy;&amp;acy;&amp;fcy;&amp;icy;&amp;jcy;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909" y="2844567"/>
            <a:ext cx="2944091" cy="4013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&amp;Mcy;&amp;ucy;&amp;rcy;&amp;acy;&amp;vcy;&amp;softcy;&amp;icy;&amp;ncy;&amp;ycy;&amp;jcy; &amp;lcy;&amp;iecy;&amp;vcy; &amp;ocy;&amp;bcy;&amp;ycy;&amp;kcy;&amp;ncy;&amp;ocy;&amp;vcy;&amp;iecy;&amp;ncy;&amp;ncy;&amp;ycy;&amp;jcy; (10 &amp;fcy;&amp;ocy;&amp;tcy;&amp;ocy;&amp;gcy;&amp;rcy;&amp;acy;&amp;fcy;&amp;icy;&amp;jcy;)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" r="8058" b="10939"/>
          <a:stretch/>
        </p:blipFill>
        <p:spPr bwMode="auto">
          <a:xfrm>
            <a:off x="228600" y="3646775"/>
            <a:ext cx="4082654" cy="321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95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589" y="290224"/>
            <a:ext cx="8596668" cy="7488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Используемые источники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789" y="1226127"/>
            <a:ext cx="8596668" cy="4613564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2400" dirty="0" smtClean="0">
                <a:hlinkClick r:id="rId2"/>
              </a:rPr>
              <a:t>ru.wikipedia.org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en-US" sz="2400" dirty="0" smtClean="0">
                <a:hlinkClick r:id="rId3"/>
              </a:rPr>
              <a:t>images.yandex.ru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en-US" sz="2400" dirty="0" smtClean="0">
                <a:hlinkClick r:id="rId4"/>
              </a:rPr>
              <a:t>mir-nasekomyh.ru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chemeClr val="accent1"/>
                </a:solidFill>
              </a:rPr>
              <a:t>http://www.oocities.org/it/tigh_01bcd/cervov/1.gif</a:t>
            </a:r>
            <a:endParaRPr lang="ru-RU" sz="2400" dirty="0">
              <a:solidFill>
                <a:schemeClr val="accent1"/>
              </a:solidFill>
            </a:endParaRPr>
          </a:p>
        </p:txBody>
      </p:sp>
      <p:pic>
        <p:nvPicPr>
          <p:cNvPr id="1028" name="Picture 4" descr="&amp;Mcy;&amp;ucy;&amp;lcy;&amp;softcy;&amp;tcy;&amp;yacy;&amp;shcy;&amp;kcy;&amp;acy; - &amp;Acy;&amp;ncy;&amp;icy;&amp;mcy;&amp;acy;&amp;shcy;&amp;kcy;&amp;acy; &amp;ncy;&amp;acy; &amp;tcy;&amp;iecy;&amp;lcy;&amp;iecy;&amp;fcy;&amp;ocy;&amp;ncy; 300x30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4" y="2100539"/>
            <a:ext cx="4591206" cy="459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72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497</TotalTime>
  <Words>275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Грань</vt:lpstr>
      <vt:lpstr>ЗООПАРК</vt:lpstr>
      <vt:lpstr>Жук - олень</vt:lpstr>
      <vt:lpstr>Бабочка - медведица</vt:lpstr>
      <vt:lpstr>Жук сосновый слоник</vt:lpstr>
      <vt:lpstr>Стрекоза муравьиный лев</vt:lpstr>
      <vt:lpstr>Используемые источники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Жук - олень</dc:title>
  <dc:creator>Азм</dc:creator>
  <cp:lastModifiedBy>Азм</cp:lastModifiedBy>
  <cp:revision>15</cp:revision>
  <dcterms:created xsi:type="dcterms:W3CDTF">2014-11-25T17:25:18Z</dcterms:created>
  <dcterms:modified xsi:type="dcterms:W3CDTF">2015-02-26T11:47:51Z</dcterms:modified>
</cp:coreProperties>
</file>