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49" r:id="rId2"/>
    <p:sldId id="305" r:id="rId3"/>
    <p:sldId id="324" r:id="rId4"/>
    <p:sldId id="307" r:id="rId5"/>
    <p:sldId id="259" r:id="rId6"/>
    <p:sldId id="336" r:id="rId7"/>
    <p:sldId id="337" r:id="rId8"/>
    <p:sldId id="347" r:id="rId9"/>
    <p:sldId id="338" r:id="rId10"/>
    <p:sldId id="341" r:id="rId11"/>
    <p:sldId id="339" r:id="rId12"/>
    <p:sldId id="257" r:id="rId13"/>
    <p:sldId id="343" r:id="rId14"/>
    <p:sldId id="342" r:id="rId15"/>
    <p:sldId id="325" r:id="rId16"/>
    <p:sldId id="345" r:id="rId17"/>
    <p:sldId id="344" r:id="rId18"/>
    <p:sldId id="335" r:id="rId19"/>
    <p:sldId id="328" r:id="rId20"/>
    <p:sldId id="330" r:id="rId21"/>
    <p:sldId id="331" r:id="rId22"/>
    <p:sldId id="332" r:id="rId23"/>
    <p:sldId id="333" r:id="rId24"/>
    <p:sldId id="316" r:id="rId25"/>
    <p:sldId id="350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Monotype Corsiva" pitchFamily="66" charset="0"/>
      <p:italic r:id="rId3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3399"/>
    <a:srgbClr val="00CCFF"/>
    <a:srgbClr val="00FFFF"/>
    <a:srgbClr val="52B690"/>
    <a:srgbClr val="00CC00"/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>
        <p:scale>
          <a:sx n="69" d="100"/>
          <a:sy n="69" d="100"/>
        </p:scale>
        <p:origin x="-1110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3E4BF0-F81D-490F-A837-17E7F571E58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E74C66-184C-40F9-9129-5CC5C841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E14A8-9377-4A8D-95D8-08F529D9A56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27E2-55BD-4EE9-BB17-44C6E4F1D30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4B90-3A4E-4C08-9D21-2798CE8F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E958-5F06-4126-9145-3110572B627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A37A-3644-42EF-A0F5-339FD4362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D0C1-61C4-403E-9D49-C51A1153614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9D64-BE50-4676-8D86-9B9AC4F4E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C78B-6695-4147-BEEF-8473CEA4088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AC47-FC54-42A9-BF3B-7AF1E8B16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C7C7-AC7A-4DF3-8C50-986E2A1A3E1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DED3-7BFC-4639-BD5D-74DF3D629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E91C-7636-46EA-B88A-E152BD1E2182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032F-AC4D-40EF-AD17-9F380370B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5730-EAA9-4F9E-88C1-715351DE11E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6560-D69C-422E-9CCA-99EF764A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F4AA-098C-4BCC-8970-2874867B097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D0E9-6162-48D7-8A49-A40A1DEC2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FBED-E395-448E-AC75-222C5CA3D08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4D31-E5EE-4FCD-A797-FC7FEC7C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2EE5-6EF5-4EEC-975E-8EE2AA53893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4827-56F2-495F-A526-BB8CA3F7A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8B8-C8DD-4F8E-8A20-FE4F37D169C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EB63-6438-47DA-86C9-509C5E286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82BD6-EB62-43DB-9A10-DE2E04D0B16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BDA39-6590-4DBE-BE78-D48B47D1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User\Рабочий стол\28-08-2011\Без имени-2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50"/>
            <a:ext cx="9150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4286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предмета «Окружающий мир»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571750" y="714375"/>
            <a:ext cx="642938" cy="35718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500688" y="642938"/>
            <a:ext cx="571500" cy="428625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3714776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научить объяснять своё отношение к миру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42" y="1142984"/>
            <a:ext cx="3643338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познакомить с целостной картиной мира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000875" y="2571750"/>
            <a:ext cx="0" cy="5715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2286000" y="2571750"/>
            <a:ext cx="0" cy="5715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3143248"/>
            <a:ext cx="3786214" cy="189282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Задания,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направленные на формирование оценочной позиции</a:t>
            </a:r>
          </a:p>
        </p:txBody>
      </p:sp>
      <p:grpSp>
        <p:nvGrpSpPr>
          <p:cNvPr id="12305" name="Группа 20"/>
          <p:cNvGrpSpPr>
            <a:grpSpLocks/>
          </p:cNvGrpSpPr>
          <p:nvPr/>
        </p:nvGrpSpPr>
        <p:grpSpPr bwMode="auto">
          <a:xfrm>
            <a:off x="5143500" y="3143250"/>
            <a:ext cx="3714750" cy="1938338"/>
            <a:chOff x="5143504" y="3143248"/>
            <a:chExt cx="3714776" cy="1938992"/>
          </a:xfrm>
        </p:grpSpPr>
        <p:sp>
          <p:nvSpPr>
            <p:cNvPr id="15" name="TextBox 14"/>
            <p:cNvSpPr txBox="1"/>
            <p:nvPr/>
          </p:nvSpPr>
          <p:spPr>
            <a:xfrm>
              <a:off x="5143504" y="3143248"/>
              <a:ext cx="3714776" cy="1938992"/>
            </a:xfrm>
            <a:prstGeom prst="rect">
              <a:avLst/>
            </a:prstGeom>
            <a:solidFill>
              <a:srgbClr val="FFE9A3"/>
            </a:solidFill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Продуктивные задания</a:t>
              </a:r>
            </a:p>
            <a:p>
              <a:pPr algn="ctr"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проблемные   </a:t>
              </a:r>
            </a:p>
            <a:p>
              <a:pPr algn="ctr"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вопросы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2317" name="Picture 2" descr="C:\Documents and Settings\User\Рабочий стол\777\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4000504"/>
              <a:ext cx="1071570" cy="98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28596" y="5643578"/>
            <a:ext cx="3786214" cy="1077218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ЛИЧНОСТНЫЕ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результаты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5643578"/>
            <a:ext cx="3786214" cy="1077218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ПОЗНАВАТЕЛЬНЫЕ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ууд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312" name="Line 12"/>
          <p:cNvSpPr>
            <a:spLocks noChangeShapeType="1"/>
          </p:cNvSpPr>
          <p:nvPr/>
        </p:nvSpPr>
        <p:spPr bwMode="auto">
          <a:xfrm>
            <a:off x="2143125" y="50006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072313" y="50006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Технология проблемного диалога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500563" y="10001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1643050"/>
            <a:ext cx="5857916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Постановка цели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План работы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Оценка итогов работы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785938" y="3714750"/>
            <a:ext cx="5715000" cy="1200150"/>
            <a:chOff x="1785918" y="3714752"/>
            <a:chExt cx="5715040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785918" y="3714752"/>
              <a:ext cx="5715040" cy="1200329"/>
            </a:xfrm>
            <a:prstGeom prst="rect">
              <a:avLst/>
            </a:prstGeom>
            <a:solidFill>
              <a:srgbClr val="FFE9A3"/>
            </a:solidFill>
            <a:ln w="1778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</a:t>
              </a:r>
            </a:p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</a:t>
              </a: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+      выводы в рамке</a:t>
              </a:r>
            </a:p>
            <a:p>
              <a:pPr>
                <a:defRPr/>
              </a:pP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3327" name="Picture 2" descr="C:\Documents and Settings\User\Рабочий стол\777\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3786190"/>
              <a:ext cx="1071570" cy="98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00563" y="300037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Documents and Settings\User\Рабочий стол\28-08-2011\Без имени-5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87836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Технология проблемного диалога</a:t>
            </a: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4500563" y="10001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1643050"/>
            <a:ext cx="5857916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Постановка цели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План работы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Оценка итогов работы</a:t>
            </a:r>
          </a:p>
        </p:txBody>
      </p:sp>
      <p:grpSp>
        <p:nvGrpSpPr>
          <p:cNvPr id="15370" name="Группа 11"/>
          <p:cNvGrpSpPr>
            <a:grpSpLocks/>
          </p:cNvGrpSpPr>
          <p:nvPr/>
        </p:nvGrpSpPr>
        <p:grpSpPr bwMode="auto">
          <a:xfrm>
            <a:off x="1785938" y="3714750"/>
            <a:ext cx="5715000" cy="1200150"/>
            <a:chOff x="1785918" y="3714752"/>
            <a:chExt cx="5715040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785918" y="3714752"/>
              <a:ext cx="5715040" cy="1200329"/>
            </a:xfrm>
            <a:prstGeom prst="rect">
              <a:avLst/>
            </a:prstGeom>
            <a:solidFill>
              <a:srgbClr val="FFE9A3"/>
            </a:solidFill>
            <a:ln w="1778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</a:t>
              </a:r>
            </a:p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</a:t>
              </a: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+      выводы в рамке</a:t>
              </a:r>
            </a:p>
            <a:p>
              <a:pPr>
                <a:defRPr/>
              </a:pP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5379" name="Picture 2" descr="C:\Documents and Settings\User\Рабочий стол\777\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3786190"/>
              <a:ext cx="1071570" cy="98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14480" y="5643578"/>
            <a:ext cx="5929354" cy="892552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РЕГУЛЯТИВНЫЕ     УУД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572000" y="50006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2"/>
          <p:cNvSpPr>
            <a:spLocks noChangeShapeType="1"/>
          </p:cNvSpPr>
          <p:nvPr/>
        </p:nvSpPr>
        <p:spPr bwMode="auto">
          <a:xfrm>
            <a:off x="4500563" y="300037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Формы групповой работы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143125" y="2000250"/>
            <a:ext cx="5214938" cy="2032000"/>
            <a:chOff x="2143108" y="2000240"/>
            <a:chExt cx="5214974" cy="2030650"/>
          </a:xfrm>
        </p:grpSpPr>
        <p:sp>
          <p:nvSpPr>
            <p:cNvPr id="5" name="TextBox 4"/>
            <p:cNvSpPr txBox="1"/>
            <p:nvPr/>
          </p:nvSpPr>
          <p:spPr>
            <a:xfrm>
              <a:off x="2143108" y="2000240"/>
              <a:ext cx="5214974" cy="2030650"/>
            </a:xfrm>
            <a:prstGeom prst="rect">
              <a:avLst/>
            </a:prstGeom>
            <a:solidFill>
              <a:srgbClr val="FFE9A3"/>
            </a:solidFill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Работа в паре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         или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      группе</a:t>
              </a:r>
            </a:p>
          </p:txBody>
        </p:sp>
        <p:pic>
          <p:nvPicPr>
            <p:cNvPr id="16395" name="Picture 3" descr="C:\Documents and Settings\User\Рабочий стол\777\2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22" y="2214554"/>
              <a:ext cx="1500198" cy="15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572000" y="1071563"/>
            <a:ext cx="0" cy="85725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User\Рабочий стол\28-08-2011\Без имени-6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23813"/>
            <a:ext cx="577215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Формы групповой работы</a:t>
            </a:r>
          </a:p>
        </p:txBody>
      </p:sp>
      <p:grpSp>
        <p:nvGrpSpPr>
          <p:cNvPr id="18438" name="Группа 9"/>
          <p:cNvGrpSpPr>
            <a:grpSpLocks/>
          </p:cNvGrpSpPr>
          <p:nvPr/>
        </p:nvGrpSpPr>
        <p:grpSpPr bwMode="auto">
          <a:xfrm>
            <a:off x="2143125" y="2000250"/>
            <a:ext cx="5214938" cy="2032000"/>
            <a:chOff x="2143108" y="2000240"/>
            <a:chExt cx="5214974" cy="2030650"/>
          </a:xfrm>
        </p:grpSpPr>
        <p:sp>
          <p:nvSpPr>
            <p:cNvPr id="5" name="TextBox 4"/>
            <p:cNvSpPr txBox="1"/>
            <p:nvPr/>
          </p:nvSpPr>
          <p:spPr>
            <a:xfrm>
              <a:off x="2143108" y="2000240"/>
              <a:ext cx="5214974" cy="2030650"/>
            </a:xfrm>
            <a:prstGeom prst="rect">
              <a:avLst/>
            </a:prstGeom>
            <a:solidFill>
              <a:srgbClr val="FFE9A3"/>
            </a:solidFill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Работа в паре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          или                             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                 группе</a:t>
              </a:r>
            </a:p>
          </p:txBody>
        </p:sp>
        <p:pic>
          <p:nvPicPr>
            <p:cNvPr id="18447" name="Picture 3" descr="C:\Documents and Settings\User\Рабочий стол\777\2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22" y="2214554"/>
              <a:ext cx="1500198" cy="15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428728" y="5000636"/>
            <a:ext cx="6715172" cy="830997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endParaRPr lang="ru-RU" sz="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КОММУНИКАТИВНЫЕ    УУД</a:t>
            </a:r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4572000" y="1071563"/>
            <a:ext cx="0" cy="85725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714875" y="4071938"/>
            <a:ext cx="0" cy="785812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0" name="Блок-схема: узел 19"/>
          <p:cNvSpPr/>
          <p:nvPr/>
        </p:nvSpPr>
        <p:spPr>
          <a:xfrm>
            <a:off x="1071563" y="1500188"/>
            <a:ext cx="792162" cy="792162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071563" y="2571750"/>
            <a:ext cx="792162" cy="790575"/>
          </a:xfrm>
          <a:prstGeom prst="flowChartConnector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71563" y="3643313"/>
            <a:ext cx="792162" cy="792162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071563" y="5857875"/>
            <a:ext cx="792162" cy="79216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1000125" y="4714875"/>
            <a:ext cx="928688" cy="954088"/>
            <a:chOff x="1000100" y="4714884"/>
            <a:chExt cx="928694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1000100" y="4714884"/>
              <a:ext cx="928694" cy="954107"/>
            </a:xfrm>
            <a:prstGeom prst="rect">
              <a:avLst/>
            </a:prstGeom>
            <a:solidFill>
              <a:srgbClr val="FFE9A3"/>
            </a:solidFill>
            <a:ln w="952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</a:t>
              </a:r>
            </a:p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      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9483" name="Picture 2" descr="C:\Documents and Settings\User\Рабочий стол\777\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38" y="4786322"/>
              <a:ext cx="785818" cy="71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28575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Маркировка учебника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1571612"/>
            <a:ext cx="5357850" cy="58477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ЛИЧНОСТНЫЕ  результаты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84" y="2714620"/>
            <a:ext cx="5429288" cy="58477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ПОЗНАВАТЕЛЬНЫЕ   УУД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3714752"/>
            <a:ext cx="5429288" cy="58477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КОММУНИКАТИВНЫЕ    УУД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5984" y="4857760"/>
            <a:ext cx="5429288" cy="58477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РЕГУЛЯТИВНЫЕ     УУД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22" y="5929330"/>
            <a:ext cx="5357850" cy="58477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ПРЕДМЕТНЫЕ  результаты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6" grpId="0" animBg="1"/>
      <p:bldP spid="2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Диагностические материалы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3714776" cy="954107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КОМПЛЕКСНАЯ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проверочная 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1500174"/>
            <a:ext cx="3714776" cy="954107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ИНТЕГРИРОВАННАЯ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проверочная работа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571750" y="1071563"/>
            <a:ext cx="642938" cy="357187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57875" y="1071563"/>
            <a:ext cx="571500" cy="428625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071810"/>
            <a:ext cx="3786214" cy="2308324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Проверяются все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Calibri" pitchFamily="34" charset="0"/>
                <a:cs typeface="Times New Roman" pitchFamily="18" charset="0"/>
              </a:rPr>
              <a:t>3 группы результатов: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предметные;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метапредметные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личностные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3071810"/>
            <a:ext cx="4286248" cy="2308324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Выявление </a:t>
            </a:r>
          </a:p>
          <a:p>
            <a:pPr algn="ctr"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метапредметных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результатов: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регулятивных УУД(блок А);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познавательных УУД(блок Б)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071688" y="242887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929438" y="242887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Группа 12"/>
          <p:cNvGrpSpPr>
            <a:grpSpLocks/>
          </p:cNvGrpSpPr>
          <p:nvPr/>
        </p:nvGrpSpPr>
        <p:grpSpPr bwMode="auto">
          <a:xfrm>
            <a:off x="357188" y="-1643063"/>
            <a:ext cx="7634287" cy="4708526"/>
            <a:chOff x="250825" y="0"/>
            <a:chExt cx="7634288" cy="470852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50825" y="1687513"/>
              <a:ext cx="6553201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ru-RU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Школа </a:t>
              </a:r>
              <a:r>
                <a:rPr lang="ru-RU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21</a:t>
              </a:r>
            </a:p>
          </p:txBody>
        </p:sp>
        <p:sp>
          <p:nvSpPr>
            <p:cNvPr id="3076" name="Прямоугольник 5"/>
            <p:cNvSpPr>
              <a:spLocks noChangeArrowheads="1"/>
            </p:cNvSpPr>
            <p:nvPr/>
          </p:nvSpPr>
          <p:spPr bwMode="auto">
            <a:xfrm>
              <a:off x="5435601" y="0"/>
              <a:ext cx="2449512" cy="470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ru-RU" sz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∞</a:t>
              </a:r>
            </a:p>
          </p:txBody>
        </p:sp>
      </p:grp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357688" y="1357313"/>
            <a:ext cx="438150" cy="571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286625" y="1214438"/>
            <a:ext cx="428625" cy="571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25" y="1857375"/>
            <a:ext cx="5154613" cy="576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Век, в котором мы живем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72188" y="1857375"/>
            <a:ext cx="3071812" cy="576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Бесконечность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2875" y="2786063"/>
            <a:ext cx="9001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Живя в настоящем, готовим будущее! 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85750" y="4214813"/>
            <a:ext cx="8572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помочь каждому  научиться  решать проблемы,  оставаясь  при  этом достойным  человеком.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/>
      <p:bldP spid="10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69834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Регулятивные УУД</a:t>
            </a:r>
          </a:p>
        </p:txBody>
      </p:sp>
      <p:pic>
        <p:nvPicPr>
          <p:cNvPr id="21508" name="Picture 2" descr="C:\Documents and Settings\User\Рабочий стол\777\Без имени-6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116013" y="1125538"/>
            <a:ext cx="6985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11188" y="5041900"/>
            <a:ext cx="7705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 оценивания</a:t>
            </a:r>
            <a:endParaRPr lang="ru-RU" sz="28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не приступал к выполнению задания или выполнил неверно;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 выполнил  задание  полностью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User\Рабочий стол\777\Без имени-6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55650" y="260350"/>
            <a:ext cx="73453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11188" y="3716338"/>
            <a:ext cx="7993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 оценивания</a:t>
            </a:r>
            <a:endParaRPr lang="ru-RU" sz="28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не приступал к выполнению задания или расставил все цифры неверно;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расставил 1-2 цифры верно;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2 - выполнил частично (перепутал последовательность из двух действий);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3 - задание выполнено полностью верно.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68313" y="333375"/>
            <a:ext cx="69834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Познавательные УУД</a:t>
            </a:r>
          </a:p>
        </p:txBody>
      </p:sp>
      <p:pic>
        <p:nvPicPr>
          <p:cNvPr id="23556" name="Picture 2" descr="C:\Documents and Settings\User\Рабочий стол\777\Без имени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484313"/>
            <a:ext cx="8023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3171825"/>
            <a:ext cx="84978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 оценивания</a:t>
            </a:r>
            <a:endParaRPr lang="ru-RU" sz="28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не приступал к выполнению задания или выполнил неверно;</a:t>
            </a:r>
          </a:p>
          <a:p>
            <a:pPr indent="457200" eaLnBrk="0" hangingPunct="0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нашёл нужную страницу в учебнике и написал «автобус».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User\Рабочий стол\777\Без имени-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76250"/>
            <a:ext cx="45005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59338" y="476250"/>
            <a:ext cx="42846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24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 оценивания</a:t>
            </a:r>
            <a:endParaRPr lang="ru-RU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не приступал к выполнению задания или выполнил неверно;</a:t>
            </a:r>
          </a:p>
          <a:p>
            <a:pPr indent="457200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правильно зачеркнул лишнее животное только в одном ряду;</a:t>
            </a:r>
          </a:p>
          <a:p>
            <a:pPr indent="457200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2 - правильно зачеркнул лишнее животное в двух любых рядах;</a:t>
            </a:r>
          </a:p>
          <a:p>
            <a:pPr indent="457200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3 -  правильно зачеркнул лишнее животное во всех трёх рядах.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Documents and Settings\User\Рабочий стол\Фото\PA23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61730">
            <a:off x="708025" y="146050"/>
            <a:ext cx="45434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Documents and Settings\User\Рабочий стол\На презентацию\IMG_15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1876425"/>
            <a:ext cx="373538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User\Рабочий стол\Фото\SPM_A02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60300">
            <a:off x="207963" y="32908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Я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071563"/>
            <a:ext cx="6929438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 err="1">
                <a:latin typeface="Calibri" pitchFamily="34" charset="0"/>
              </a:rPr>
              <a:t>Метапредметные</a:t>
            </a:r>
            <a:r>
              <a:rPr lang="ru-RU" sz="2000" dirty="0">
                <a:latin typeface="Calibri" pitchFamily="34" charset="0"/>
              </a:rPr>
              <a:t> результаты</a:t>
            </a:r>
          </a:p>
          <a:p>
            <a:r>
              <a:rPr lang="ru-RU" sz="2300" b="1" dirty="0" err="1">
                <a:solidFill>
                  <a:srgbClr val="FF6600"/>
                </a:solidFill>
                <a:latin typeface="Calibri" pitchFamily="34" charset="0"/>
              </a:rPr>
              <a:t>Регулятивные</a:t>
            </a:r>
            <a:r>
              <a:rPr lang="ru-RU" sz="2300" dirty="0" err="1">
                <a:latin typeface="Calibri" pitchFamily="34" charset="0"/>
              </a:rPr>
              <a:t>.</a:t>
            </a:r>
            <a:r>
              <a:rPr lang="ru-RU" sz="2300" b="1" dirty="0" err="1">
                <a:solidFill>
                  <a:srgbClr val="008000"/>
                </a:solidFill>
                <a:latin typeface="Calibri" pitchFamily="34" charset="0"/>
              </a:rPr>
              <a:t>Коммуникативные</a:t>
            </a:r>
            <a:r>
              <a:rPr lang="ru-RU" sz="2300" dirty="0" err="1">
                <a:latin typeface="Calibri" pitchFamily="34" charset="0"/>
              </a:rPr>
              <a:t>.</a:t>
            </a:r>
            <a:r>
              <a:rPr lang="ru-RU" sz="2300" b="1" dirty="0" err="1">
                <a:solidFill>
                  <a:srgbClr val="0000FF"/>
                </a:solidFill>
                <a:latin typeface="Calibri" pitchFamily="34" charset="0"/>
              </a:rPr>
              <a:t>Познавательные</a:t>
            </a:r>
            <a:endParaRPr lang="ru-RU" sz="2300" dirty="0">
              <a:latin typeface="Calibri" pitchFamily="34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429000" y="1928813"/>
            <a:ext cx="5143500" cy="1428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Предметное результаты (цели предмета)  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42875" y="3429000"/>
            <a:ext cx="2357438" cy="22145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FF6600"/>
                </a:solidFill>
                <a:latin typeface="Calibri" pitchFamily="34" charset="0"/>
              </a:rPr>
              <a:t>Технология проблемного диалога</a:t>
            </a:r>
            <a:endParaRPr lang="ru-RU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FF6600"/>
                </a:solidFill>
                <a:latin typeface="Calibri" pitchFamily="34" charset="0"/>
              </a:rPr>
              <a:t>Технология оценивания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643188" y="3429000"/>
            <a:ext cx="3000375" cy="22145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008000"/>
                </a:solidFill>
                <a:latin typeface="Calibri" pitchFamily="34" charset="0"/>
              </a:rPr>
              <a:t> Технология </a:t>
            </a:r>
            <a:r>
              <a:rPr lang="ru-RU" sz="2800" dirty="0" err="1">
                <a:solidFill>
                  <a:srgbClr val="008000"/>
                </a:solidFill>
                <a:latin typeface="Calibri" pitchFamily="34" charset="0"/>
              </a:rPr>
              <a:t>про-дуктивного</a:t>
            </a:r>
            <a:r>
              <a:rPr lang="ru-RU" sz="2800" dirty="0">
                <a:solidFill>
                  <a:srgbClr val="008000"/>
                </a:solidFill>
                <a:latin typeface="Calibri" pitchFamily="34" charset="0"/>
              </a:rPr>
              <a:t> чтения</a:t>
            </a:r>
            <a:r>
              <a:rPr lang="ru-RU" sz="2800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008000"/>
                </a:solidFill>
                <a:latin typeface="Calibri" pitchFamily="34" charset="0"/>
              </a:rPr>
              <a:t>Форма групповой работы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072313" y="1071563"/>
            <a:ext cx="18288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Calibri" pitchFamily="34" charset="0"/>
              </a:rPr>
              <a:t>Личностные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результаты</a:t>
            </a: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H="1">
            <a:off x="2500313" y="785813"/>
            <a:ext cx="83820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990600" y="1828800"/>
            <a:ext cx="9525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flipH="1">
            <a:off x="3000375" y="1785938"/>
            <a:ext cx="0" cy="1643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785813" y="6072188"/>
            <a:ext cx="7500937" cy="785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solidFill>
                  <a:srgbClr val="9900CC"/>
                </a:solidFill>
                <a:latin typeface="Calibri" pitchFamily="34" charset="0"/>
              </a:rPr>
              <a:t>Проектная технология </a:t>
            </a:r>
            <a:r>
              <a:rPr lang="ru-RU" sz="2800" dirty="0">
                <a:latin typeface="Calibri" pitchFamily="34" charset="0"/>
              </a:rPr>
              <a:t>и Жизненные задачи  </a:t>
            </a:r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>
            <a:off x="5786438" y="3286125"/>
            <a:ext cx="46037" cy="2786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>
            <a:off x="8305800" y="6553200"/>
            <a:ext cx="685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20"/>
          <p:cNvSpPr>
            <a:spLocks noChangeShapeType="1"/>
          </p:cNvSpPr>
          <p:nvPr/>
        </p:nvSpPr>
        <p:spPr bwMode="auto">
          <a:xfrm flipV="1">
            <a:off x="8991600" y="428625"/>
            <a:ext cx="9525" cy="6124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26"/>
          <p:cNvSpPr>
            <a:spLocks noChangeShapeType="1"/>
          </p:cNvSpPr>
          <p:nvPr/>
        </p:nvSpPr>
        <p:spPr bwMode="auto">
          <a:xfrm flipH="1">
            <a:off x="4143375" y="5643563"/>
            <a:ext cx="0" cy="428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29"/>
          <p:cNvSpPr>
            <a:spLocks noChangeShapeType="1"/>
          </p:cNvSpPr>
          <p:nvPr/>
        </p:nvSpPr>
        <p:spPr bwMode="auto">
          <a:xfrm flipH="1">
            <a:off x="5072063" y="1785938"/>
            <a:ext cx="428625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30"/>
          <p:cNvSpPr>
            <a:spLocks noChangeShapeType="1"/>
          </p:cNvSpPr>
          <p:nvPr/>
        </p:nvSpPr>
        <p:spPr bwMode="auto">
          <a:xfrm flipH="1">
            <a:off x="8072438" y="1785938"/>
            <a:ext cx="266700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6357938" y="785813"/>
            <a:ext cx="83820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Rectangle 6"/>
          <p:cNvSpPr>
            <a:spLocks noChangeArrowheads="1"/>
          </p:cNvSpPr>
          <p:nvPr/>
        </p:nvSpPr>
        <p:spPr bwMode="auto">
          <a:xfrm>
            <a:off x="1000125" y="142875"/>
            <a:ext cx="7215188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>
                <a:solidFill>
                  <a:schemeClr val="tx2"/>
                </a:solidFill>
                <a:latin typeface="Calibri" pitchFamily="34" charset="0"/>
              </a:rPr>
              <a:t>НОВЫЙ ОБРАЗОВАТЕЛЬНЫЙ РЕЗУЛЬТАТ</a:t>
            </a:r>
            <a:r>
              <a:rPr lang="ru-RU" sz="3000" dirty="0">
                <a:solidFill>
                  <a:schemeClr val="tx2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H="1">
            <a:off x="8215313" y="428625"/>
            <a:ext cx="785812" cy="460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7" name="TextBox 33"/>
          <p:cNvSpPr txBox="1">
            <a:spLocks noChangeArrowheads="1"/>
          </p:cNvSpPr>
          <p:nvPr/>
        </p:nvSpPr>
        <p:spPr bwMode="auto">
          <a:xfrm>
            <a:off x="3571875" y="2357438"/>
            <a:ext cx="235743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1-я линия развития</a:t>
            </a:r>
          </a:p>
          <a:p>
            <a:pPr algn="ctr"/>
            <a:r>
              <a:rPr lang="ru-RU" dirty="0"/>
              <a:t>Объяснять мир</a:t>
            </a:r>
          </a:p>
          <a:p>
            <a:pPr algn="ctr"/>
            <a:r>
              <a:rPr lang="ru-RU" dirty="0"/>
              <a:t>(тексты и задания)</a:t>
            </a:r>
          </a:p>
        </p:txBody>
      </p:sp>
      <p:sp>
        <p:nvSpPr>
          <p:cNvPr id="4118" name="TextBox 37"/>
          <p:cNvSpPr txBox="1">
            <a:spLocks noChangeArrowheads="1"/>
          </p:cNvSpPr>
          <p:nvPr/>
        </p:nvSpPr>
        <p:spPr bwMode="auto">
          <a:xfrm>
            <a:off x="6143625" y="2357438"/>
            <a:ext cx="2328863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2-я линия развития</a:t>
            </a:r>
          </a:p>
          <a:p>
            <a:pPr algn="ctr"/>
            <a:r>
              <a:rPr lang="ru-RU" dirty="0"/>
              <a:t>Отношение к миру</a:t>
            </a:r>
          </a:p>
          <a:p>
            <a:pPr algn="ctr"/>
            <a:r>
              <a:rPr lang="ru-RU" dirty="0"/>
              <a:t>(тексты и задания)</a:t>
            </a:r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flipH="1">
            <a:off x="1143000" y="5643563"/>
            <a:ext cx="0" cy="428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"/>
          <p:cNvSpPr>
            <a:spLocks noChangeShapeType="1"/>
          </p:cNvSpPr>
          <p:nvPr/>
        </p:nvSpPr>
        <p:spPr bwMode="auto">
          <a:xfrm>
            <a:off x="7500938" y="3286125"/>
            <a:ext cx="46037" cy="2786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214688"/>
            <a:ext cx="259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28688" y="6027738"/>
            <a:ext cx="733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ВСЕ ОБРАЗОВАТЕЛЬНЫЕ ВОЗДЕЙСТВИЯ НА УЧЕНИКА,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ВСЯ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ОБРАЗОВАТЕЛЬНАЯ СРЕДА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ШКОЛЫ</a:t>
            </a:r>
          </a:p>
        </p:txBody>
      </p:sp>
      <p:sp>
        <p:nvSpPr>
          <p:cNvPr id="5125" name="Line 12"/>
          <p:cNvSpPr>
            <a:spLocks noChangeShapeType="1"/>
          </p:cNvSpPr>
          <p:nvPr/>
        </p:nvSpPr>
        <p:spPr bwMode="auto">
          <a:xfrm flipV="1">
            <a:off x="2571750" y="5429250"/>
            <a:ext cx="614363" cy="500063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15"/>
          <p:cNvSpPr>
            <a:spLocks noChangeShapeType="1"/>
          </p:cNvSpPr>
          <p:nvPr/>
        </p:nvSpPr>
        <p:spPr bwMode="auto">
          <a:xfrm flipH="1" flipV="1">
            <a:off x="5357813" y="5429250"/>
            <a:ext cx="685800" cy="5334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H="1" flipV="1">
            <a:off x="2571750" y="28575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 flipV="1">
            <a:off x="4357688" y="5429250"/>
            <a:ext cx="0" cy="6096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2357438"/>
            <a:ext cx="27193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ЛИЧНОСТНЫЕ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572125" y="2286000"/>
            <a:ext cx="3571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КОММУНИКАТИВНЫЕ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Умение донести свою позицию, понять других, договориться, чтобы сделать что-то сообща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57313" y="428625"/>
            <a:ext cx="2895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РЕГУЛЯТИВНЫЕ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57188"/>
            <a:ext cx="19050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572000"/>
            <a:ext cx="11350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"/>
            <a:ext cx="1320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Line 12"/>
          <p:cNvSpPr>
            <a:spLocks noChangeShapeType="1"/>
          </p:cNvSpPr>
          <p:nvPr/>
        </p:nvSpPr>
        <p:spPr bwMode="auto">
          <a:xfrm flipH="1" flipV="1">
            <a:off x="3429000" y="2357438"/>
            <a:ext cx="533400" cy="757237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2"/>
          <p:cNvSpPr>
            <a:spLocks noChangeShapeType="1"/>
          </p:cNvSpPr>
          <p:nvPr/>
        </p:nvSpPr>
        <p:spPr bwMode="auto">
          <a:xfrm flipV="1">
            <a:off x="4857750" y="2357438"/>
            <a:ext cx="376238" cy="78581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2"/>
          <p:cNvSpPr>
            <a:spLocks noChangeShapeType="1"/>
          </p:cNvSpPr>
          <p:nvPr/>
        </p:nvSpPr>
        <p:spPr bwMode="auto">
          <a:xfrm flipV="1">
            <a:off x="5643563" y="2857500"/>
            <a:ext cx="533400" cy="3810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99200" y="4143375"/>
            <a:ext cx="2844800" cy="1989138"/>
            <a:chOff x="2875" y="527"/>
            <a:chExt cx="2885" cy="1588"/>
          </a:xfrm>
        </p:grpSpPr>
        <p:pic>
          <p:nvPicPr>
            <p:cNvPr id="5140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54" y="527"/>
              <a:ext cx="2806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Rectangle 24"/>
            <p:cNvSpPr>
              <a:spLocks noChangeArrowheads="1"/>
            </p:cNvSpPr>
            <p:nvPr/>
          </p:nvSpPr>
          <p:spPr bwMode="auto">
            <a:xfrm flipH="1">
              <a:off x="2875" y="527"/>
              <a:ext cx="99" cy="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214813" y="428625"/>
            <a:ext cx="31765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ПОЗНАВАТЕЛЬНЫЕ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Умение добывать, преобразовывать и представлять информацию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предмета «Окружающий мир»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571750" y="714375"/>
            <a:ext cx="642938" cy="35718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3714776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научить объяснять своё отношение к миру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286000" y="2571750"/>
            <a:ext cx="0" cy="5715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3143248"/>
            <a:ext cx="3786214" cy="189282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Задания,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направленные на формирование оценочной позиции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8072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 заданий:  </a:t>
            </a:r>
          </a:p>
        </p:txBody>
      </p:sp>
      <p:pic>
        <p:nvPicPr>
          <p:cNvPr id="7172" name="Picture 2" descr="C:\Documents and Settings\User\Рабочий стол\777\Без имени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2000250"/>
            <a:ext cx="9072562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42938" y="1071563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оценочной позиции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42875" y="2071688"/>
            <a:ext cx="215900" cy="2159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Documents and Settings\User\Рабочий стол\777\Без имени-1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3644900"/>
            <a:ext cx="49815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Documents and Settings\User\Рабочий стол\777\Без имени-1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60350"/>
            <a:ext cx="530701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3851275" y="6381750"/>
            <a:ext cx="215900" cy="2159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User\Рабочий стол\777\Без имени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0"/>
            <a:ext cx="6972300" cy="686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Гулечка\Desktop\MP900439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предмета «Окружающий мир»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571750" y="714375"/>
            <a:ext cx="642938" cy="35718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500688" y="642938"/>
            <a:ext cx="571500" cy="428625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3714776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научить объяснять своё отношение к миру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42" y="1142984"/>
            <a:ext cx="3643338" cy="1384995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познакомить с целостной картиной мира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000875" y="2571750"/>
            <a:ext cx="0" cy="5715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2286000" y="2571750"/>
            <a:ext cx="0" cy="5715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3143248"/>
            <a:ext cx="3786214" cy="1892826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Задания,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направленные на формирование оценочной позиции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143500" y="3143250"/>
            <a:ext cx="3714750" cy="1938338"/>
            <a:chOff x="5143504" y="3143248"/>
            <a:chExt cx="3714776" cy="1938992"/>
          </a:xfrm>
        </p:grpSpPr>
        <p:sp>
          <p:nvSpPr>
            <p:cNvPr id="15" name="TextBox 14"/>
            <p:cNvSpPr txBox="1"/>
            <p:nvPr/>
          </p:nvSpPr>
          <p:spPr>
            <a:xfrm>
              <a:off x="5143504" y="3143248"/>
              <a:ext cx="3714776" cy="1938992"/>
            </a:xfrm>
            <a:prstGeom prst="rect">
              <a:avLst/>
            </a:prstGeom>
            <a:solidFill>
              <a:srgbClr val="FFE9A3"/>
            </a:solidFill>
            <a:scene3d>
              <a:camera prst="orthographicFront"/>
              <a:lightRig rig="threePt" dir="t"/>
            </a:scene3d>
            <a:sp3d extrusionH="76200" contourW="12700" prstMaterial="matte">
              <a:bevelT/>
              <a:bevelB w="165100" prst="coolSlant"/>
              <a:extrusionClr>
                <a:srgbClr val="FFE181"/>
              </a:extrusionClr>
              <a:contourClr>
                <a:schemeClr val="tx1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Продуктивные задания</a:t>
              </a:r>
            </a:p>
            <a:p>
              <a:pPr algn="ctr"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проблемные   </a:t>
              </a:r>
            </a:p>
            <a:p>
              <a:pPr algn="ctr"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        вопросы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0265" name="Picture 2" descr="C:\Documents and Settings\User\Рабочий стол\777\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4000504"/>
              <a:ext cx="1071570" cy="98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28596" y="5643578"/>
            <a:ext cx="3786214" cy="1077218"/>
          </a:xfrm>
          <a:prstGeom prst="rect">
            <a:avLst/>
          </a:prstGeom>
          <a:solidFill>
            <a:srgbClr val="FFE9A3"/>
          </a:solidFill>
          <a:scene3d>
            <a:camera prst="orthographicFront"/>
            <a:lightRig rig="threePt" dir="t"/>
          </a:scene3d>
          <a:sp3d extrusionH="76200" contourW="12700" prstMaterial="matte">
            <a:bevelT/>
            <a:bevelB w="165100" prst="coolSlant"/>
            <a:extrusionClr>
              <a:srgbClr val="FFE181"/>
            </a:extrusionClr>
            <a:contourClr>
              <a:schemeClr val="tx1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ЛИЧНОСТНЫЕ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результаты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143125" y="5000625"/>
            <a:ext cx="0" cy="642938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489</Words>
  <Application>Microsoft Office PowerPoint</Application>
  <PresentationFormat>Экран (4:3)</PresentationFormat>
  <Paragraphs>127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Гулечка</dc:creator>
  <cp:lastModifiedBy>1</cp:lastModifiedBy>
  <cp:revision>93</cp:revision>
  <dcterms:created xsi:type="dcterms:W3CDTF">2011-08-24T13:30:21Z</dcterms:created>
  <dcterms:modified xsi:type="dcterms:W3CDTF">2015-03-19T13:06:28Z</dcterms:modified>
</cp:coreProperties>
</file>