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6" r:id="rId2"/>
    <p:sldId id="264" r:id="rId3"/>
    <p:sldId id="277" r:id="rId4"/>
    <p:sldId id="263" r:id="rId5"/>
    <p:sldId id="265" r:id="rId6"/>
    <p:sldId id="266" r:id="rId7"/>
    <p:sldId id="267" r:id="rId8"/>
    <p:sldId id="299" r:id="rId9"/>
    <p:sldId id="283" r:id="rId10"/>
    <p:sldId id="282" r:id="rId11"/>
    <p:sldId id="290" r:id="rId12"/>
    <p:sldId id="284" r:id="rId13"/>
    <p:sldId id="297" r:id="rId14"/>
    <p:sldId id="285" r:id="rId15"/>
    <p:sldId id="298" r:id="rId16"/>
    <p:sldId id="291" r:id="rId17"/>
    <p:sldId id="279" r:id="rId18"/>
    <p:sldId id="300" r:id="rId19"/>
    <p:sldId id="295" r:id="rId20"/>
    <p:sldId id="294" r:id="rId21"/>
    <p:sldId id="286" r:id="rId22"/>
    <p:sldId id="275" r:id="rId23"/>
    <p:sldId id="28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D964"/>
    <a:srgbClr val="1F9D40"/>
    <a:srgbClr val="99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21" autoAdjust="0"/>
    <p:restoredTop sz="94521" autoAdjust="0"/>
  </p:normalViewPr>
  <p:slideViewPr>
    <p:cSldViewPr>
      <p:cViewPr varScale="1">
        <p:scale>
          <a:sx n="69" d="100"/>
          <a:sy n="69" d="100"/>
        </p:scale>
        <p:origin x="-11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E97BC-1DD5-4118-803F-F1A3E64D6822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CE19CC-20FE-4B3B-81AD-F0E659B45B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19CC-20FE-4B3B-81AD-F0E659B45B3D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E19CC-20FE-4B3B-81AD-F0E659B45B3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1d4a4b54241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0F3E967-9E9A-4EC2-BA25-9BF6F48334B7}" type="datetimeFigureOut">
              <a:rPr lang="ru-RU" smtClean="0"/>
              <a:pPr/>
              <a:t>16.03.2014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30A3AC7E-FD75-47A5-BAE5-175EBAF1A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8.pn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214686"/>
            <a:ext cx="6400800" cy="614370"/>
          </a:xfrm>
        </p:spPr>
        <p:txBody>
          <a:bodyPr/>
          <a:lstStyle/>
          <a:p>
            <a:r>
              <a:rPr lang="tt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сыйныфта татар теле дәресе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928802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Җөмлә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572008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Башлангыч сыйныфлар укытучысы: Сафиуллина Ф. Х.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846043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 Урамда яз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Күктә кояш елмая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Нинди матур көн  Саф һавада шундый рәхәт  Язгы табигать нинди матур  Сыерчыклар шат авазларын яңгырата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дөньяда яз сулышы сизелә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табигать җанлана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 син язны яратасыңмы Кошлар җырын тыңлыйсыңмы Гөрләвекләр телен аңлыйсыңмы</a:t>
            </a:r>
            <a:endParaRPr lang="en-US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6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Дусларым, сез дә язгы табигатьне күзәтегез Кошларга оялар ясап куегыз</a:t>
            </a:r>
            <a:endParaRPr lang="en-US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tt-RU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0970" y="1500174"/>
            <a:ext cx="78936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Нокта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3BD964"/>
                </a:solidFill>
                <a:latin typeface="Times New Roman" pitchFamily="18" charset="0"/>
                <a:cs typeface="Times New Roman" pitchFamily="18" charset="0"/>
              </a:rPr>
              <a:t> куелган җөмлә тыныч тавыш</a:t>
            </a:r>
          </a:p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3BD964"/>
                </a:solidFill>
                <a:latin typeface="Times New Roman" pitchFamily="18" charset="0"/>
                <a:cs typeface="Times New Roman" pitchFamily="18" charset="0"/>
              </a:rPr>
              <a:t> белән укыла.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3BD9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404664"/>
            <a:ext cx="838842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 Урамда яз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Күктә кояш елмая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Нинди матур көн  Саф һавада шундый рәхәт  Язгы табигать нинди матур  Сыерчыклар шат авазларын яңгырата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дөньяда яз сулышы сизелә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табигать җанлана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 син язны яратасыңмы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 җырын тыңлыйсыңмы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Гөрләвекләр телен аңлыйсыңмы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Дусларым, сез дә язгы табигатьне күзәтегез Кошларга оялар ясап куегыз</a:t>
            </a:r>
            <a:endParaRPr lang="tt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00174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Сорау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3BD964"/>
                </a:solidFill>
                <a:latin typeface="Times New Roman" pitchFamily="18" charset="0"/>
                <a:cs typeface="Times New Roman" pitchFamily="18" charset="0"/>
              </a:rPr>
              <a:t> куелган җөмлә </a:t>
            </a:r>
          </a:p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3BD964"/>
                </a:solidFill>
                <a:latin typeface="Times New Roman" pitchFamily="18" charset="0"/>
                <a:cs typeface="Times New Roman" pitchFamily="18" charset="0"/>
              </a:rPr>
              <a:t>сорау интонациясе</a:t>
            </a:r>
          </a:p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3BD964"/>
                </a:solidFill>
                <a:latin typeface="Times New Roman" pitchFamily="18" charset="0"/>
                <a:cs typeface="Times New Roman" pitchFamily="18" charset="0"/>
              </a:rPr>
              <a:t> белән укыла.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3BD96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60648"/>
            <a:ext cx="8316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 Урамда яз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Күктә кояш елмая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Нинди матур көн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Саф һавада шундый рәхәт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Язгы табигать нинди матур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Сыерчыклар шат авазларын яңгырата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дөньяда яз сулышы сизелә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табигать җанлана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 син язны яратасыңмы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 җырын тыңлыйсыңмы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Гөрләвекләр телен аңлыйсыңмы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32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Дусларым, сез дә язгы табигатьне күзәтегез</a:t>
            </a:r>
            <a:r>
              <a:rPr lang="en-US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Кошларга оялар ясап куегыз</a:t>
            </a:r>
            <a:r>
              <a:rPr lang="en-US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tt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500174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Өндәү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куелган җөмлә </a:t>
            </a:r>
          </a:p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күтәренке тавыш</a:t>
            </a:r>
          </a:p>
          <a:p>
            <a:pPr algn="ctr"/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белән укыла.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0466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Яз җитә.           Яз җитә?              Яз җитә!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412776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өчен төрле тыныш билгесе куелган?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6313" y="3933056"/>
            <a:ext cx="78206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4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Җөмләне</a:t>
            </a:r>
            <a:r>
              <a:rPr lang="tt-RU" sz="40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4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дөрес интонация белән</a:t>
            </a:r>
          </a:p>
          <a:p>
            <a:pPr algn="ctr"/>
            <a:r>
              <a:rPr lang="tt-RU" sz="40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itchFamily="18" charset="0"/>
                <a:cs typeface="Times New Roman" pitchFamily="18" charset="0"/>
              </a:rPr>
              <a:t>укыр өчен</a:t>
            </a:r>
            <a:endParaRPr lang="tt-RU" sz="40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00206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3861048"/>
            <a:ext cx="8208912" cy="23042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6" name="AutoShape 42"/>
          <p:cNvSpPr>
            <a:spLocks noChangeArrowheads="1"/>
          </p:cNvSpPr>
          <p:nvPr/>
        </p:nvSpPr>
        <p:spPr bwMode="auto">
          <a:xfrm rot="-194305">
            <a:off x="4421188" y="5945188"/>
            <a:ext cx="3105150" cy="496887"/>
          </a:xfrm>
          <a:prstGeom prst="cloudCallout">
            <a:avLst>
              <a:gd name="adj1" fmla="val -143514"/>
              <a:gd name="adj2" fmla="val 18244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66" name="AutoShape 2"/>
          <p:cNvSpPr>
            <a:spLocks noChangeArrowheads="1"/>
          </p:cNvSpPr>
          <p:nvPr/>
        </p:nvSpPr>
        <p:spPr bwMode="auto">
          <a:xfrm>
            <a:off x="1331913" y="333375"/>
            <a:ext cx="5545137" cy="1727200"/>
          </a:xfrm>
          <a:prstGeom prst="cloudCallout">
            <a:avLst>
              <a:gd name="adj1" fmla="val -21227"/>
              <a:gd name="adj2" fmla="val 38509"/>
            </a:avLst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2916238" y="1989138"/>
            <a:ext cx="144462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3635375" y="1989138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4572000" y="1268413"/>
            <a:ext cx="144463" cy="576262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 rot="20368429" flipH="1">
            <a:off x="6011863" y="1628775"/>
            <a:ext cx="144462" cy="431800"/>
          </a:xfrm>
          <a:prstGeom prst="ellipse">
            <a:avLst/>
          </a:prstGeom>
          <a:solidFill>
            <a:srgbClr val="00008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280" name="Picture 16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2411413" y="5048250"/>
            <a:ext cx="1296987" cy="1296988"/>
          </a:xfrm>
          <a:prstGeom prst="rect">
            <a:avLst/>
          </a:prstGeom>
          <a:noFill/>
        </p:spPr>
      </p:pic>
      <p:pic>
        <p:nvPicPr>
          <p:cNvPr id="11281" name="Picture 17" descr="kalendula_kopija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5003800" y="4292600"/>
            <a:ext cx="1081088" cy="1081088"/>
          </a:xfrm>
          <a:prstGeom prst="rect">
            <a:avLst/>
          </a:prstGeom>
          <a:noFill/>
        </p:spPr>
      </p:pic>
      <p:pic>
        <p:nvPicPr>
          <p:cNvPr id="11282" name="Picture 18" descr="kalendula_kopij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019925" y="4941888"/>
            <a:ext cx="1296988" cy="1296987"/>
          </a:xfrm>
          <a:prstGeom prst="rect">
            <a:avLst/>
          </a:prstGeom>
          <a:noFill/>
        </p:spPr>
      </p:pic>
      <p:pic>
        <p:nvPicPr>
          <p:cNvPr id="11284" name="Picture 20" descr="kalendula_kopija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996" r="11684"/>
          <a:stretch>
            <a:fillRect/>
          </a:stretch>
        </p:blipFill>
        <p:spPr bwMode="auto">
          <a:xfrm>
            <a:off x="755650" y="4437063"/>
            <a:ext cx="938213" cy="938212"/>
          </a:xfrm>
          <a:prstGeom prst="rect">
            <a:avLst/>
          </a:prstGeom>
          <a:noFill/>
        </p:spPr>
      </p:pic>
      <p:sp>
        <p:nvSpPr>
          <p:cNvPr id="11288" name="Oval 24"/>
          <p:cNvSpPr>
            <a:spLocks noChangeArrowheads="1"/>
          </p:cNvSpPr>
          <p:nvPr/>
        </p:nvSpPr>
        <p:spPr bwMode="auto">
          <a:xfrm>
            <a:off x="5292725" y="1196975"/>
            <a:ext cx="792163" cy="792163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89" name="Oval 25"/>
          <p:cNvSpPr>
            <a:spLocks noChangeArrowheads="1"/>
          </p:cNvSpPr>
          <p:nvPr/>
        </p:nvSpPr>
        <p:spPr bwMode="auto">
          <a:xfrm rot="1009340">
            <a:off x="5360988" y="2009775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0" name="Oval 26"/>
          <p:cNvSpPr>
            <a:spLocks noChangeArrowheads="1"/>
          </p:cNvSpPr>
          <p:nvPr/>
        </p:nvSpPr>
        <p:spPr bwMode="auto">
          <a:xfrm rot="2878885">
            <a:off x="4837113" y="168116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1" name="Oval 27"/>
          <p:cNvSpPr>
            <a:spLocks noChangeArrowheads="1"/>
          </p:cNvSpPr>
          <p:nvPr/>
        </p:nvSpPr>
        <p:spPr bwMode="auto">
          <a:xfrm rot="5400000">
            <a:off x="4571207" y="980281"/>
            <a:ext cx="144462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2" name="Oval 28"/>
          <p:cNvSpPr>
            <a:spLocks noChangeArrowheads="1"/>
          </p:cNvSpPr>
          <p:nvPr/>
        </p:nvSpPr>
        <p:spPr bwMode="auto">
          <a:xfrm rot="7475587">
            <a:off x="4818856" y="391319"/>
            <a:ext cx="144463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3" name="Oval 29"/>
          <p:cNvSpPr>
            <a:spLocks noChangeArrowheads="1"/>
          </p:cNvSpPr>
          <p:nvPr/>
        </p:nvSpPr>
        <p:spPr bwMode="auto">
          <a:xfrm rot="10800000">
            <a:off x="5508625" y="0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4" name="Oval 30"/>
          <p:cNvSpPr>
            <a:spLocks noChangeArrowheads="1"/>
          </p:cNvSpPr>
          <p:nvPr/>
        </p:nvSpPr>
        <p:spPr bwMode="auto">
          <a:xfrm rot="12761602">
            <a:off x="6096000" y="762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5" name="Oval 31"/>
          <p:cNvSpPr>
            <a:spLocks noChangeArrowheads="1"/>
          </p:cNvSpPr>
          <p:nvPr/>
        </p:nvSpPr>
        <p:spPr bwMode="auto">
          <a:xfrm rot="14269747">
            <a:off x="6550819" y="486569"/>
            <a:ext cx="144463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6" name="Oval 32"/>
          <p:cNvSpPr>
            <a:spLocks noChangeArrowheads="1"/>
          </p:cNvSpPr>
          <p:nvPr/>
        </p:nvSpPr>
        <p:spPr bwMode="auto">
          <a:xfrm rot="16200000">
            <a:off x="6732588" y="1052513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8" name="Oval 34"/>
          <p:cNvSpPr>
            <a:spLocks noChangeArrowheads="1"/>
          </p:cNvSpPr>
          <p:nvPr/>
        </p:nvSpPr>
        <p:spPr bwMode="auto">
          <a:xfrm rot="-2457754">
            <a:off x="6497638" y="1725613"/>
            <a:ext cx="142875" cy="1152525"/>
          </a:xfrm>
          <a:prstGeom prst="ellipse">
            <a:avLst/>
          </a:prstGeom>
          <a:solidFill>
            <a:srgbClr val="FF99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99" name="Oval 35"/>
          <p:cNvSpPr>
            <a:spLocks noChangeArrowheads="1"/>
          </p:cNvSpPr>
          <p:nvPr/>
        </p:nvSpPr>
        <p:spPr bwMode="auto">
          <a:xfrm rot="-717174">
            <a:off x="5938838" y="2044700"/>
            <a:ext cx="142875" cy="1152525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02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  <p:pic>
        <p:nvPicPr>
          <p:cNvPr id="11301" name="Picture 37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9148495">
            <a:off x="4859338" y="4221163"/>
            <a:ext cx="1119187" cy="1039812"/>
          </a:xfrm>
          <a:prstGeom prst="rect">
            <a:avLst/>
          </a:prstGeom>
          <a:noFill/>
        </p:spPr>
      </p:pic>
      <p:pic>
        <p:nvPicPr>
          <p:cNvPr id="11302" name="Picture 38" descr="rose1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/>
          </a:blip>
          <a:srcRect r="46591" b="41933"/>
          <a:stretch>
            <a:fillRect/>
          </a:stretch>
        </p:blipFill>
        <p:spPr bwMode="auto">
          <a:xfrm rot="37385947">
            <a:off x="931863" y="4189412"/>
            <a:ext cx="1119188" cy="103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26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12605 0.43056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21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112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06285 0.5143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" y="257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1000" fill="hold"/>
                                        <p:tgtEl>
                                          <p:spTgt spid="1127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112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0.09462 0.49375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24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1000" fill="hold"/>
                                        <p:tgtEl>
                                          <p:spTgt spid="112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500"/>
                            </p:stCondLst>
                            <p:childTnLst>
                              <p:par>
                                <p:cTn id="5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4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1000" fill="hold"/>
                                        <p:tgtEl>
                                          <p:spTgt spid="11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6500"/>
                            </p:stCondLst>
                            <p:childTnLst>
                              <p:par>
                                <p:cTn id="7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 L 0.16545 0.55648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278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112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8500"/>
                            </p:stCondLst>
                            <p:childTnLst>
                              <p:par>
                                <p:cTn id="8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3500"/>
                            </p:stCondLst>
                            <p:childTnLst>
                              <p:par>
                                <p:cTn id="8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500"/>
                            </p:stCondLst>
                            <p:childTnLst>
                              <p:par>
                                <p:cTn id="9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500"/>
                            </p:stCondLst>
                            <p:childTnLst>
                              <p:par>
                                <p:cTn id="96" presetID="10" presetClass="entr" presetSubtype="0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0500"/>
                            </p:stCondLst>
                            <p:childTnLst>
                              <p:par>
                                <p:cTn id="100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6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4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2" presetID="10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45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1130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9500"/>
                            </p:stCondLst>
                            <p:childTnLst>
                              <p:par>
                                <p:cTn id="14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2500"/>
                            </p:stCondLst>
                            <p:childTnLst>
                              <p:par>
                                <p:cTn id="15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07407E-6 L 0.21094 0.12848 " pathEditMode="relative" rAng="0" ptsTypes="AA">
                                      <p:cBhvr>
                                        <p:cTn id="153" dur="3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5500"/>
                            </p:stCondLst>
                            <p:childTnLst>
                              <p:par>
                                <p:cTn id="15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0.24601 0.14491 " pathEditMode="relative" rAng="0" ptsTypes="AA">
                                      <p:cBhvr>
                                        <p:cTn id="156" dur="3000" fill="hold"/>
                                        <p:tgtEl>
                                          <p:spTgt spid="11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7" repeatCount="2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</p:childTnLst>
        </p:cTn>
      </p:par>
    </p:tnLst>
    <p:bldLst>
      <p:bldP spid="11306" grpId="0" animBg="1"/>
      <p:bldP spid="11306" grpId="1" animBg="1"/>
      <p:bldP spid="11306" grpId="2" animBg="1"/>
      <p:bldP spid="11266" grpId="0" animBg="1"/>
      <p:bldP spid="11266" grpId="1"/>
      <p:bldP spid="11266" grpId="2" animBg="1"/>
      <p:bldP spid="11274" grpId="0" animBg="1"/>
      <p:bldP spid="11274" grpId="1" animBg="1"/>
      <p:bldP spid="11274" grpId="2" animBg="1"/>
      <p:bldP spid="11274" grpId="3" animBg="1"/>
      <p:bldP spid="11275" grpId="0" animBg="1"/>
      <p:bldP spid="11275" grpId="1" animBg="1"/>
      <p:bldP spid="11275" grpId="2" animBg="1"/>
      <p:bldP spid="11275" grpId="3" animBg="1"/>
      <p:bldP spid="11276" grpId="0" animBg="1"/>
      <p:bldP spid="11276" grpId="1" animBg="1"/>
      <p:bldP spid="11276" grpId="2" animBg="1"/>
      <p:bldP spid="11276" grpId="3" animBg="1"/>
      <p:bldP spid="11277" grpId="0" animBg="1"/>
      <p:bldP spid="11277" grpId="1" animBg="1"/>
      <p:bldP spid="11277" grpId="2" animBg="1"/>
      <p:bldP spid="11277" grpId="3" animBg="1"/>
      <p:bldP spid="11288" grpId="0" animBg="1"/>
      <p:bldP spid="11289" grpId="0" animBg="1"/>
      <p:bldP spid="11290" grpId="0" animBg="1"/>
      <p:bldP spid="11291" grpId="0" animBg="1"/>
      <p:bldP spid="11292" grpId="0" animBg="1"/>
      <p:bldP spid="11293" grpId="0" animBg="1"/>
      <p:bldP spid="11294" grpId="0" animBg="1"/>
      <p:bldP spid="11295" grpId="0" animBg="1"/>
      <p:bldP spid="11296" grpId="0" animBg="1"/>
      <p:bldP spid="11298" grpId="0" animBg="1"/>
      <p:bldP spid="112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600206-Tropical-Fish-String-Ligh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 l="50000" t="3987" r="4666" b="67667"/>
          <a:stretch>
            <a:fillRect/>
          </a:stretch>
        </p:blipFill>
        <p:spPr bwMode="auto">
          <a:xfrm>
            <a:off x="-2341563" y="836613"/>
            <a:ext cx="2592388" cy="1633537"/>
          </a:xfrm>
          <a:prstGeom prst="rect">
            <a:avLst/>
          </a:prstGeom>
          <a:noFill/>
        </p:spPr>
      </p:pic>
      <p:pic>
        <p:nvPicPr>
          <p:cNvPr id="8202" name="Picture 10" descr="600206-Tropical-Fish-String-Ligh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rcRect l="4666" t="62555" r="55055" b="4668"/>
          <a:stretch>
            <a:fillRect/>
          </a:stretch>
        </p:blipFill>
        <p:spPr bwMode="auto">
          <a:xfrm>
            <a:off x="3995738" y="4724400"/>
            <a:ext cx="2590800" cy="1909763"/>
          </a:xfrm>
          <a:prstGeom prst="rect">
            <a:avLst/>
          </a:prstGeom>
          <a:noFill/>
        </p:spPr>
      </p:pic>
      <p:pic>
        <p:nvPicPr>
          <p:cNvPr id="8203" name="Picture 11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66" t="65111" r="49945" b="4668"/>
          <a:stretch>
            <a:fillRect/>
          </a:stretch>
        </p:blipFill>
        <p:spPr bwMode="auto">
          <a:xfrm>
            <a:off x="5867400" y="620713"/>
            <a:ext cx="2663825" cy="1773237"/>
          </a:xfrm>
          <a:prstGeom prst="rect">
            <a:avLst/>
          </a:prstGeom>
          <a:noFill/>
        </p:spPr>
      </p:pic>
      <p:pic>
        <p:nvPicPr>
          <p:cNvPr id="8204" name="Picture 12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832" t="34889" r="29834" b="37271"/>
          <a:stretch>
            <a:fillRect/>
          </a:stretch>
        </p:blipFill>
        <p:spPr bwMode="auto">
          <a:xfrm>
            <a:off x="9324975" y="3933825"/>
            <a:ext cx="2519363" cy="1739900"/>
          </a:xfrm>
          <a:prstGeom prst="rect">
            <a:avLst/>
          </a:prstGeom>
          <a:noFill/>
        </p:spPr>
      </p:pic>
      <p:pic>
        <p:nvPicPr>
          <p:cNvPr id="8205" name="Picture 13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585" t="4611" r="4666" b="65683"/>
          <a:stretch>
            <a:fillRect/>
          </a:stretch>
        </p:blipFill>
        <p:spPr bwMode="auto">
          <a:xfrm>
            <a:off x="3276600" y="2276475"/>
            <a:ext cx="2592388" cy="1709738"/>
          </a:xfrm>
          <a:prstGeom prst="rect">
            <a:avLst/>
          </a:prstGeom>
          <a:noFill/>
        </p:spPr>
      </p:pic>
      <p:pic>
        <p:nvPicPr>
          <p:cNvPr id="8206" name="Picture 14" descr="600206-Tropical-Fish-String-Ligh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AFFFE"/>
              </a:clrFrom>
              <a:clrTo>
                <a:srgbClr val="FAFFFE">
                  <a:alpha val="0"/>
                </a:srgbClr>
              </a:clrTo>
            </a:clrChange>
          </a:blip>
          <a:srcRect l="50000" t="3987" r="4666" b="67667"/>
          <a:stretch>
            <a:fillRect/>
          </a:stretch>
        </p:blipFill>
        <p:spPr bwMode="auto">
          <a:xfrm>
            <a:off x="-2592388" y="908050"/>
            <a:ext cx="2592388" cy="1778000"/>
          </a:xfrm>
          <a:prstGeom prst="rect">
            <a:avLst/>
          </a:prstGeom>
          <a:noFill/>
        </p:spPr>
      </p:pic>
      <p:pic>
        <p:nvPicPr>
          <p:cNvPr id="8207" name="Picture 15" descr="600206-Tropical-Fish-String-Light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 l="29832" t="34889" r="29834" b="37271"/>
          <a:stretch>
            <a:fillRect/>
          </a:stretch>
        </p:blipFill>
        <p:spPr bwMode="auto">
          <a:xfrm>
            <a:off x="9540875" y="4149725"/>
            <a:ext cx="2519363" cy="1739900"/>
          </a:xfrm>
          <a:prstGeom prst="rect">
            <a:avLst/>
          </a:prstGeom>
          <a:noFill/>
        </p:spPr>
      </p:pic>
      <p:pic>
        <p:nvPicPr>
          <p:cNvPr id="8209" name="Picture 1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21.wav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C 0.01007 0.0706 0.03664 0.16944 0.13177 0.16805 C 0.26841 0.16805 0.27952 -0.16274 0.44358 -0.16389 C 0.59132 -0.16389 0.51233 0.12523 0.65452 0.12407 C 0.80209 0.12407 0.72309 -0.08542 0.88195 -0.08542 C 1.02414 -0.08542 0.94514 0.05601 1.07188 0.05601 C 1.19358 0.05601 1.13039 -0.05209 1.24132 -0.05209 C 1.30452 -0.05209 1.30921 -0.02269 1.31511 4.44444E-6 " pathEditMode="relative" rAng="0" ptsTypes="ffffffff">
                                      <p:cBhvr>
                                        <p:cTn id="8" dur="5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3 -2.96296E-6 C 0.21893 0.0706 0.18872 0.16945 0.07622 0.16806 C -0.08593 0.16806 -0.09809 -0.16273 -0.29166 -0.16389 C -0.46562 -0.16389 -0.37274 0.12523 -0.54027 0.12408 C -0.71562 0.12408 -0.6217 -0.08541 -0.80868 -0.08541 C -0.97639 -0.08541 -0.8835 0.05602 -1.03229 0.05602 C -1.17569 0.05602 -1.10139 -0.05208 -1.23211 -0.05208 C -1.30659 -0.05208 -1.31198 -0.02268 -1.31892 -2.96296E-6 " pathEditMode="relative" rAng="0" ptsTypes="ffffffff">
                                      <p:cBhvr>
                                        <p:cTn id="11" dur="5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493 0.13935 C -0.30521 0.20995 -0.27968 0.30879 -0.18819 0.3074 C -0.05694 0.3074 -0.04618 -0.02338 0.11146 -0.02454 C 0.2533 -0.02454 0.17743 0.26458 0.31389 0.26342 C 0.45591 0.26342 0.37986 0.05393 0.53264 0.05393 C 0.66927 0.05393 0.59323 0.19537 0.71511 0.19537 C 0.83212 0.19537 0.77118 0.08727 0.87795 0.08727 C 0.93872 0.08727 0.94323 0.11666 0.94879 0.13935 " pathEditMode="relative" rAng="0" ptsTypes="ffffffff">
                                      <p:cBhvr>
                                        <p:cTn id="18" dur="5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66 -0.13843 C 0.07274 -0.07732 0.10555 0.01412 0.05607 0.06504 C -0.01545 0.14074 -0.17483 -0.11227 -0.2599 -0.02408 C -0.33577 0.05717 -0.16059 0.24027 -0.23438 0.31666 C -0.31129 0.39838 -0.36771 0.19074 -0.44896 0.27731 C -0.52223 0.35532 -0.41598 0.42222 -0.48143 0.49166 C -0.54375 0.55879 -0.56198 0.43888 -0.6191 0.5 C -0.65174 0.53449 -0.63993 0.56018 -0.6323 0.58078 " pathEditMode="relative" rAng="-2306622" ptsTypes="ffffffff">
                                      <p:cBhvr>
                                        <p:cTn id="33" dur="3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8" y="3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0"/>
                            </p:stCondLst>
                            <p:childTnLst>
                              <p:par>
                                <p:cTn id="35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517 0.29723 C 0.19878 0.20487 0.22326 0.07014 0.13819 0.01181 C 0.01649 -0.07407 -0.15087 0.3176 -0.29688 0.21621 C -0.42743 0.12431 -0.21927 -0.17453 -0.34566 -0.26226 C -0.47726 -0.35532 -0.50695 -0.05324 -0.64705 -0.15231 C -0.77309 -0.24143 -0.63577 -0.36226 -0.7474 -0.44166 C -0.85486 -0.51759 -0.8507 -0.34791 -0.94896 -0.41759 C -1.00486 -0.45694 -0.9948 -0.49513 -0.98941 -0.52615 " pathEditMode="relative" rAng="1679853" ptsTypes="ffffffff">
                                      <p:cBhvr>
                                        <p:cTn id="36" dur="5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1" y="-4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0"/>
                            </p:stCondLst>
                            <p:childTnLst>
                              <p:par>
                                <p:cTn id="3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726 -0.58796 C -0.60868 -0.5993 -0.46667 -0.50532 -0.46181 -0.37638 C -0.45608 -0.24699 -0.58959 -0.13194 -0.75816 -0.11944 C -0.92743 -0.10694 -1.0691 -0.20277 -1.07431 -0.33194 C -1.07969 -0.46134 -0.9467 -0.57615 -0.77726 -0.58796 Z " pathEditMode="relative" rAng="-186218" ptsTypes="fffff">
                                      <p:cBhvr>
                                        <p:cTn id="39" dur="3000" spd="-100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476672"/>
            <a:ext cx="5760640" cy="107721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t-RU" sz="32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Дәреслек белән эш.</a:t>
            </a:r>
          </a:p>
          <a:p>
            <a:pPr algn="ctr"/>
            <a:r>
              <a:rPr lang="tt-RU" sz="32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49 күнегү.</a:t>
            </a:r>
            <a:endParaRPr lang="ru-RU" sz="32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0"/>
            <a:ext cx="5076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Өләшәм күңел җылысын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Көндезен, кич һәм иртә.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Бүлә белсәң, бүлеп була,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Юмартлыкка ни җитә!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Юк минем алтыным, көмешем,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Юк миндә миллионнар – </a:t>
            </a:r>
            <a:endParaRPr lang="ru-RU" sz="24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Күңелем байлыгым – хисләрем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Мә, алыгыз, оланнар!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Алып, сез дә өләшегез,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Җылынсын өшегәннәр.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Бер шатлыкны ике итә</a:t>
            </a:r>
          </a:p>
          <a:p>
            <a:pPr lvl="1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Җылылык өләшкәннәр.</a:t>
            </a:r>
          </a:p>
          <a:p>
            <a:pPr lvl="1" algn="ctr"/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Вәсимә Хәйруллина</a:t>
            </a:r>
          </a:p>
        </p:txBody>
      </p:sp>
      <p:pic>
        <p:nvPicPr>
          <p:cNvPr id="3" name="Picture 2" descr="C:\Documents and Settings\User\Рабочий стол\исламия\102233995_5152557_0_88e4c_e0232fc5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21906" cy="306896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7544" y="3068960"/>
            <a:ext cx="4067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Кул тотышып дуслар, басыйк әле,</a:t>
            </a:r>
          </a:p>
          <a:p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Нинди матур булды  түгәрәк.</a:t>
            </a:r>
          </a:p>
          <a:p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Әйтерсең лә ләйсән яңгыр кебек</a:t>
            </a:r>
          </a:p>
          <a:p>
            <a:r>
              <a:rPr lang="tt-RU" sz="24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Тамчы тама җиргә сибәләп.</a:t>
            </a:r>
            <a:endParaRPr lang="ru-RU" sz="24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0"/>
            <a:ext cx="867645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Урамда яз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Күктә кояш елмая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Нинди матур көн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Саф һавада шундый рәхәт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Язгы табигать нинди матур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Сыерчыклар шат авазларын яңгырата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дөньяда яз сулышы сизелә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Бар табигать җанлана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 син язны яратасыңмы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 җырын тыңлыйсыңмы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 җырын тыңлыйсыңмы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Гөрләвекләр телен аңлыйсыңмы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36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Дусларым, сез дә язгы табигатьне күзәтегез</a:t>
            </a:r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Кошларга оялар ясап куегыз</a:t>
            </a:r>
            <a:r>
              <a:rPr lang="en-US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tt-RU" sz="36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7356" y="285728"/>
            <a:ext cx="54918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Әйтелү максатына карап</a:t>
            </a:r>
            <a:endParaRPr lang="ru-RU" sz="3600" b="1" dirty="0">
              <a:ln w="1905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464315" y="1678769"/>
            <a:ext cx="2357454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750331" y="1321579"/>
            <a:ext cx="1285884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143504" y="1357298"/>
            <a:ext cx="1357322" cy="5000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6429388" y="1785926"/>
            <a:ext cx="2214578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3568" y="3429000"/>
            <a:ext cx="150554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Хикәя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23728" y="2348880"/>
            <a:ext cx="178595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Сорау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29422" y="3429000"/>
            <a:ext cx="2214578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Тойгылы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220072" y="2492896"/>
            <a:ext cx="1714512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Өндәү</a:t>
            </a:r>
            <a:endParaRPr lang="ru-RU" sz="3600" b="1" dirty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29422" y="3356992"/>
            <a:ext cx="221457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3429000"/>
            <a:ext cx="221457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2051720" y="2348880"/>
            <a:ext cx="221457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BD964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04048" y="2492896"/>
            <a:ext cx="2214578" cy="6429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3BD964"/>
                </a:solidFill>
              </a:ln>
              <a:solidFill>
                <a:srgbClr val="1F9D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tt-RU" sz="28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Модельнең шапкасы ничек атала?</a:t>
            </a:r>
          </a:p>
          <a:p>
            <a:pPr algn="ctr"/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ҖӨМЛӘ                         </a:t>
            </a:r>
          </a:p>
          <a:p>
            <a:pPr algn="ctr">
              <a:buFontTx/>
              <a:buChar char="-"/>
            </a:pPr>
            <a:r>
              <a:rPr lang="tt-RU" sz="28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Җөмлә нәрсәне белдерә?</a:t>
            </a:r>
          </a:p>
          <a:p>
            <a:pPr algn="ctr"/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Тәмамланган уйны белдерә                             </a:t>
            </a:r>
          </a:p>
          <a:p>
            <a:pPr algn="ctr">
              <a:buFontTx/>
              <a:buChar char="-"/>
            </a:pPr>
            <a:r>
              <a:rPr lang="tt-RU" sz="28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Җөмлә ахырында нинди тыныш билгеләре куела?</a:t>
            </a:r>
          </a:p>
          <a:p>
            <a:pPr algn="ctr"/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.     ?    !                            </a:t>
            </a:r>
          </a:p>
          <a:p>
            <a:pPr algn="ctr">
              <a:buFontTx/>
              <a:buChar char="-"/>
            </a:pPr>
            <a:r>
              <a:rPr lang="tt-RU" sz="28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Әйтелү максаты буенча нинди җөмләләр була?</a:t>
            </a:r>
          </a:p>
          <a:p>
            <a:pPr algn="ctr"/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Хикәя, сорау, өндәү, тойгылы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1340768"/>
            <a:ext cx="500066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3140968"/>
            <a:ext cx="5072098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548680"/>
            <a:ext cx="5601234" cy="3731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267744" y="2132856"/>
            <a:ext cx="5000660" cy="4286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User\Рабочий стол\исламия\весенняя кра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17" y="0"/>
            <a:ext cx="8807283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8273262679576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48125" cy="4048125"/>
          </a:xfrm>
          <a:prstGeom prst="rect">
            <a:avLst/>
          </a:prstGeom>
          <a:noFill/>
        </p:spPr>
      </p:pic>
      <p:pic>
        <p:nvPicPr>
          <p:cNvPr id="2051" name="Picture 3" descr="C:\Documents and Settings\User\Рабочий стол\102233995_5152557_0_88e4c_e0232fc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91075" y="2286000"/>
            <a:ext cx="4352925" cy="4572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932082" y="643488"/>
            <a:ext cx="785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Үз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6330" y="286298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авышмыйча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46462" y="1000678"/>
            <a:ext cx="816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дөрес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32148" y="714926"/>
            <a:ext cx="720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итеп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6330" y="1000678"/>
            <a:ext cx="8467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утыр.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928926" y="714356"/>
            <a:ext cx="1109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Дәрескә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43174" y="121442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күңел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28992" y="357166"/>
            <a:ext cx="576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сал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072098" y="1028626"/>
            <a:ext cx="1162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Сораган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786478" y="171370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сүзне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86346" y="1314378"/>
            <a:ext cx="9410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ңлап,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43602" y="814312"/>
            <a:ext cx="7947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ачык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286412" y="457122"/>
            <a:ext cx="997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тавыш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786346" y="742874"/>
            <a:ext cx="828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29222" y="171370"/>
            <a:ext cx="909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җавап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857916" y="1314378"/>
            <a:ext cx="603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бир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139228" y="285728"/>
            <a:ext cx="17904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Укытучының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353542" y="714356"/>
            <a:ext cx="583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һәр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996484" y="642918"/>
            <a:ext cx="7906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сүзен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10666" y="1428736"/>
            <a:ext cx="12121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мәхәббәт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353542" y="1071546"/>
            <a:ext cx="8288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353674" y="1142984"/>
            <a:ext cx="5533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үтә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rot="5400000">
            <a:off x="1734821" y="1225619"/>
            <a:ext cx="178592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5400000">
            <a:off x="3536161" y="1107277"/>
            <a:ext cx="178592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5400000">
            <a:off x="5965053" y="1107277"/>
            <a:ext cx="1785926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27584" y="1556792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t-RU" sz="2000" b="1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урыныңда</a:t>
            </a:r>
            <a:endParaRPr lang="ru-RU" sz="2000" b="1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93 L -0.06996 0.24051 " pathEditMode="fixed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5.55112E-17 L 0.00955 0.10718 " pathEditMode="fixed" rAng="0" ptsTypes="AA"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283 0.292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1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 L 0.32257 0.18843 " pathEditMode="fixed" rAng="0" ptsTypes="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L 0.49305 0.230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0 L 0.67448 0.1884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" y="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20545E-6 L -0.2835 0.335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0 L -0.09618 0.2622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38778E-17 L -0.04809 0.3872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51979 0.3837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1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47535 0.5087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L -0.27952 0.34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33333E-6 L -0.26302 0.4150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-0.14045 0.46713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2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 L 0.01788 0.4254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3.33333E-6 L 0.09236 0.508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0.0941 0.34213 " pathEditMode="fixed" rAng="0" ptsTypes="AA"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74098 0.6180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0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L -0.54878 0.55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53577 0.56597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" y="2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 L -0.36267 0.4513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" y="2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-0.24705 0.503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5469 0.4930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9104" y="764704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tt-RU" sz="3600" b="1" spc="300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Үз  урыныңда  авышмыйча,  дөрес итеп  утыр.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t-RU" sz="3600" b="1" spc="300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Дәрескә  күңел  сал.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t-RU" sz="3600" b="1" spc="300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Сораган  сүзне  аңлап,  ачык  тавыш белән  җавап  бир.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tt-RU" sz="3600" b="1" spc="300" dirty="0" smtClean="0">
                <a:ln w="10541" cmpd="sng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Укытучының  һәр  сүзен  мәхәббәт белән  үтә.</a:t>
            </a:r>
            <a:endParaRPr lang="ru-RU" sz="3600" b="1" spc="300" dirty="0">
              <a:ln w="10541" cmpd="sng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000108"/>
            <a:ext cx="157163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1000108"/>
            <a:ext cx="157163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388" y="1000108"/>
            <a:ext cx="1571636" cy="7143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5" idx="3"/>
            <a:endCxn id="6" idx="1"/>
          </p:cNvCxnSpPr>
          <p:nvPr/>
        </p:nvCxnSpPr>
        <p:spPr>
          <a:xfrm>
            <a:off x="2428860" y="1357298"/>
            <a:ext cx="1214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6" idx="3"/>
            <a:endCxn id="7" idx="1"/>
          </p:cNvCxnSpPr>
          <p:nvPr/>
        </p:nvCxnSpPr>
        <p:spPr>
          <a:xfrm>
            <a:off x="5214942" y="1357298"/>
            <a:ext cx="121444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3568" y="2143116"/>
            <a:ext cx="8460432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t-RU" sz="28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Җөмләнең беренче сүзе баш хәрефтән башлана.</a:t>
            </a:r>
          </a:p>
          <a:p>
            <a:pPr marL="342900" indent="-342900">
              <a:buAutoNum type="arabicPeriod"/>
            </a:pPr>
            <a:endParaRPr lang="tt-RU" sz="2800" b="1" dirty="0" smtClean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t-RU" sz="28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Җөмлә тәмамланган уйны белдерә.</a:t>
            </a:r>
          </a:p>
          <a:p>
            <a:pPr marL="342900" indent="-342900">
              <a:buAutoNum type="arabicPeriod"/>
            </a:pPr>
            <a:endParaRPr lang="tt-RU" sz="2800" b="1" dirty="0" smtClean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t-RU" sz="28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Җөмлә ахырында . , ? , ! куела.</a:t>
            </a:r>
          </a:p>
          <a:p>
            <a:pPr marL="342900" indent="-342900">
              <a:buAutoNum type="arabicPeriod"/>
            </a:pPr>
            <a:endParaRPr lang="tt-RU" sz="2800" b="1" dirty="0" smtClean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t-RU" sz="28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Җөмләнең иясе һәм хәбәре бар.</a:t>
            </a:r>
          </a:p>
          <a:p>
            <a:pPr marL="342900" indent="-342900">
              <a:buAutoNum type="arabicPeriod"/>
            </a:pPr>
            <a:endParaRPr lang="tt-RU" sz="2800" b="1" dirty="0" smtClean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t-RU" sz="28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Җөмләдә сүзләр бер-берсенә бәйләнгән.</a:t>
            </a:r>
            <a:endParaRPr lang="ru-RU" sz="2800" b="1" dirty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 flipH="1" flipV="1">
            <a:off x="714348" y="857232"/>
            <a:ext cx="28575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683568" y="1988840"/>
            <a:ext cx="8460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83568" y="2780928"/>
            <a:ext cx="8460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3568" y="4653136"/>
            <a:ext cx="8460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3568" y="3645024"/>
            <a:ext cx="8460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517232"/>
            <a:ext cx="8460432" cy="6480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1000100" y="1357298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572264" y="1357298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572264" y="1285860"/>
            <a:ext cx="128588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143900" y="1071546"/>
            <a:ext cx="28575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n>
                  <a:solidFill>
                    <a:srgbClr val="1F9D40"/>
                  </a:solidFill>
                </a:ln>
                <a:solidFill>
                  <a:srgbClr val="0070C0"/>
                </a:solidFill>
              </a:rPr>
              <a:t>.</a:t>
            </a:r>
            <a:endParaRPr lang="ru-RU" sz="4400" dirty="0">
              <a:ln>
                <a:solidFill>
                  <a:srgbClr val="1F9D4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620688"/>
            <a:ext cx="9144000" cy="1440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0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Унтугызынчы март</a:t>
            </a:r>
          </a:p>
          <a:p>
            <a:pPr algn="ctr"/>
            <a:r>
              <a:rPr lang="tt-RU" sz="2800" b="1" i="1" dirty="0" smtClean="0">
                <a:ln w="19050">
                  <a:solidFill>
                    <a:srgbClr val="002060"/>
                  </a:solidFill>
                  <a:prstDash val="solid"/>
                </a:ln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Җөмлә</a:t>
            </a:r>
          </a:p>
          <a:p>
            <a:pPr algn="ctr"/>
            <a:r>
              <a:rPr lang="tt-RU" sz="28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Сыйныф эше</a:t>
            </a:r>
            <a:endParaRPr lang="ru-RU" sz="2800" b="1" i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1857364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472" y="2285992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472" y="2857496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1472" y="3286124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472" y="4286256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472" y="3786190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48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17144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306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548680"/>
            <a:ext cx="178595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43504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167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919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0826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371136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0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20"/>
                            </p:stCondLst>
                            <p:childTnLst>
                              <p:par>
                                <p:cTn id="4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40"/>
                            </p:stCondLst>
                            <p:childTnLst>
                              <p:par>
                                <p:cTn id="6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40"/>
                            </p:stCondLst>
                            <p:childTnLst>
                              <p:par>
                                <p:cTn id="7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80"/>
                            </p:stCondLst>
                            <p:childTnLst>
                              <p:par>
                                <p:cTn id="7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20"/>
                            </p:stCondLst>
                            <p:childTnLst>
                              <p:par>
                                <p:cTn id="8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6" grpId="0"/>
      <p:bldP spid="27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tt-RU" sz="3600" b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Яз җитә.           Яз җитә?              Яз җитә!</a:t>
            </a:r>
            <a:endParaRPr lang="ru-RU" sz="3600" b="1" dirty="0">
              <a:ln w="19050">
                <a:solidFill>
                  <a:srgbClr val="1F9D40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928802"/>
            <a:ext cx="38890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Охшаш</a:t>
            </a:r>
          </a:p>
          <a:p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Өчесе дә җөмлә.</a:t>
            </a:r>
          </a:p>
          <a:p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Баш хәрефе белән башлана.</a:t>
            </a:r>
          </a:p>
          <a:p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Ия һәм хәбәр бер үк.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928802"/>
            <a:ext cx="44291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Аермалары</a:t>
            </a:r>
          </a:p>
          <a:p>
            <a:r>
              <a:rPr lang="tt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Төрле тыныш билгесе куелган.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3107521" y="2893215"/>
            <a:ext cx="278608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786322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5400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 өчен төрле тыныш билгесе куелган?</a:t>
            </a:r>
            <a:endParaRPr lang="ru-RU" sz="5400" b="1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правка 11">
            <a:hlinkClick r:id="" action="ppaction://noaction" highlightClick="1"/>
          </p:cNvPr>
          <p:cNvSpPr/>
          <p:nvPr/>
        </p:nvSpPr>
        <p:spPr>
          <a:xfrm>
            <a:off x="0" y="4941168"/>
            <a:ext cx="9144000" cy="1571636"/>
          </a:xfrm>
          <a:prstGeom prst="actionButtonHelp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2660" y="2420888"/>
            <a:ext cx="4071966" cy="49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4876" y="2428868"/>
            <a:ext cx="4143404" cy="17859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2924944"/>
            <a:ext cx="3960440" cy="7920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2660" y="3717032"/>
            <a:ext cx="4071966" cy="4960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1F9D40"/>
                </a:solidFill>
              </a:ln>
              <a:solidFill>
                <a:srgbClr val="1F9D4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2" grpId="0" animBg="1"/>
      <p:bldP spid="13" grpId="1" animBg="1"/>
      <p:bldP spid="15" grpId="1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0"/>
            <a:ext cx="53578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2800" b="1" i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Унтугызынчы март</a:t>
            </a:r>
          </a:p>
          <a:p>
            <a:pPr algn="ctr"/>
            <a:r>
              <a:rPr lang="tt-RU" sz="28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Җөмлә</a:t>
            </a:r>
          </a:p>
          <a:p>
            <a:pPr algn="ctr"/>
            <a:r>
              <a:rPr lang="tt-RU" sz="2800" b="1" i="1" dirty="0" smtClean="0">
                <a:ln w="1905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Сыйныф эше</a:t>
            </a:r>
            <a:endParaRPr lang="ru-RU" sz="2800" b="1" i="1" dirty="0">
              <a:ln w="1905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571472" y="1857364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571472" y="2285992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571472" y="2857496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1472" y="3286124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71472" y="4286256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1472" y="3786190"/>
            <a:ext cx="807249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4348" y="17144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4546" y="171448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43306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14348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85984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43372" y="371475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851920" y="548680"/>
            <a:ext cx="1785950" cy="35719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143504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643702" y="1714488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җмл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7167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0043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29190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00826" y="2714620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15074" y="3711363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600" i="1" dirty="0" smtClean="0">
                <a:latin typeface="Times New Roman" pitchFamily="18" charset="0"/>
                <a:cs typeface="Times New Roman" pitchFamily="18" charset="0"/>
              </a:rPr>
              <a:t>җиһаз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853244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3200" b="1" dirty="0" smtClean="0">
                <a:ln w="19050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Урамда яз  Күктә кояш елмая  Нинди матур көн Саф һавада шундый рәхәт  Язгы табигать нинди матур  Сыерчыклар шат авазларын яңгырата  Бар дөньяда яз сулышы сизелә  Бар табигать җанлана</a:t>
            </a:r>
            <a:endParaRPr lang="ru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Ә син язны яратасыңмы Кошлар җырын тыңлыйсыңмы Гөрләвекләр телен аңлыйсыңмы </a:t>
            </a:r>
          </a:p>
          <a:p>
            <a:r>
              <a:rPr lang="tt-RU" sz="3200" b="1" i="1" dirty="0" smtClean="0">
                <a:ln w="19050">
                  <a:solidFill>
                    <a:srgbClr val="1F9D40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tt-RU" sz="3200" b="1" dirty="0" smtClean="0">
                <a:ln w="19050">
                  <a:solidFill>
                    <a:srgbClr val="3BD964"/>
                  </a:solidFill>
                  <a:prstDash val="solid"/>
                </a:ln>
                <a:solidFill>
                  <a:srgbClr val="1F9D40"/>
                </a:solidFill>
                <a:latin typeface="Times New Roman" pitchFamily="18" charset="0"/>
                <a:cs typeface="Times New Roman" pitchFamily="18" charset="0"/>
              </a:rPr>
              <a:t>Дусларым, сез дә язгы табигатьне күзәтегез Кошларга оялар ясап куегыз</a:t>
            </a:r>
            <a:endParaRPr lang="ru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sz="3200" b="1" dirty="0" smtClean="0">
              <a:ln w="19050">
                <a:solidFill>
                  <a:srgbClr val="3BD964"/>
                </a:solidFill>
                <a:prstDash val="solid"/>
              </a:ln>
              <a:solidFill>
                <a:srgbClr val="1F9D4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Documents and Settings\User\Рабочий стол\исламия\весенняя кра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717" y="0"/>
            <a:ext cx="8807283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1318</TotalTime>
  <Words>672</Words>
  <Application>Microsoft Office PowerPoint</Application>
  <PresentationFormat>Экран (4:3)</PresentationFormat>
  <Paragraphs>144</Paragraphs>
  <Slides>23</Slides>
  <Notes>2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Фирзалия</cp:lastModifiedBy>
  <cp:revision>89</cp:revision>
  <dcterms:created xsi:type="dcterms:W3CDTF">2014-03-08T19:00:42Z</dcterms:created>
  <dcterms:modified xsi:type="dcterms:W3CDTF">2014-03-16T18:50:00Z</dcterms:modified>
</cp:coreProperties>
</file>