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1AA1A-235F-4E7E-B261-3FC644C48B86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EEBE1-AE62-4B07-A598-A2E75A3CED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6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EEBE1-AE62-4B07-A598-A2E75A3CED9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4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4D0F55-A4E3-44A0-82F6-D848AD27D8BC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F6F50B-56A4-4953-94EB-4FB709F670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048672"/>
          </a:xfrm>
        </p:spPr>
        <p:txBody>
          <a:bodyPr>
            <a:normAutofit/>
          </a:bodyPr>
          <a:lstStyle/>
          <a:p>
            <a:endParaRPr lang="ru-RU" sz="3400" dirty="0" smtClean="0"/>
          </a:p>
          <a:p>
            <a:r>
              <a:rPr lang="ru-RU" sz="3600" dirty="0" smtClean="0"/>
              <a:t>Организация проектно- исследовательской деятельности в начальной школе</a:t>
            </a:r>
          </a:p>
          <a:p>
            <a:endParaRPr lang="ru-RU" sz="2800" dirty="0"/>
          </a:p>
          <a:p>
            <a:endParaRPr lang="ru-RU" sz="2800" dirty="0" smtClean="0"/>
          </a:p>
          <a:p>
            <a:r>
              <a:rPr lang="ru-RU" sz="2400" dirty="0" smtClean="0"/>
              <a:t>                                                Автор проекта:</a:t>
            </a:r>
          </a:p>
          <a:p>
            <a:r>
              <a:rPr lang="ru-RU" sz="2400" dirty="0" smtClean="0"/>
              <a:t>                                                 Анисимова Т. В.</a:t>
            </a:r>
          </a:p>
          <a:p>
            <a:r>
              <a:rPr lang="ru-RU" sz="2400" dirty="0" smtClean="0"/>
              <a:t>                                            учитель начальных классов</a:t>
            </a:r>
            <a:endParaRPr lang="ru-RU" sz="2400" dirty="0"/>
          </a:p>
          <a:p>
            <a:r>
              <a:rPr lang="ru-RU" sz="2400" dirty="0" smtClean="0"/>
              <a:t>                                             СОШ№2 </a:t>
            </a:r>
            <a:r>
              <a:rPr lang="ru-RU" sz="2400" dirty="0" err="1" smtClean="0"/>
              <a:t>п.г.т.Суходол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  Сергиевский район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H="1">
            <a:off x="10692680" y="2130425"/>
            <a:ext cx="936104" cy="1470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560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404664"/>
            <a:ext cx="6110682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«Цветники, формы, размер»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User\Рабочий стол\фото\DSC0144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700808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3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«Весёлая буква»</a:t>
            </a:r>
            <a:endParaRPr lang="ru-RU" dirty="0"/>
          </a:p>
        </p:txBody>
      </p:sp>
      <p:pic>
        <p:nvPicPr>
          <p:cNvPr id="2050" name="Picture 2" descr="C:\Documents and Settings\User\Рабочий стол\фото\DSC014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5538"/>
            <a:ext cx="8424936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3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684568" y="4372168"/>
            <a:ext cx="3600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ser\Рабочий стол\фото\DSC014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2" y="188913"/>
            <a:ext cx="8447616" cy="633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0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88624" y="274638"/>
            <a:ext cx="57606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Анализ ситуации. Актуальность.</a:t>
            </a:r>
          </a:p>
          <a:p>
            <a:r>
              <a:rPr lang="ru-RU" sz="2400" dirty="0" smtClean="0"/>
              <a:t>В Федеральном государственном образовательном стандарте начального общего образования приоритетом названо формирование универсальных учебных действий. На первое место ставится не информированность ученика, а умение решать проблемы, возникающие в реальных жизненных ситуациях. </a:t>
            </a:r>
          </a:p>
          <a:p>
            <a:r>
              <a:rPr lang="ru-RU" sz="2400" dirty="0" smtClean="0"/>
              <a:t>В настоящее время педагогическая практика испытывает следующие затруднения:</a:t>
            </a:r>
          </a:p>
          <a:p>
            <a:r>
              <a:rPr lang="ru-RU" sz="2400" dirty="0" smtClean="0"/>
              <a:t>-низкий уровень развития у младших школьников способности самостоятельно мыслить, искать новые сведения, добывать необходимую информацию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208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274638"/>
            <a:ext cx="5040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lvl="1"/>
            <a:r>
              <a:rPr lang="ru-RU" sz="3200" dirty="0" smtClean="0"/>
              <a:t>Цель:</a:t>
            </a:r>
            <a:r>
              <a:rPr lang="ru-RU" dirty="0" smtClean="0"/>
              <a:t> </a:t>
            </a:r>
            <a:r>
              <a:rPr lang="ru-RU" sz="2300" dirty="0" smtClean="0"/>
              <a:t>Организация проектно- исследовательской деятельности младших школьников.</a:t>
            </a:r>
          </a:p>
          <a:p>
            <a:endParaRPr lang="ru-RU" sz="2500" dirty="0"/>
          </a:p>
          <a:p>
            <a:r>
              <a:rPr lang="ru-RU" sz="3200" dirty="0" smtClean="0"/>
              <a:t>Задачи: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-определить условия для формирования навыков           исследовательской деятельности;</a:t>
            </a:r>
          </a:p>
          <a:p>
            <a:r>
              <a:rPr lang="ru-RU" sz="2500" dirty="0" smtClean="0"/>
              <a:t>-сформировать у младших школьников и их родителей представление о проектном обучении как ведущем способе учебной деятельности;</a:t>
            </a:r>
          </a:p>
          <a:p>
            <a:r>
              <a:rPr lang="ru-RU" sz="2500" dirty="0" smtClean="0"/>
              <a:t>-создать условия для занятий проектно-исследовательской деятельностью с учащимися класса.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0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116616" y="274638"/>
            <a:ext cx="151216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3200" dirty="0" smtClean="0"/>
              <a:t>                 Участники проекта:</a:t>
            </a:r>
          </a:p>
          <a:p>
            <a:endParaRPr lang="ru-RU" sz="3000" dirty="0"/>
          </a:p>
          <a:p>
            <a:r>
              <a:rPr lang="ru-RU" sz="3000" dirty="0" smtClean="0"/>
              <a:t>-учитель;</a:t>
            </a:r>
          </a:p>
          <a:p>
            <a:r>
              <a:rPr lang="ru-RU" sz="3000" dirty="0" smtClean="0"/>
              <a:t>-ученики класса;</a:t>
            </a:r>
          </a:p>
          <a:p>
            <a:r>
              <a:rPr lang="ru-RU" sz="3000" dirty="0" smtClean="0"/>
              <a:t>-родители обучающихся.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1235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72600" y="260648"/>
            <a:ext cx="18002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3200" dirty="0" smtClean="0"/>
              <a:t>Планируемые результаты</a:t>
            </a:r>
          </a:p>
          <a:p>
            <a:r>
              <a:rPr lang="ru-RU" sz="2500" dirty="0" smtClean="0"/>
              <a:t>1.Совершенствование способностей учащихся.</a:t>
            </a:r>
          </a:p>
          <a:p>
            <a:r>
              <a:rPr lang="ru-RU" sz="2500" dirty="0" smtClean="0"/>
              <a:t>2.Развитие познавательных способностей учащихся и критического мышления.</a:t>
            </a:r>
          </a:p>
          <a:p>
            <a:r>
              <a:rPr lang="ru-RU" sz="2500" dirty="0" smtClean="0"/>
              <a:t>3.Формирование и развитие у детей умений и навыков исследовательского поиска.</a:t>
            </a:r>
          </a:p>
          <a:p>
            <a:r>
              <a:rPr lang="ru-RU" sz="2500" dirty="0" smtClean="0"/>
              <a:t>4.Развитие умений ориентироваться в информационном пространстве.</a:t>
            </a:r>
          </a:p>
          <a:p>
            <a:r>
              <a:rPr lang="ru-RU" sz="2500" dirty="0" smtClean="0"/>
              <a:t>5.Формирование у учащихся представлений об исследовательском обучении как ведущем способе учебной деятельности.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48381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972600" y="4372168"/>
            <a:ext cx="25202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920880" cy="59766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План реализации проекта</a:t>
            </a:r>
          </a:p>
          <a:p>
            <a:r>
              <a:rPr lang="ru-RU" sz="2500" dirty="0" smtClean="0"/>
              <a:t>1.Изучение литературы о методе проектов.</a:t>
            </a:r>
          </a:p>
          <a:p>
            <a:r>
              <a:rPr lang="ru-RU" sz="2500" dirty="0" smtClean="0"/>
              <a:t>2.Знакомство родителей и обучающихся с проектной деятельностью учащихся.</a:t>
            </a:r>
          </a:p>
          <a:p>
            <a:r>
              <a:rPr lang="ru-RU" sz="2500" dirty="0" smtClean="0"/>
              <a:t>3.Выявление интересов учащихся.</a:t>
            </a:r>
          </a:p>
          <a:p>
            <a:r>
              <a:rPr lang="ru-RU" sz="2500" dirty="0" smtClean="0"/>
              <a:t>4.Создание рабочей программы «Мои первые проекты».</a:t>
            </a:r>
          </a:p>
          <a:p>
            <a:r>
              <a:rPr lang="ru-RU" sz="2500" dirty="0" smtClean="0"/>
              <a:t>5.Подготовка материально-технической базы.</a:t>
            </a:r>
          </a:p>
          <a:p>
            <a:r>
              <a:rPr lang="ru-RU" sz="2500" dirty="0" smtClean="0"/>
              <a:t>6.Апробирование программы.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4663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340752" y="4372168"/>
            <a:ext cx="12961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6264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ФОРМЫ ЗАНЯТИЙ</a:t>
            </a:r>
          </a:p>
          <a:p>
            <a:r>
              <a:rPr lang="ru-RU" sz="2500" dirty="0" smtClean="0"/>
              <a:t>-</a:t>
            </a:r>
            <a:r>
              <a:rPr lang="ru-RU" sz="2400" dirty="0" smtClean="0"/>
              <a:t>ИНДИВИДУАЛЬНЫЕ;</a:t>
            </a:r>
          </a:p>
          <a:p>
            <a:r>
              <a:rPr lang="ru-RU" sz="2400" dirty="0" smtClean="0"/>
              <a:t>-ГРУППОВЫЕ;</a:t>
            </a:r>
          </a:p>
          <a:p>
            <a:r>
              <a:rPr lang="ru-RU" sz="2400" dirty="0" smtClean="0"/>
              <a:t>-КОЛЛЕКТИВНЫЕ.</a:t>
            </a:r>
            <a:endParaRPr lang="ru-RU" sz="2400" dirty="0"/>
          </a:p>
          <a:p>
            <a:r>
              <a:rPr lang="ru-RU" sz="2500" b="1" dirty="0" smtClean="0"/>
              <a:t>По времени:</a:t>
            </a:r>
          </a:p>
          <a:p>
            <a:r>
              <a:rPr lang="ru-RU" sz="2500" dirty="0" smtClean="0"/>
              <a:t>-краткосрочные;</a:t>
            </a:r>
          </a:p>
          <a:p>
            <a:r>
              <a:rPr lang="ru-RU" sz="2500" dirty="0" smtClean="0"/>
              <a:t>-долговременные.</a:t>
            </a:r>
          </a:p>
          <a:p>
            <a:r>
              <a:rPr lang="ru-RU" sz="2500" b="1" dirty="0" smtClean="0"/>
              <a:t>По теме:</a:t>
            </a:r>
          </a:p>
          <a:p>
            <a:r>
              <a:rPr lang="ru-RU" sz="2500" dirty="0" smtClean="0"/>
              <a:t>-предметные;</a:t>
            </a:r>
          </a:p>
          <a:p>
            <a:r>
              <a:rPr lang="ru-RU" sz="2500" dirty="0" smtClean="0"/>
              <a:t>-свободные.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70218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4888" y="4372168"/>
            <a:ext cx="43204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6120680"/>
          </a:xfrm>
        </p:spPr>
        <p:txBody>
          <a:bodyPr/>
          <a:lstStyle/>
          <a:p>
            <a:pPr marL="2404872" lvl="8" indent="0" algn="ctr">
              <a:spcAft>
                <a:spcPts val="0"/>
              </a:spcAft>
              <a:buNone/>
            </a:pPr>
            <a:r>
              <a:rPr lang="ru-RU" sz="3200" b="1" dirty="0">
                <a:latin typeface="Times New Roman"/>
                <a:ea typeface="Times New Roman"/>
              </a:rPr>
              <a:t>Этапы работы над проектом:</a:t>
            </a:r>
            <a:endParaRPr lang="ru-RU" sz="32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Подготовительный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1.Информирование о  цели работы.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2.Определение задач, которые помогут достичь цели.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3.Составление плана работы.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Основной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1. Непосредственное выполнение работы с использованием инструкций, рекомендаций учителя, родителей. </a:t>
            </a: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latin typeface="Times New Roman"/>
                <a:ea typeface="Times New Roman"/>
              </a:rPr>
              <a:t>Итоговый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1.Устная презентация.</a:t>
            </a:r>
            <a:r>
              <a:rPr lang="ru-RU" sz="2400" b="1" i="1" dirty="0"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1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115616" y="332656"/>
            <a:ext cx="676875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«Моя семья»</a:t>
            </a:r>
            <a:endParaRPr lang="ru-RU" dirty="0"/>
          </a:p>
        </p:txBody>
      </p:sp>
      <p:pic>
        <p:nvPicPr>
          <p:cNvPr id="1026" name="Picture 2" descr="C:\Documents and Settings\User\Рабочий стол\фото\DSC014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84887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7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325</Words>
  <Application>Microsoft Office PowerPoint</Application>
  <PresentationFormat>Экран (4:3)</PresentationFormat>
  <Paragraphs>60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«Моя семья»</vt:lpstr>
      <vt:lpstr>  «Цветники, формы, размер»</vt:lpstr>
      <vt:lpstr>«Весёлая буква»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15</cp:revision>
  <dcterms:created xsi:type="dcterms:W3CDTF">2014-01-28T14:39:46Z</dcterms:created>
  <dcterms:modified xsi:type="dcterms:W3CDTF">2014-04-03T10:31:46Z</dcterms:modified>
</cp:coreProperties>
</file>