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6" r:id="rId6"/>
    <p:sldId id="265" r:id="rId7"/>
    <p:sldId id="264" r:id="rId8"/>
    <p:sldId id="267" r:id="rId9"/>
    <p:sldId id="271" r:id="rId10"/>
    <p:sldId id="273" r:id="rId11"/>
    <p:sldId id="272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EEA04-442E-4521-96ED-BA8C3139315E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73BE4-77A9-4A84-88AC-C4B79543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Характеристика звуков.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644E-771C-4C12-BF3F-BA7F7725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165CF4-9745-4B15-B7E0-70C9CF7F92F1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10E59F-142D-4568-B27A-58FD0FEC5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990000"/>
                </a:solidFill>
              </a:rPr>
              <a:t>Урок обучения грамоте</a:t>
            </a:r>
          </a:p>
        </p:txBody>
      </p:sp>
      <p:sp>
        <p:nvSpPr>
          <p:cNvPr id="10243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244" name="Picture 8" descr="j03433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12000"/>
          </a:blip>
          <a:stretch>
            <a:fillRect/>
          </a:stretch>
        </p:blipFill>
        <p:spPr>
          <a:xfrm>
            <a:off x="5842711" y="3005017"/>
            <a:ext cx="1649578" cy="1716329"/>
          </a:xfrm>
          <a:noFill/>
        </p:spPr>
      </p:pic>
      <p:sp>
        <p:nvSpPr>
          <p:cNvPr id="126982" name="WordArt 6"/>
          <p:cNvSpPr>
            <a:spLocks noChangeArrowheads="1" noChangeShapeType="1" noTextEdit="1"/>
          </p:cNvSpPr>
          <p:nvPr/>
        </p:nvSpPr>
        <p:spPr bwMode="auto">
          <a:xfrm rot="-1271698">
            <a:off x="234950" y="2417763"/>
            <a:ext cx="841375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Встреча  с  буквой</a:t>
            </a:r>
          </a:p>
        </p:txBody>
      </p:sp>
      <p:sp>
        <p:nvSpPr>
          <p:cNvPr id="127004" name="Rectangle 28"/>
          <p:cNvSpPr>
            <a:spLocks noChangeArrowheads="1"/>
          </p:cNvSpPr>
          <p:nvPr/>
        </p:nvSpPr>
        <p:spPr bwMode="auto">
          <a:xfrm rot="-1408585">
            <a:off x="2711450" y="4494213"/>
            <a:ext cx="1584325" cy="1800225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127005" name="Text Box 29"/>
          <p:cNvSpPr txBox="1">
            <a:spLocks noChangeArrowheads="1"/>
          </p:cNvSpPr>
          <p:nvPr/>
        </p:nvSpPr>
        <p:spPr bwMode="auto">
          <a:xfrm rot="-1430788">
            <a:off x="3101975" y="4600575"/>
            <a:ext cx="863600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88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7004" grpId="0" animBg="1"/>
      <p:bldP spid="1270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214686"/>
            <a:ext cx="114300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214686"/>
            <a:ext cx="107157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3214686"/>
            <a:ext cx="135732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3214686"/>
            <a:ext cx="92869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8992" y="3214686"/>
            <a:ext cx="84296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861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7950" y="3214686"/>
            <a:ext cx="84296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3214686"/>
            <a:ext cx="92869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3214686"/>
            <a:ext cx="92869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214686"/>
            <a:ext cx="928694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«Снежный ком»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06637"/>
            <a:ext cx="7000923" cy="36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990000"/>
                </a:solidFill>
              </a:rPr>
              <a:t>Урок обучения грамоте</a:t>
            </a:r>
          </a:p>
        </p:txBody>
      </p:sp>
      <p:sp>
        <p:nvSpPr>
          <p:cNvPr id="10243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244" name="Picture 8" descr="j03433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12000"/>
          </a:blip>
          <a:stretch>
            <a:fillRect/>
          </a:stretch>
        </p:blipFill>
        <p:spPr>
          <a:xfrm>
            <a:off x="5842711" y="3005017"/>
            <a:ext cx="1649578" cy="1716329"/>
          </a:xfrm>
          <a:noFill/>
        </p:spPr>
      </p:pic>
      <p:sp>
        <p:nvSpPr>
          <p:cNvPr id="126982" name="WordArt 6"/>
          <p:cNvSpPr>
            <a:spLocks noChangeArrowheads="1" noChangeShapeType="1" noTextEdit="1"/>
          </p:cNvSpPr>
          <p:nvPr/>
        </p:nvSpPr>
        <p:spPr bwMode="auto">
          <a:xfrm rot="-1271698">
            <a:off x="234950" y="2417763"/>
            <a:ext cx="841375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Встреча  с  буквой</a:t>
            </a:r>
          </a:p>
        </p:txBody>
      </p:sp>
      <p:sp>
        <p:nvSpPr>
          <p:cNvPr id="127004" name="Rectangle 28"/>
          <p:cNvSpPr>
            <a:spLocks noChangeArrowheads="1"/>
          </p:cNvSpPr>
          <p:nvPr/>
        </p:nvSpPr>
        <p:spPr bwMode="auto">
          <a:xfrm rot="-1408585">
            <a:off x="2711450" y="4494213"/>
            <a:ext cx="1584325" cy="1800225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127005" name="Text Box 29"/>
          <p:cNvSpPr txBox="1">
            <a:spLocks noChangeArrowheads="1"/>
          </p:cNvSpPr>
          <p:nvPr/>
        </p:nvSpPr>
        <p:spPr bwMode="auto">
          <a:xfrm rot="-1430788">
            <a:off x="3101975" y="4600575"/>
            <a:ext cx="863600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8800" b="1" dirty="0">
                <a:solidFill>
                  <a:srgbClr val="002060"/>
                </a:solidFill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7004" grpId="0" animBg="1"/>
      <p:bldP spid="1270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</a:rPr>
              <a:t>В каких словах букв больше, чем звуков?</a:t>
            </a:r>
          </a:p>
        </p:txBody>
      </p:sp>
      <p:sp>
        <p:nvSpPr>
          <p:cNvPr id="13315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611188" y="1989138"/>
            <a:ext cx="3673475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 dirty="0"/>
              <a:t>письмо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611188" y="4005263"/>
            <a:ext cx="3609975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/>
              <a:t>ходят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580063" y="4005263"/>
            <a:ext cx="3313112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/>
              <a:t>рысь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5580063" y="1989138"/>
            <a:ext cx="2986087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/>
              <a:t>ехал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В каких словах букв больше, чем звуков?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11188" y="1989138"/>
            <a:ext cx="3673475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>
                <a:solidFill>
                  <a:srgbClr val="000099"/>
                </a:solidFill>
              </a:rPr>
              <a:t>письмо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611188" y="4005263"/>
            <a:ext cx="3609975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/>
              <a:t>ходят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5580063" y="4005263"/>
            <a:ext cx="3313112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>
                <a:solidFill>
                  <a:srgbClr val="000099"/>
                </a:solidFill>
              </a:rPr>
              <a:t>рысь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580063" y="1989138"/>
            <a:ext cx="2986087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7200" b="1"/>
              <a:t>ехал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29 -0.00255 L 0.54288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-0.00255 L -0.54323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98"/>
          <p:cNvSpPr txBox="1">
            <a:spLocks noChangeArrowheads="1"/>
          </p:cNvSpPr>
          <p:nvPr/>
        </p:nvSpPr>
        <p:spPr bwMode="auto">
          <a:xfrm>
            <a:off x="8494713" y="1187450"/>
            <a:ext cx="6492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й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4282" y="214290"/>
          <a:ext cx="8785225" cy="6397625"/>
        </p:xfrm>
        <a:graphic>
          <a:graphicData uri="http://schemas.openxmlformats.org/presentationml/2006/ole">
            <p:oleObj spid="_x0000_s2050" name="Точечный рисунок" r:id="rId3" imgW="6990476" imgH="4819048" progId="PBrush">
              <p:embed/>
            </p:oleObj>
          </a:graphicData>
        </a:graphic>
      </p:graphicFrame>
      <p:sp>
        <p:nvSpPr>
          <p:cNvPr id="4102" name="AutoShape 20"/>
          <p:cNvSpPr>
            <a:spLocks noChangeArrowheads="1"/>
          </p:cNvSpPr>
          <p:nvPr/>
        </p:nvSpPr>
        <p:spPr bwMode="auto">
          <a:xfrm rot="8120949">
            <a:off x="5364163" y="1114425"/>
            <a:ext cx="490537" cy="481013"/>
          </a:xfrm>
          <a:prstGeom prst="rtTriangl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03" name="AutoShape 21"/>
          <p:cNvSpPr>
            <a:spLocks noChangeArrowheads="1"/>
          </p:cNvSpPr>
          <p:nvPr/>
        </p:nvSpPr>
        <p:spPr bwMode="auto">
          <a:xfrm rot="8120949">
            <a:off x="6156325" y="1114425"/>
            <a:ext cx="490538" cy="481013"/>
          </a:xfrm>
          <a:prstGeom prst="rtTriangl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04" name="AutoShape 24"/>
          <p:cNvSpPr>
            <a:spLocks noChangeArrowheads="1"/>
          </p:cNvSpPr>
          <p:nvPr/>
        </p:nvSpPr>
        <p:spPr bwMode="auto">
          <a:xfrm rot="8120949">
            <a:off x="6948488" y="1114425"/>
            <a:ext cx="490537" cy="481013"/>
          </a:xfrm>
          <a:prstGeom prst="rtTriangl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05" name="AutoShape 25"/>
          <p:cNvSpPr>
            <a:spLocks noChangeArrowheads="1"/>
          </p:cNvSpPr>
          <p:nvPr/>
        </p:nvSpPr>
        <p:spPr bwMode="auto">
          <a:xfrm rot="8120949">
            <a:off x="7666038" y="1114425"/>
            <a:ext cx="490537" cy="481013"/>
          </a:xfrm>
          <a:prstGeom prst="rtTriangl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06" name="AutoShape 26"/>
          <p:cNvSpPr>
            <a:spLocks noChangeArrowheads="1"/>
          </p:cNvSpPr>
          <p:nvPr/>
        </p:nvSpPr>
        <p:spPr bwMode="auto">
          <a:xfrm rot="8120949">
            <a:off x="8459788" y="1114425"/>
            <a:ext cx="490537" cy="481013"/>
          </a:xfrm>
          <a:prstGeom prst="rtTriangl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07" name="Text Box 111"/>
          <p:cNvSpPr txBox="1">
            <a:spLocks noChangeArrowheads="1"/>
          </p:cNvSpPr>
          <p:nvPr/>
        </p:nvSpPr>
        <p:spPr bwMode="auto">
          <a:xfrm>
            <a:off x="5508625" y="6083300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х</a:t>
            </a:r>
          </a:p>
        </p:txBody>
      </p:sp>
      <p:sp>
        <p:nvSpPr>
          <p:cNvPr id="4108" name="Text Box 112"/>
          <p:cNvSpPr txBox="1">
            <a:spLocks noChangeArrowheads="1"/>
          </p:cNvSpPr>
          <p:nvPr/>
        </p:nvSpPr>
        <p:spPr bwMode="auto">
          <a:xfrm>
            <a:off x="6300788" y="6083300"/>
            <a:ext cx="1008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ц</a:t>
            </a:r>
          </a:p>
        </p:txBody>
      </p:sp>
      <p:sp>
        <p:nvSpPr>
          <p:cNvPr id="4109" name="Text Box 113"/>
          <p:cNvSpPr txBox="1">
            <a:spLocks noChangeArrowheads="1"/>
          </p:cNvSpPr>
          <p:nvPr/>
        </p:nvSpPr>
        <p:spPr bwMode="auto">
          <a:xfrm>
            <a:off x="7164388" y="6083300"/>
            <a:ext cx="720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ч</a:t>
            </a:r>
          </a:p>
        </p:txBody>
      </p:sp>
      <p:sp>
        <p:nvSpPr>
          <p:cNvPr id="4110" name="Text Box 114"/>
          <p:cNvSpPr txBox="1">
            <a:spLocks noChangeArrowheads="1"/>
          </p:cNvSpPr>
          <p:nvPr/>
        </p:nvSpPr>
        <p:spPr bwMode="auto">
          <a:xfrm>
            <a:off x="7956550" y="6083300"/>
            <a:ext cx="86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щ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00113" y="754063"/>
            <a:ext cx="1363662" cy="3511550"/>
            <a:chOff x="567" y="436"/>
            <a:chExt cx="859" cy="2212"/>
          </a:xfrm>
        </p:grpSpPr>
        <p:sp>
          <p:nvSpPr>
            <p:cNvPr id="4206" name="AutoShape 5"/>
            <p:cNvSpPr>
              <a:spLocks noChangeArrowheads="1"/>
            </p:cNvSpPr>
            <p:nvPr/>
          </p:nvSpPr>
          <p:spPr bwMode="auto">
            <a:xfrm rot="8167756">
              <a:off x="567" y="436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07" name="AutoShape 6"/>
            <p:cNvSpPr>
              <a:spLocks noChangeArrowheads="1"/>
            </p:cNvSpPr>
            <p:nvPr/>
          </p:nvSpPr>
          <p:spPr bwMode="auto">
            <a:xfrm rot="8167756">
              <a:off x="567" y="935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08" name="AutoShape 7"/>
            <p:cNvSpPr>
              <a:spLocks noChangeArrowheads="1"/>
            </p:cNvSpPr>
            <p:nvPr/>
          </p:nvSpPr>
          <p:spPr bwMode="auto">
            <a:xfrm rot="8167756">
              <a:off x="567" y="1888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09" name="AutoShape 9"/>
            <p:cNvSpPr>
              <a:spLocks noChangeArrowheads="1"/>
            </p:cNvSpPr>
            <p:nvPr/>
          </p:nvSpPr>
          <p:spPr bwMode="auto">
            <a:xfrm rot="8167756">
              <a:off x="567" y="2341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0" name="AutoShape 11"/>
            <p:cNvSpPr>
              <a:spLocks noChangeArrowheads="1"/>
            </p:cNvSpPr>
            <p:nvPr/>
          </p:nvSpPr>
          <p:spPr bwMode="auto">
            <a:xfrm rot="8167756">
              <a:off x="567" y="1389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1" name="AutoShape 14"/>
            <p:cNvSpPr>
              <a:spLocks noChangeArrowheads="1"/>
            </p:cNvSpPr>
            <p:nvPr/>
          </p:nvSpPr>
          <p:spPr bwMode="auto">
            <a:xfrm rot="8167756">
              <a:off x="1111" y="436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2" name="AutoShape 15"/>
            <p:cNvSpPr>
              <a:spLocks noChangeArrowheads="1"/>
            </p:cNvSpPr>
            <p:nvPr/>
          </p:nvSpPr>
          <p:spPr bwMode="auto">
            <a:xfrm rot="8167756">
              <a:off x="1111" y="935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3" name="AutoShape 16"/>
            <p:cNvSpPr>
              <a:spLocks noChangeArrowheads="1"/>
            </p:cNvSpPr>
            <p:nvPr/>
          </p:nvSpPr>
          <p:spPr bwMode="auto">
            <a:xfrm rot="8167756">
              <a:off x="1111" y="1389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4" name="AutoShape 17"/>
            <p:cNvSpPr>
              <a:spLocks noChangeArrowheads="1"/>
            </p:cNvSpPr>
            <p:nvPr/>
          </p:nvSpPr>
          <p:spPr bwMode="auto">
            <a:xfrm rot="8167756">
              <a:off x="1111" y="1842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  <p:sp>
          <p:nvSpPr>
            <p:cNvPr id="4215" name="AutoShape 18"/>
            <p:cNvSpPr>
              <a:spLocks noChangeArrowheads="1"/>
            </p:cNvSpPr>
            <p:nvPr/>
          </p:nvSpPr>
          <p:spPr bwMode="auto">
            <a:xfrm rot="8167756">
              <a:off x="1111" y="2341"/>
              <a:ext cx="315" cy="307"/>
            </a:xfrm>
            <a:prstGeom prst="rtTriangl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 sz="3200"/>
            </a:p>
          </p:txBody>
        </p:sp>
      </p:grpSp>
      <p:sp>
        <p:nvSpPr>
          <p:cNvPr id="4112" name="AutoShape 30"/>
          <p:cNvSpPr>
            <a:spLocks noChangeArrowheads="1"/>
          </p:cNvSpPr>
          <p:nvPr/>
        </p:nvSpPr>
        <p:spPr bwMode="auto">
          <a:xfrm>
            <a:off x="6227763" y="191611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3" name="AutoShape 31"/>
          <p:cNvSpPr>
            <a:spLocks noChangeArrowheads="1"/>
          </p:cNvSpPr>
          <p:nvPr/>
        </p:nvSpPr>
        <p:spPr bwMode="auto">
          <a:xfrm>
            <a:off x="6227763" y="256381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4" name="AutoShape 32"/>
          <p:cNvSpPr>
            <a:spLocks noChangeArrowheads="1"/>
          </p:cNvSpPr>
          <p:nvPr/>
        </p:nvSpPr>
        <p:spPr bwMode="auto">
          <a:xfrm>
            <a:off x="6227763" y="3140075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5" name="AutoShape 34"/>
          <p:cNvSpPr>
            <a:spLocks noChangeArrowheads="1"/>
          </p:cNvSpPr>
          <p:nvPr/>
        </p:nvSpPr>
        <p:spPr bwMode="auto">
          <a:xfrm>
            <a:off x="6227763" y="3716338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6" name="AutoShape 35"/>
          <p:cNvSpPr>
            <a:spLocks noChangeArrowheads="1"/>
          </p:cNvSpPr>
          <p:nvPr/>
        </p:nvSpPr>
        <p:spPr bwMode="auto">
          <a:xfrm>
            <a:off x="6227763" y="4292600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7" name="AutoShape 36"/>
          <p:cNvSpPr>
            <a:spLocks noChangeArrowheads="1"/>
          </p:cNvSpPr>
          <p:nvPr/>
        </p:nvSpPr>
        <p:spPr bwMode="auto">
          <a:xfrm>
            <a:off x="6227763" y="486886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8" name="AutoShape 37"/>
          <p:cNvSpPr>
            <a:spLocks noChangeArrowheads="1"/>
          </p:cNvSpPr>
          <p:nvPr/>
        </p:nvSpPr>
        <p:spPr bwMode="auto">
          <a:xfrm>
            <a:off x="7092950" y="191611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19" name="AutoShape 38"/>
          <p:cNvSpPr>
            <a:spLocks noChangeArrowheads="1"/>
          </p:cNvSpPr>
          <p:nvPr/>
        </p:nvSpPr>
        <p:spPr bwMode="auto">
          <a:xfrm>
            <a:off x="7092950" y="4292600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0" name="AutoShape 39"/>
          <p:cNvSpPr>
            <a:spLocks noChangeArrowheads="1"/>
          </p:cNvSpPr>
          <p:nvPr/>
        </p:nvSpPr>
        <p:spPr bwMode="auto">
          <a:xfrm>
            <a:off x="7092950" y="256381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1" name="AutoShape 41"/>
          <p:cNvSpPr>
            <a:spLocks noChangeArrowheads="1"/>
          </p:cNvSpPr>
          <p:nvPr/>
        </p:nvSpPr>
        <p:spPr bwMode="auto">
          <a:xfrm>
            <a:off x="7092950" y="3140075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2" name="AutoShape 43"/>
          <p:cNvSpPr>
            <a:spLocks noChangeArrowheads="1"/>
          </p:cNvSpPr>
          <p:nvPr/>
        </p:nvSpPr>
        <p:spPr bwMode="auto">
          <a:xfrm>
            <a:off x="7092950" y="3716338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3" name="AutoShape 45"/>
          <p:cNvSpPr>
            <a:spLocks noChangeArrowheads="1"/>
          </p:cNvSpPr>
          <p:nvPr/>
        </p:nvSpPr>
        <p:spPr bwMode="auto">
          <a:xfrm>
            <a:off x="7092950" y="4868863"/>
            <a:ext cx="720725" cy="2159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4" name="Rectangle 48"/>
          <p:cNvSpPr>
            <a:spLocks noChangeArrowheads="1"/>
          </p:cNvSpPr>
          <p:nvPr/>
        </p:nvSpPr>
        <p:spPr bwMode="auto">
          <a:xfrm>
            <a:off x="6300788" y="6227763"/>
            <a:ext cx="574675" cy="503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5" name="Rectangle 51"/>
          <p:cNvSpPr>
            <a:spLocks noChangeArrowheads="1"/>
          </p:cNvSpPr>
          <p:nvPr/>
        </p:nvSpPr>
        <p:spPr bwMode="auto">
          <a:xfrm>
            <a:off x="5508625" y="6227763"/>
            <a:ext cx="574675" cy="503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6" name="Rectangle 52"/>
          <p:cNvSpPr>
            <a:spLocks noChangeArrowheads="1"/>
          </p:cNvSpPr>
          <p:nvPr/>
        </p:nvSpPr>
        <p:spPr bwMode="auto">
          <a:xfrm>
            <a:off x="6300788" y="6227763"/>
            <a:ext cx="574675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7" name="Rectangle 53"/>
          <p:cNvSpPr>
            <a:spLocks noChangeArrowheads="1"/>
          </p:cNvSpPr>
          <p:nvPr/>
        </p:nvSpPr>
        <p:spPr bwMode="auto">
          <a:xfrm>
            <a:off x="5508625" y="6213475"/>
            <a:ext cx="574675" cy="503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8" name="Rectangle 54"/>
          <p:cNvSpPr>
            <a:spLocks noChangeArrowheads="1"/>
          </p:cNvSpPr>
          <p:nvPr/>
        </p:nvSpPr>
        <p:spPr bwMode="auto">
          <a:xfrm>
            <a:off x="7164388" y="6227763"/>
            <a:ext cx="574675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29" name="Rectangle 55"/>
          <p:cNvSpPr>
            <a:spLocks noChangeArrowheads="1"/>
          </p:cNvSpPr>
          <p:nvPr/>
        </p:nvSpPr>
        <p:spPr bwMode="auto">
          <a:xfrm>
            <a:off x="8027988" y="6227763"/>
            <a:ext cx="574675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/>
          </a:p>
        </p:txBody>
      </p:sp>
      <p:sp>
        <p:nvSpPr>
          <p:cNvPr id="4130" name="AutoShape 57"/>
          <p:cNvSpPr>
            <a:spLocks noChangeArrowheads="1"/>
          </p:cNvSpPr>
          <p:nvPr/>
        </p:nvSpPr>
        <p:spPr bwMode="auto">
          <a:xfrm rot="8120949">
            <a:off x="1403350" y="5795963"/>
            <a:ext cx="490538" cy="481012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sp>
        <p:nvSpPr>
          <p:cNvPr id="4131" name="AutoShape 58"/>
          <p:cNvSpPr>
            <a:spLocks noChangeArrowheads="1"/>
          </p:cNvSpPr>
          <p:nvPr/>
        </p:nvSpPr>
        <p:spPr bwMode="auto">
          <a:xfrm rot="8120949">
            <a:off x="2339975" y="5795963"/>
            <a:ext cx="490538" cy="481012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z="3200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364163" y="6011863"/>
            <a:ext cx="3313112" cy="287337"/>
            <a:chOff x="3379" y="3748"/>
            <a:chExt cx="2087" cy="181"/>
          </a:xfrm>
        </p:grpSpPr>
        <p:sp>
          <p:nvSpPr>
            <p:cNvPr id="4202" name="AutoShape 60"/>
            <p:cNvSpPr>
              <a:spLocks noChangeArrowheads="1"/>
            </p:cNvSpPr>
            <p:nvPr/>
          </p:nvSpPr>
          <p:spPr bwMode="auto">
            <a:xfrm>
              <a:off x="3379" y="3748"/>
              <a:ext cx="499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4203" name="AutoShape 61"/>
            <p:cNvSpPr>
              <a:spLocks noChangeArrowheads="1"/>
            </p:cNvSpPr>
            <p:nvPr/>
          </p:nvSpPr>
          <p:spPr bwMode="auto">
            <a:xfrm>
              <a:off x="3923" y="3748"/>
              <a:ext cx="499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4204" name="AutoShape 62"/>
            <p:cNvSpPr>
              <a:spLocks noChangeArrowheads="1"/>
            </p:cNvSpPr>
            <p:nvPr/>
          </p:nvSpPr>
          <p:spPr bwMode="auto">
            <a:xfrm>
              <a:off x="4468" y="3748"/>
              <a:ext cx="499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4205" name="AutoShape 63"/>
            <p:cNvSpPr>
              <a:spLocks noChangeArrowheads="1"/>
            </p:cNvSpPr>
            <p:nvPr/>
          </p:nvSpPr>
          <p:spPr bwMode="auto">
            <a:xfrm>
              <a:off x="4967" y="3748"/>
              <a:ext cx="499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</p:grpSp>
      <p:sp>
        <p:nvSpPr>
          <p:cNvPr id="4133" name="Text Box 67"/>
          <p:cNvSpPr txBox="1">
            <a:spLocks noChangeArrowheads="1"/>
          </p:cNvSpPr>
          <p:nvPr/>
        </p:nvSpPr>
        <p:spPr bwMode="auto">
          <a:xfrm>
            <a:off x="900113" y="827088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а</a:t>
            </a:r>
          </a:p>
        </p:txBody>
      </p:sp>
      <p:sp>
        <p:nvSpPr>
          <p:cNvPr id="4134" name="Text Box 68"/>
          <p:cNvSpPr txBox="1">
            <a:spLocks noChangeArrowheads="1"/>
          </p:cNvSpPr>
          <p:nvPr/>
        </p:nvSpPr>
        <p:spPr bwMode="auto">
          <a:xfrm>
            <a:off x="1763713" y="827088"/>
            <a:ext cx="503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я</a:t>
            </a:r>
          </a:p>
        </p:txBody>
      </p:sp>
      <p:sp>
        <p:nvSpPr>
          <p:cNvPr id="4135" name="Text Box 69"/>
          <p:cNvSpPr txBox="1">
            <a:spLocks noChangeArrowheads="1"/>
          </p:cNvSpPr>
          <p:nvPr/>
        </p:nvSpPr>
        <p:spPr bwMode="auto">
          <a:xfrm>
            <a:off x="900113" y="1557338"/>
            <a:ext cx="431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о</a:t>
            </a:r>
          </a:p>
        </p:txBody>
      </p:sp>
      <p:sp>
        <p:nvSpPr>
          <p:cNvPr id="4136" name="Text Box 77"/>
          <p:cNvSpPr txBox="1">
            <a:spLocks noChangeArrowheads="1"/>
          </p:cNvSpPr>
          <p:nvPr/>
        </p:nvSpPr>
        <p:spPr bwMode="auto">
          <a:xfrm>
            <a:off x="900113" y="2266950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у</a:t>
            </a:r>
          </a:p>
        </p:txBody>
      </p:sp>
      <p:sp>
        <p:nvSpPr>
          <p:cNvPr id="4137" name="Text Box 78"/>
          <p:cNvSpPr txBox="1">
            <a:spLocks noChangeArrowheads="1"/>
          </p:cNvSpPr>
          <p:nvPr/>
        </p:nvSpPr>
        <p:spPr bwMode="auto">
          <a:xfrm>
            <a:off x="1692275" y="2338388"/>
            <a:ext cx="720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ю</a:t>
            </a:r>
          </a:p>
        </p:txBody>
      </p:sp>
      <p:sp>
        <p:nvSpPr>
          <p:cNvPr id="4138" name="Text Box 79"/>
          <p:cNvSpPr txBox="1">
            <a:spLocks noChangeArrowheads="1"/>
          </p:cNvSpPr>
          <p:nvPr/>
        </p:nvSpPr>
        <p:spPr bwMode="auto">
          <a:xfrm>
            <a:off x="900113" y="3059113"/>
            <a:ext cx="720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 dirty="0"/>
              <a:t>э</a:t>
            </a:r>
          </a:p>
        </p:txBody>
      </p:sp>
      <p:sp>
        <p:nvSpPr>
          <p:cNvPr id="4139" name="Text Box 80"/>
          <p:cNvSpPr txBox="1">
            <a:spLocks noChangeArrowheads="1"/>
          </p:cNvSpPr>
          <p:nvPr/>
        </p:nvSpPr>
        <p:spPr bwMode="auto">
          <a:xfrm>
            <a:off x="1763713" y="3059113"/>
            <a:ext cx="6477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е</a:t>
            </a:r>
          </a:p>
        </p:txBody>
      </p:sp>
      <p:sp>
        <p:nvSpPr>
          <p:cNvPr id="4140" name="Text Box 81"/>
          <p:cNvSpPr txBox="1">
            <a:spLocks noChangeArrowheads="1"/>
          </p:cNvSpPr>
          <p:nvPr/>
        </p:nvSpPr>
        <p:spPr bwMode="auto">
          <a:xfrm>
            <a:off x="827088" y="3789363"/>
            <a:ext cx="6492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ы</a:t>
            </a:r>
          </a:p>
        </p:txBody>
      </p:sp>
      <p:sp>
        <p:nvSpPr>
          <p:cNvPr id="4141" name="Text Box 82"/>
          <p:cNvSpPr txBox="1">
            <a:spLocks noChangeArrowheads="1"/>
          </p:cNvSpPr>
          <p:nvPr/>
        </p:nvSpPr>
        <p:spPr bwMode="auto">
          <a:xfrm>
            <a:off x="1763713" y="3789363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 dirty="0"/>
              <a:t>и</a:t>
            </a:r>
          </a:p>
        </p:txBody>
      </p:sp>
      <p:sp>
        <p:nvSpPr>
          <p:cNvPr id="4142" name="Text Box 83"/>
          <p:cNvSpPr txBox="1">
            <a:spLocks noChangeArrowheads="1"/>
          </p:cNvSpPr>
          <p:nvPr/>
        </p:nvSpPr>
        <p:spPr bwMode="auto">
          <a:xfrm>
            <a:off x="1763713" y="1619250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ё</a:t>
            </a:r>
          </a:p>
        </p:txBody>
      </p:sp>
      <p:sp>
        <p:nvSpPr>
          <p:cNvPr id="4143" name="Text Box 93"/>
          <p:cNvSpPr txBox="1">
            <a:spLocks noChangeArrowheads="1"/>
          </p:cNvSpPr>
          <p:nvPr/>
        </p:nvSpPr>
        <p:spPr bwMode="auto">
          <a:xfrm>
            <a:off x="1403350" y="5795963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/>
              <a:t>ь</a:t>
            </a:r>
          </a:p>
        </p:txBody>
      </p:sp>
      <p:sp>
        <p:nvSpPr>
          <p:cNvPr id="4144" name="Text Box 94"/>
          <p:cNvSpPr txBox="1">
            <a:spLocks noChangeArrowheads="1"/>
          </p:cNvSpPr>
          <p:nvPr/>
        </p:nvSpPr>
        <p:spPr bwMode="auto">
          <a:xfrm>
            <a:off x="5364163" y="1114425"/>
            <a:ext cx="6477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 dirty="0"/>
              <a:t>м</a:t>
            </a:r>
          </a:p>
        </p:txBody>
      </p:sp>
      <p:sp>
        <p:nvSpPr>
          <p:cNvPr id="4145" name="Text Box 95"/>
          <p:cNvSpPr txBox="1">
            <a:spLocks noChangeArrowheads="1"/>
          </p:cNvSpPr>
          <p:nvPr/>
        </p:nvSpPr>
        <p:spPr bwMode="auto">
          <a:xfrm>
            <a:off x="6877050" y="1114425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н</a:t>
            </a:r>
          </a:p>
        </p:txBody>
      </p:sp>
      <p:sp>
        <p:nvSpPr>
          <p:cNvPr id="4146" name="Text Box 96"/>
          <p:cNvSpPr txBox="1">
            <a:spLocks noChangeArrowheads="1"/>
          </p:cNvSpPr>
          <p:nvPr/>
        </p:nvSpPr>
        <p:spPr bwMode="auto">
          <a:xfrm>
            <a:off x="6156325" y="1125538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л</a:t>
            </a:r>
          </a:p>
        </p:txBody>
      </p:sp>
      <p:sp>
        <p:nvSpPr>
          <p:cNvPr id="4147" name="Text Box 97"/>
          <p:cNvSpPr txBox="1">
            <a:spLocks noChangeArrowheads="1"/>
          </p:cNvSpPr>
          <p:nvPr/>
        </p:nvSpPr>
        <p:spPr bwMode="auto">
          <a:xfrm>
            <a:off x="7667625" y="1114425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р</a:t>
            </a:r>
          </a:p>
        </p:txBody>
      </p:sp>
      <p:sp>
        <p:nvSpPr>
          <p:cNvPr id="4148" name="Text Box 99"/>
          <p:cNvSpPr txBox="1">
            <a:spLocks noChangeArrowheads="1"/>
          </p:cNvSpPr>
          <p:nvPr/>
        </p:nvSpPr>
        <p:spPr bwMode="auto">
          <a:xfrm>
            <a:off x="6300788" y="1989138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з</a:t>
            </a:r>
          </a:p>
        </p:txBody>
      </p:sp>
      <p:sp>
        <p:nvSpPr>
          <p:cNvPr id="4149" name="Text Box 100"/>
          <p:cNvSpPr txBox="1">
            <a:spLocks noChangeArrowheads="1"/>
          </p:cNvSpPr>
          <p:nvPr/>
        </p:nvSpPr>
        <p:spPr bwMode="auto">
          <a:xfrm>
            <a:off x="7164388" y="1989138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с</a:t>
            </a:r>
          </a:p>
        </p:txBody>
      </p:sp>
      <p:sp>
        <p:nvSpPr>
          <p:cNvPr id="4150" name="Text Box 101"/>
          <p:cNvSpPr txBox="1">
            <a:spLocks noChangeArrowheads="1"/>
          </p:cNvSpPr>
          <p:nvPr/>
        </p:nvSpPr>
        <p:spPr bwMode="auto">
          <a:xfrm>
            <a:off x="6372225" y="2554288"/>
            <a:ext cx="5032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г</a:t>
            </a:r>
          </a:p>
        </p:txBody>
      </p:sp>
      <p:sp>
        <p:nvSpPr>
          <p:cNvPr id="4151" name="Text Box 102"/>
          <p:cNvSpPr txBox="1">
            <a:spLocks noChangeArrowheads="1"/>
          </p:cNvSpPr>
          <p:nvPr/>
        </p:nvSpPr>
        <p:spPr bwMode="auto">
          <a:xfrm>
            <a:off x="7164388" y="2554288"/>
            <a:ext cx="7191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к</a:t>
            </a:r>
          </a:p>
        </p:txBody>
      </p:sp>
      <p:sp>
        <p:nvSpPr>
          <p:cNvPr id="4152" name="Text Box 103"/>
          <p:cNvSpPr txBox="1">
            <a:spLocks noChangeArrowheads="1"/>
          </p:cNvSpPr>
          <p:nvPr/>
        </p:nvSpPr>
        <p:spPr bwMode="auto">
          <a:xfrm>
            <a:off x="6300788" y="3130550"/>
            <a:ext cx="720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д</a:t>
            </a:r>
          </a:p>
        </p:txBody>
      </p:sp>
      <p:sp>
        <p:nvSpPr>
          <p:cNvPr id="4153" name="Text Box 104"/>
          <p:cNvSpPr txBox="1">
            <a:spLocks noChangeArrowheads="1"/>
          </p:cNvSpPr>
          <p:nvPr/>
        </p:nvSpPr>
        <p:spPr bwMode="auto">
          <a:xfrm>
            <a:off x="7164388" y="3130550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т</a:t>
            </a:r>
          </a:p>
        </p:txBody>
      </p:sp>
      <p:sp>
        <p:nvSpPr>
          <p:cNvPr id="4154" name="Text Box 105"/>
          <p:cNvSpPr txBox="1">
            <a:spLocks noChangeArrowheads="1"/>
          </p:cNvSpPr>
          <p:nvPr/>
        </p:nvSpPr>
        <p:spPr bwMode="auto">
          <a:xfrm>
            <a:off x="6300788" y="3706813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в</a:t>
            </a:r>
          </a:p>
        </p:txBody>
      </p:sp>
      <p:sp>
        <p:nvSpPr>
          <p:cNvPr id="4155" name="Text Box 106"/>
          <p:cNvSpPr txBox="1">
            <a:spLocks noChangeArrowheads="1"/>
          </p:cNvSpPr>
          <p:nvPr/>
        </p:nvSpPr>
        <p:spPr bwMode="auto">
          <a:xfrm>
            <a:off x="7164388" y="3716338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ф</a:t>
            </a:r>
          </a:p>
        </p:txBody>
      </p:sp>
      <p:sp>
        <p:nvSpPr>
          <p:cNvPr id="4156" name="Text Box 107"/>
          <p:cNvSpPr txBox="1">
            <a:spLocks noChangeArrowheads="1"/>
          </p:cNvSpPr>
          <p:nvPr/>
        </p:nvSpPr>
        <p:spPr bwMode="auto">
          <a:xfrm>
            <a:off x="6300788" y="4354513"/>
            <a:ext cx="7921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б</a:t>
            </a:r>
          </a:p>
        </p:txBody>
      </p:sp>
      <p:sp>
        <p:nvSpPr>
          <p:cNvPr id="4157" name="Text Box 108"/>
          <p:cNvSpPr txBox="1">
            <a:spLocks noChangeArrowheads="1"/>
          </p:cNvSpPr>
          <p:nvPr/>
        </p:nvSpPr>
        <p:spPr bwMode="auto">
          <a:xfrm>
            <a:off x="7164388" y="4283075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п</a:t>
            </a:r>
          </a:p>
        </p:txBody>
      </p:sp>
      <p:sp>
        <p:nvSpPr>
          <p:cNvPr id="4158" name="Text Box 109"/>
          <p:cNvSpPr txBox="1">
            <a:spLocks noChangeArrowheads="1"/>
          </p:cNvSpPr>
          <p:nvPr/>
        </p:nvSpPr>
        <p:spPr bwMode="auto">
          <a:xfrm>
            <a:off x="6300788" y="4859338"/>
            <a:ext cx="936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ж</a:t>
            </a:r>
          </a:p>
        </p:txBody>
      </p:sp>
      <p:sp>
        <p:nvSpPr>
          <p:cNvPr id="4159" name="Text Box 110"/>
          <p:cNvSpPr txBox="1">
            <a:spLocks noChangeArrowheads="1"/>
          </p:cNvSpPr>
          <p:nvPr/>
        </p:nvSpPr>
        <p:spPr bwMode="auto">
          <a:xfrm>
            <a:off x="7092950" y="4859338"/>
            <a:ext cx="935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ш</a:t>
            </a:r>
          </a:p>
        </p:txBody>
      </p:sp>
      <p:grpSp>
        <p:nvGrpSpPr>
          <p:cNvPr id="4" name="Group 1388"/>
          <p:cNvGrpSpPr>
            <a:grpSpLocks/>
          </p:cNvGrpSpPr>
          <p:nvPr/>
        </p:nvGrpSpPr>
        <p:grpSpPr bwMode="auto">
          <a:xfrm>
            <a:off x="1403350" y="1196975"/>
            <a:ext cx="5761038" cy="4103688"/>
            <a:chOff x="884" y="709"/>
            <a:chExt cx="3629" cy="2585"/>
          </a:xfrm>
        </p:grpSpPr>
        <p:grpSp>
          <p:nvGrpSpPr>
            <p:cNvPr id="5" name="Group 796"/>
            <p:cNvGrpSpPr>
              <a:grpSpLocks/>
            </p:cNvGrpSpPr>
            <p:nvPr/>
          </p:nvGrpSpPr>
          <p:grpSpPr bwMode="auto">
            <a:xfrm>
              <a:off x="884" y="709"/>
              <a:ext cx="227" cy="1950"/>
              <a:chOff x="884" y="709"/>
              <a:chExt cx="227" cy="1950"/>
            </a:xfrm>
          </p:grpSpPr>
          <p:grpSp>
            <p:nvGrpSpPr>
              <p:cNvPr id="6" name="Group 207"/>
              <p:cNvGrpSpPr>
                <a:grpSpLocks/>
              </p:cNvGrpSpPr>
              <p:nvPr/>
            </p:nvGrpSpPr>
            <p:grpSpPr bwMode="auto">
              <a:xfrm>
                <a:off x="884" y="1162"/>
                <a:ext cx="227" cy="91"/>
                <a:chOff x="2608" y="2523"/>
                <a:chExt cx="227" cy="91"/>
              </a:xfrm>
            </p:grpSpPr>
            <p:sp>
              <p:nvSpPr>
                <p:cNvPr id="4200" name="Line 126"/>
                <p:cNvSpPr>
                  <a:spLocks noChangeShapeType="1"/>
                </p:cNvSpPr>
                <p:nvPr/>
              </p:nvSpPr>
              <p:spPr bwMode="auto">
                <a:xfrm>
                  <a:off x="2608" y="2523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" name="Line 206"/>
                <p:cNvSpPr>
                  <a:spLocks noChangeShapeType="1"/>
                </p:cNvSpPr>
                <p:nvPr/>
              </p:nvSpPr>
              <p:spPr bwMode="auto">
                <a:xfrm>
                  <a:off x="2608" y="261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532"/>
              <p:cNvGrpSpPr>
                <a:grpSpLocks/>
              </p:cNvGrpSpPr>
              <p:nvPr/>
            </p:nvGrpSpPr>
            <p:grpSpPr bwMode="auto">
              <a:xfrm>
                <a:off x="884" y="709"/>
                <a:ext cx="227" cy="91"/>
                <a:chOff x="2608" y="2523"/>
                <a:chExt cx="227" cy="91"/>
              </a:xfrm>
            </p:grpSpPr>
            <p:sp>
              <p:nvSpPr>
                <p:cNvPr id="4198" name="Line 533"/>
                <p:cNvSpPr>
                  <a:spLocks noChangeShapeType="1"/>
                </p:cNvSpPr>
                <p:nvPr/>
              </p:nvSpPr>
              <p:spPr bwMode="auto">
                <a:xfrm>
                  <a:off x="2608" y="2523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9" name="Line 534"/>
                <p:cNvSpPr>
                  <a:spLocks noChangeShapeType="1"/>
                </p:cNvSpPr>
                <p:nvPr/>
              </p:nvSpPr>
              <p:spPr bwMode="auto">
                <a:xfrm>
                  <a:off x="2608" y="261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544"/>
              <p:cNvGrpSpPr>
                <a:grpSpLocks/>
              </p:cNvGrpSpPr>
              <p:nvPr/>
            </p:nvGrpSpPr>
            <p:grpSpPr bwMode="auto">
              <a:xfrm>
                <a:off x="884" y="1616"/>
                <a:ext cx="227" cy="91"/>
                <a:chOff x="2608" y="2523"/>
                <a:chExt cx="227" cy="91"/>
              </a:xfrm>
            </p:grpSpPr>
            <p:sp>
              <p:nvSpPr>
                <p:cNvPr id="4196" name="Line 545"/>
                <p:cNvSpPr>
                  <a:spLocks noChangeShapeType="1"/>
                </p:cNvSpPr>
                <p:nvPr/>
              </p:nvSpPr>
              <p:spPr bwMode="auto">
                <a:xfrm>
                  <a:off x="2608" y="2523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7" name="Line 546"/>
                <p:cNvSpPr>
                  <a:spLocks noChangeShapeType="1"/>
                </p:cNvSpPr>
                <p:nvPr/>
              </p:nvSpPr>
              <p:spPr bwMode="auto">
                <a:xfrm>
                  <a:off x="2608" y="261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628"/>
              <p:cNvGrpSpPr>
                <a:grpSpLocks/>
              </p:cNvGrpSpPr>
              <p:nvPr/>
            </p:nvGrpSpPr>
            <p:grpSpPr bwMode="auto">
              <a:xfrm>
                <a:off x="884" y="2115"/>
                <a:ext cx="227" cy="91"/>
                <a:chOff x="2608" y="2523"/>
                <a:chExt cx="227" cy="91"/>
              </a:xfrm>
            </p:grpSpPr>
            <p:sp>
              <p:nvSpPr>
                <p:cNvPr id="4194" name="Line 629"/>
                <p:cNvSpPr>
                  <a:spLocks noChangeShapeType="1"/>
                </p:cNvSpPr>
                <p:nvPr/>
              </p:nvSpPr>
              <p:spPr bwMode="auto">
                <a:xfrm>
                  <a:off x="2608" y="2523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5" name="Line 630"/>
                <p:cNvSpPr>
                  <a:spLocks noChangeShapeType="1"/>
                </p:cNvSpPr>
                <p:nvPr/>
              </p:nvSpPr>
              <p:spPr bwMode="auto">
                <a:xfrm>
                  <a:off x="2608" y="261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793"/>
              <p:cNvGrpSpPr>
                <a:grpSpLocks/>
              </p:cNvGrpSpPr>
              <p:nvPr/>
            </p:nvGrpSpPr>
            <p:grpSpPr bwMode="auto">
              <a:xfrm>
                <a:off x="884" y="2568"/>
                <a:ext cx="227" cy="91"/>
                <a:chOff x="2608" y="2523"/>
                <a:chExt cx="227" cy="91"/>
              </a:xfrm>
            </p:grpSpPr>
            <p:sp>
              <p:nvSpPr>
                <p:cNvPr id="4192" name="Line 794"/>
                <p:cNvSpPr>
                  <a:spLocks noChangeShapeType="1"/>
                </p:cNvSpPr>
                <p:nvPr/>
              </p:nvSpPr>
              <p:spPr bwMode="auto">
                <a:xfrm>
                  <a:off x="2608" y="2523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3" name="Line 795"/>
                <p:cNvSpPr>
                  <a:spLocks noChangeShapeType="1"/>
                </p:cNvSpPr>
                <p:nvPr/>
              </p:nvSpPr>
              <p:spPr bwMode="auto">
                <a:xfrm>
                  <a:off x="2608" y="261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Group 805"/>
            <p:cNvGrpSpPr>
              <a:grpSpLocks/>
            </p:cNvGrpSpPr>
            <p:nvPr/>
          </p:nvGrpSpPr>
          <p:grpSpPr bwMode="auto">
            <a:xfrm>
              <a:off x="4286" y="1389"/>
              <a:ext cx="227" cy="91"/>
              <a:chOff x="4286" y="1389"/>
              <a:chExt cx="227" cy="91"/>
            </a:xfrm>
          </p:grpSpPr>
          <p:sp>
            <p:nvSpPr>
              <p:cNvPr id="4185" name="Line 803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6" name="Line 804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049"/>
            <p:cNvGrpSpPr>
              <a:grpSpLocks/>
            </p:cNvGrpSpPr>
            <p:nvPr/>
          </p:nvGrpSpPr>
          <p:grpSpPr bwMode="auto">
            <a:xfrm>
              <a:off x="4332" y="1752"/>
              <a:ext cx="181" cy="90"/>
              <a:chOff x="4286" y="1389"/>
              <a:chExt cx="227" cy="91"/>
            </a:xfrm>
          </p:grpSpPr>
          <p:sp>
            <p:nvSpPr>
              <p:cNvPr id="4183" name="Line 1050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4" name="Line 1051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052"/>
            <p:cNvGrpSpPr>
              <a:grpSpLocks/>
            </p:cNvGrpSpPr>
            <p:nvPr/>
          </p:nvGrpSpPr>
          <p:grpSpPr bwMode="auto">
            <a:xfrm>
              <a:off x="4332" y="2160"/>
              <a:ext cx="181" cy="91"/>
              <a:chOff x="4286" y="1389"/>
              <a:chExt cx="227" cy="91"/>
            </a:xfrm>
          </p:grpSpPr>
          <p:sp>
            <p:nvSpPr>
              <p:cNvPr id="4181" name="Line 1053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2" name="Line 1054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136"/>
            <p:cNvGrpSpPr>
              <a:grpSpLocks/>
            </p:cNvGrpSpPr>
            <p:nvPr/>
          </p:nvGrpSpPr>
          <p:grpSpPr bwMode="auto">
            <a:xfrm>
              <a:off x="4332" y="2523"/>
              <a:ext cx="181" cy="91"/>
              <a:chOff x="4286" y="1389"/>
              <a:chExt cx="227" cy="91"/>
            </a:xfrm>
          </p:grpSpPr>
          <p:sp>
            <p:nvSpPr>
              <p:cNvPr id="4179" name="Line 1137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0" name="Line 1138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1301"/>
            <p:cNvGrpSpPr>
              <a:grpSpLocks/>
            </p:cNvGrpSpPr>
            <p:nvPr/>
          </p:nvGrpSpPr>
          <p:grpSpPr bwMode="auto">
            <a:xfrm>
              <a:off x="4332" y="2840"/>
              <a:ext cx="181" cy="91"/>
              <a:chOff x="4286" y="1389"/>
              <a:chExt cx="227" cy="91"/>
            </a:xfrm>
          </p:grpSpPr>
          <p:sp>
            <p:nvSpPr>
              <p:cNvPr id="4177" name="Line 1302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8" name="Line 1303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385"/>
            <p:cNvGrpSpPr>
              <a:grpSpLocks/>
            </p:cNvGrpSpPr>
            <p:nvPr/>
          </p:nvGrpSpPr>
          <p:grpSpPr bwMode="auto">
            <a:xfrm>
              <a:off x="4332" y="3203"/>
              <a:ext cx="181" cy="91"/>
              <a:chOff x="4286" y="1389"/>
              <a:chExt cx="227" cy="91"/>
            </a:xfrm>
          </p:grpSpPr>
          <p:sp>
            <p:nvSpPr>
              <p:cNvPr id="4175" name="Line 1386"/>
              <p:cNvSpPr>
                <a:spLocks noChangeShapeType="1"/>
              </p:cNvSpPr>
              <p:nvPr/>
            </p:nvSpPr>
            <p:spPr bwMode="auto">
              <a:xfrm>
                <a:off x="4286" y="1389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6" name="Line 1387"/>
              <p:cNvSpPr>
                <a:spLocks noChangeShapeType="1"/>
              </p:cNvSpPr>
              <p:nvPr/>
            </p:nvSpPr>
            <p:spPr bwMode="auto">
              <a:xfrm>
                <a:off x="4286" y="1480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161" name="Picture 1389"/>
          <p:cNvPicPr>
            <a:picLocks noChangeAspect="1" noChangeArrowheads="1"/>
          </p:cNvPicPr>
          <p:nvPr/>
        </p:nvPicPr>
        <p:blipFill>
          <a:blip r:embed="rId4" cstate="screen">
            <a:lum bright="6000" contrast="6000"/>
          </a:blip>
          <a:srcRect/>
          <a:stretch>
            <a:fillRect/>
          </a:stretch>
        </p:blipFill>
        <p:spPr bwMode="auto">
          <a:xfrm>
            <a:off x="3132138" y="549275"/>
            <a:ext cx="2087562" cy="489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63" name="Text Box 119"/>
          <p:cNvSpPr txBox="1">
            <a:spLocks noChangeArrowheads="1"/>
          </p:cNvSpPr>
          <p:nvPr/>
        </p:nvSpPr>
        <p:spPr bwMode="auto">
          <a:xfrm>
            <a:off x="8459788" y="1196975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й</a:t>
            </a:r>
          </a:p>
        </p:txBody>
      </p:sp>
      <p:sp>
        <p:nvSpPr>
          <p:cNvPr id="4164" name="Text Box 120"/>
          <p:cNvSpPr txBox="1">
            <a:spLocks noChangeArrowheads="1"/>
          </p:cNvSpPr>
          <p:nvPr/>
        </p:nvSpPr>
        <p:spPr bwMode="auto">
          <a:xfrm>
            <a:off x="5508625" y="6156325"/>
            <a:ext cx="5762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х</a:t>
            </a:r>
          </a:p>
        </p:txBody>
      </p:sp>
      <p:sp>
        <p:nvSpPr>
          <p:cNvPr id="4165" name="Text Box 121"/>
          <p:cNvSpPr txBox="1">
            <a:spLocks noChangeArrowheads="1"/>
          </p:cNvSpPr>
          <p:nvPr/>
        </p:nvSpPr>
        <p:spPr bwMode="auto">
          <a:xfrm>
            <a:off x="6300788" y="6156325"/>
            <a:ext cx="5762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ц</a:t>
            </a:r>
          </a:p>
        </p:txBody>
      </p:sp>
      <p:sp>
        <p:nvSpPr>
          <p:cNvPr id="4166" name="Text Box 122"/>
          <p:cNvSpPr txBox="1">
            <a:spLocks noChangeArrowheads="1"/>
          </p:cNvSpPr>
          <p:nvPr/>
        </p:nvSpPr>
        <p:spPr bwMode="auto">
          <a:xfrm>
            <a:off x="7164388" y="6156325"/>
            <a:ext cx="504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ч</a:t>
            </a:r>
          </a:p>
        </p:txBody>
      </p:sp>
      <p:sp>
        <p:nvSpPr>
          <p:cNvPr id="4167" name="Text Box 123"/>
          <p:cNvSpPr txBox="1">
            <a:spLocks noChangeArrowheads="1"/>
          </p:cNvSpPr>
          <p:nvPr/>
        </p:nvSpPr>
        <p:spPr bwMode="auto">
          <a:xfrm>
            <a:off x="8027988" y="6156325"/>
            <a:ext cx="6477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000" b="1"/>
              <a:t>щ</a:t>
            </a:r>
          </a:p>
        </p:txBody>
      </p:sp>
      <p:graphicFrame>
        <p:nvGraphicFramePr>
          <p:cNvPr id="239745" name="Object 129"/>
          <p:cNvGraphicFramePr>
            <a:graphicFrameLocks noChangeAspect="1"/>
          </p:cNvGraphicFramePr>
          <p:nvPr/>
        </p:nvGraphicFramePr>
        <p:xfrm>
          <a:off x="6156325" y="2420938"/>
          <a:ext cx="935038" cy="928687"/>
        </p:xfrm>
        <a:graphic>
          <a:graphicData uri="http://schemas.openxmlformats.org/presentationml/2006/ole">
            <p:oleObj spid="_x0000_s2051" name="Точечный рисунок" r:id="rId5" imgW="2343477" imgH="23244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97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08050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ru-RU" sz="3200" b="1" i="1" dirty="0" smtClean="0">
                <a:latin typeface="Arial" charset="0"/>
                <a:cs typeface="Arial" charset="0"/>
              </a:rPr>
              <a:t>Характеристика звука</a:t>
            </a:r>
            <a:br>
              <a:rPr lang="ru-RU" sz="3200" b="1" i="1" dirty="0" smtClean="0">
                <a:latin typeface="Arial" charset="0"/>
                <a:cs typeface="Arial" charset="0"/>
              </a:rPr>
            </a:br>
            <a:r>
              <a:rPr lang="ru-RU" sz="3200" i="1" u="sng" dirty="0" smtClean="0">
                <a:latin typeface="Arial" charset="0"/>
                <a:cs typeface="Arial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[</a:t>
            </a:r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Г </a:t>
            </a:r>
            <a:r>
              <a:rPr lang="en-US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]</a:t>
            </a:r>
            <a:endParaRPr lang="ru-RU" sz="3200" b="1" i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4149725"/>
            <a:ext cx="82438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</a:pPr>
            <a:r>
              <a:rPr lang="ru-RU" sz="3200" b="1" i="1" dirty="0">
                <a:latin typeface="Arial" charset="0"/>
              </a:rPr>
              <a:t>Характеристика звука</a:t>
            </a:r>
            <a:r>
              <a:rPr lang="ru-RU" sz="3200" i="1" u="sng" dirty="0">
                <a:latin typeface="Arial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b="1" i="1" dirty="0">
                <a:latin typeface="Arial" charset="0"/>
              </a:rPr>
              <a:t>[</a:t>
            </a:r>
            <a:r>
              <a:rPr lang="ru-RU" sz="3200" b="1" i="1" dirty="0">
                <a:latin typeface="Arial" charset="0"/>
              </a:rPr>
              <a:t> </a:t>
            </a:r>
            <a:r>
              <a:rPr lang="ru-RU" sz="3200" b="1" i="1" dirty="0">
                <a:solidFill>
                  <a:srgbClr val="008000"/>
                </a:solidFill>
                <a:latin typeface="Arial" charset="0"/>
              </a:rPr>
              <a:t>Г′ </a:t>
            </a:r>
            <a:r>
              <a:rPr lang="en-US" sz="3200" b="1" i="1" dirty="0">
                <a:latin typeface="Arial" charset="0"/>
              </a:rPr>
              <a:t>]</a:t>
            </a:r>
            <a:endParaRPr lang="ru-RU" sz="3200" b="1" i="1" dirty="0">
              <a:latin typeface="Arial" charset="0"/>
            </a:endParaRP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 cstate="screen"/>
          <a:srcRect r="-487"/>
          <a:stretch>
            <a:fillRect/>
          </a:stretch>
        </p:blipFill>
        <p:spPr bwMode="auto">
          <a:xfrm>
            <a:off x="395288" y="1989138"/>
            <a:ext cx="8532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хема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868863"/>
            <a:ext cx="8467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2" name="Oval 14"/>
          <p:cNvSpPr>
            <a:spLocks noChangeArrowheads="1"/>
          </p:cNvSpPr>
          <p:nvPr/>
        </p:nvSpPr>
        <p:spPr bwMode="auto">
          <a:xfrm>
            <a:off x="5580063" y="1989138"/>
            <a:ext cx="719137" cy="574675"/>
          </a:xfrm>
          <a:prstGeom prst="ellipse">
            <a:avLst/>
          </a:prstGeom>
          <a:solidFill>
            <a:srgbClr val="2C742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5184" name="Oval 16"/>
          <p:cNvSpPr>
            <a:spLocks noChangeArrowheads="1"/>
          </p:cNvSpPr>
          <p:nvPr/>
        </p:nvSpPr>
        <p:spPr bwMode="auto">
          <a:xfrm>
            <a:off x="2987675" y="1989138"/>
            <a:ext cx="719138" cy="574675"/>
          </a:xfrm>
          <a:prstGeom prst="ellipse">
            <a:avLst/>
          </a:prstGeom>
          <a:solidFill>
            <a:srgbClr val="0000FF"/>
          </a:soli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5187" name="WordArt 19"/>
          <p:cNvSpPr>
            <a:spLocks noChangeArrowheads="1" noChangeShapeType="1" noTextEdit="1"/>
          </p:cNvSpPr>
          <p:nvPr/>
        </p:nvSpPr>
        <p:spPr bwMode="auto">
          <a:xfrm>
            <a:off x="3419475" y="3933825"/>
            <a:ext cx="2808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грабли</a:t>
            </a:r>
          </a:p>
        </p:txBody>
      </p:sp>
      <p:sp>
        <p:nvSpPr>
          <p:cNvPr id="135188" name="WordArt 20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25717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груша</a:t>
            </a:r>
          </a:p>
        </p:txBody>
      </p:sp>
      <p:sp>
        <p:nvSpPr>
          <p:cNvPr id="135189" name="WordArt 21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гитара</a:t>
            </a:r>
          </a:p>
        </p:txBody>
      </p:sp>
      <p:sp>
        <p:nvSpPr>
          <p:cNvPr id="135191" name="WordArt 23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2089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гиря</a:t>
            </a:r>
          </a:p>
        </p:txBody>
      </p:sp>
      <p:sp>
        <p:nvSpPr>
          <p:cNvPr id="135192" name="WordArt 24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2971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гигант</a:t>
            </a:r>
          </a:p>
        </p:txBody>
      </p:sp>
      <p:sp>
        <p:nvSpPr>
          <p:cNvPr id="135193" name="WordArt 25"/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23050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001847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гигант</a:t>
            </a: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755650" y="3213100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Arial Black" pitchFamily="34" charset="0"/>
              </a:rPr>
              <a:t>Гном </a:t>
            </a: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6948488" y="3213100"/>
            <a:ext cx="1249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8000"/>
                </a:solidFill>
                <a:latin typeface="Arial Black" pitchFamily="34" charset="0"/>
              </a:rPr>
              <a:t>Гена</a:t>
            </a:r>
          </a:p>
        </p:txBody>
      </p:sp>
      <p:pic>
        <p:nvPicPr>
          <p:cNvPr id="41995" name="Picture 14" descr="7644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08050"/>
            <a:ext cx="2089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5" descr="Гномы анимашки - мультяшки Дисней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981075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532 L -0.2599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9.82659E-7 L 0.27153 -9.82659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3.75723E-6 L -0.2599 3.7572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5 -3.3333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3 L -0.24792 0.000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91" dur="2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2" grpId="0" animBg="1"/>
      <p:bldP spid="135184" grpId="0" animBg="1"/>
      <p:bldP spid="135187" grpId="0" animBg="1"/>
      <p:bldP spid="135187" grpId="1" animBg="1"/>
      <p:bldP spid="135188" grpId="0" animBg="1"/>
      <p:bldP spid="135188" grpId="1" animBg="1"/>
      <p:bldP spid="135189" grpId="0" animBg="1"/>
      <p:bldP spid="135189" grpId="1" animBg="1"/>
      <p:bldP spid="135191" grpId="0" animBg="1"/>
      <p:bldP spid="135191" grpId="1" animBg="1"/>
      <p:bldP spid="135192" grpId="0" animBg="1"/>
      <p:bldP spid="135192" grpId="1" animBg="1"/>
      <p:bldP spid="135193" grpId="0" animBg="1"/>
      <p:bldP spid="135193" grpId="1" animBg="1"/>
      <p:bldP spid="135193" grpId="2" animBg="1"/>
      <p:bldP spid="135205" grpId="0"/>
      <p:bldP spid="135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38" y="2500313"/>
            <a:ext cx="882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3333CC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38" y="1500188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>
              <a:solidFill>
                <a:srgbClr val="CCECFF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0" y="2428875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572000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FF9966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214813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CC00CC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75" y="5786438"/>
            <a:ext cx="130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6334125"/>
            <a:ext cx="935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2800" dirty="0">
              <a:solidFill>
                <a:srgbClr val="CCFF33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5072063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71475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00CC00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5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" y="4929188"/>
            <a:ext cx="1557338" cy="1571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19179884">
            <a:off x="6627813" y="796925"/>
            <a:ext cx="2038350" cy="1116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75" y="2000250"/>
            <a:ext cx="928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821114">
            <a:off x="2363788" y="4229100"/>
            <a:ext cx="3570287" cy="21177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86688" y="5929313"/>
            <a:ext cx="1143000" cy="771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63" y="5929313"/>
            <a:ext cx="842962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86625" y="5500688"/>
            <a:ext cx="557213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72188" y="2214563"/>
            <a:ext cx="1285875" cy="25574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+mn-lt"/>
              </a:rPr>
              <a:t>СОСТАВЬ СЛОВА ИЗ СЛОГОВ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867718">
            <a:off x="1324296" y="3086326"/>
            <a:ext cx="1976023" cy="1130699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ра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022857">
            <a:off x="6217105" y="2585357"/>
            <a:ext cx="1960908" cy="104434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иг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20084710">
            <a:off x="4200333" y="4582732"/>
            <a:ext cx="1957781" cy="1040499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го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714488"/>
            <a:ext cx="1979428" cy="1000132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лы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72575" cy="266700"/>
          </a:xfrm>
          <a:prstGeom prst="rect">
            <a:avLst/>
          </a:prstGeom>
          <a:noFill/>
        </p:spPr>
      </p:pic>
      <p:pic>
        <p:nvPicPr>
          <p:cNvPr id="2253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523875" cy="523875"/>
          </a:xfrm>
          <a:prstGeom prst="rect">
            <a:avLst/>
          </a:prstGeom>
          <a:noFill/>
        </p:spPr>
      </p:pic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4975"/>
            <a:ext cx="5353050" cy="57150"/>
          </a:xfrm>
          <a:prstGeom prst="rect">
            <a:avLst/>
          </a:prstGeom>
          <a:noFill/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523875" cy="523875"/>
          </a:xfrm>
          <a:prstGeom prst="rect">
            <a:avLst/>
          </a:prstGeom>
          <a:noFill/>
        </p:spPr>
      </p:pic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5353050" cy="57150"/>
          </a:xfrm>
          <a:prstGeom prst="rect">
            <a:avLst/>
          </a:prstGeom>
          <a:noFill/>
        </p:spPr>
      </p:pic>
      <p:pic>
        <p:nvPicPr>
          <p:cNvPr id="22529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4143404" cy="1076325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Тема: 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Звуки [г] [г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’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], буквы Г, г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68380"/>
            <a:ext cx="850425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 розовом фоне (стр. 61)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все слова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на   первой и на третьей строчках.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808673"/>
            <a:ext cx="884729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Чтобы узнать задуманное слово, задаётся не больше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двух вопросов.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443</TotalTime>
  <Words>133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Точечный рисунок</vt:lpstr>
      <vt:lpstr>Урок обучения грамоте</vt:lpstr>
      <vt:lpstr>В каких словах букв больше, чем звуков?</vt:lpstr>
      <vt:lpstr>В каких словах букв больше, чем звуков?</vt:lpstr>
      <vt:lpstr>Слайд 4</vt:lpstr>
      <vt:lpstr>Характеристика звука  [ Г ]</vt:lpstr>
      <vt:lpstr>Слайд 6</vt:lpstr>
      <vt:lpstr>Слайд 7</vt:lpstr>
      <vt:lpstr>СОСТАВЬ СЛОВА ИЗ СЛОГОВ</vt:lpstr>
      <vt:lpstr>Слайд 9</vt:lpstr>
      <vt:lpstr>Слайд 10</vt:lpstr>
      <vt:lpstr>«Снежный ком»</vt:lpstr>
      <vt:lpstr>Урок обучения грамоте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Песковы</dc:creator>
  <cp:lastModifiedBy>Татьяна</cp:lastModifiedBy>
  <cp:revision>51</cp:revision>
  <dcterms:created xsi:type="dcterms:W3CDTF">2013-11-24T10:08:13Z</dcterms:created>
  <dcterms:modified xsi:type="dcterms:W3CDTF">2014-09-17T18:57:28Z</dcterms:modified>
</cp:coreProperties>
</file>