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62" r:id="rId5"/>
    <p:sldId id="278" r:id="rId6"/>
    <p:sldId id="264" r:id="rId7"/>
    <p:sldId id="268" r:id="rId8"/>
    <p:sldId id="267" r:id="rId9"/>
    <p:sldId id="274" r:id="rId10"/>
    <p:sldId id="266" r:id="rId11"/>
    <p:sldId id="281" r:id="rId12"/>
    <p:sldId id="282" r:id="rId13"/>
    <p:sldId id="28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D60093"/>
    <a:srgbClr val="F8FED2"/>
    <a:srgbClr val="FBFDDB"/>
    <a:srgbClr val="333399"/>
    <a:srgbClr val="CC0099"/>
    <a:srgbClr val="33CCFF"/>
    <a:srgbClr val="9900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FB039-970B-4079-8D7D-5A698294B70F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1333-D7EB-4B65-A89A-7CFD5B880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1333-D7EB-4B65-A89A-7CFD5B880E2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ast/" TargetMode="External"/><Relationship Id="rId2" Type="http://schemas.openxmlformats.org/officeDocument/2006/relationships/hyperlink" Target="http://www.zircon81.narod.ru/Metodic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anamasterov.ru/taxonomy/term/1706" TargetMode="External"/><Relationship Id="rId5" Type="http://schemas.openxmlformats.org/officeDocument/2006/relationships/hyperlink" Target="http://adalin.mospsy.ru/l_01_00/l_01_10m.shtm" TargetMode="External"/><Relationship Id="rId4" Type="http://schemas.openxmlformats.org/officeDocument/2006/relationships/hyperlink" Target="http://www.crystalgrowing.com/index_e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6666"/>
                </a:solidFill>
              </a:rPr>
              <a:t>п</a:t>
            </a:r>
            <a:r>
              <a:rPr lang="ru-RU" sz="3600" b="1" dirty="0" smtClean="0">
                <a:solidFill>
                  <a:srgbClr val="006666"/>
                </a:solidFill>
              </a:rPr>
              <a:t>роектно-исследовательская работа</a:t>
            </a:r>
            <a:br>
              <a:rPr lang="ru-RU" sz="3600" b="1" dirty="0" smtClean="0">
                <a:solidFill>
                  <a:srgbClr val="006666"/>
                </a:solidFill>
              </a:rPr>
            </a:br>
            <a:r>
              <a:rPr lang="ru-RU" sz="3600" b="1" dirty="0" smtClean="0">
                <a:solidFill>
                  <a:srgbClr val="006666"/>
                </a:solidFill>
              </a:rPr>
              <a:t>«Превращения соли»</a:t>
            </a:r>
            <a:endParaRPr lang="ru-RU" sz="3600" b="1" dirty="0">
              <a:solidFill>
                <a:srgbClr val="0066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429000"/>
            <a:ext cx="3128392" cy="196862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6666"/>
                </a:solidFill>
              </a:rPr>
              <a:t>р</a:t>
            </a:r>
            <a:r>
              <a:rPr lang="ru-RU" dirty="0" smtClean="0">
                <a:solidFill>
                  <a:srgbClr val="006666"/>
                </a:solidFill>
              </a:rPr>
              <a:t>аботу выполнил </a:t>
            </a:r>
          </a:p>
          <a:p>
            <a:pPr algn="r"/>
            <a:r>
              <a:rPr lang="ru-RU" dirty="0" smtClean="0">
                <a:solidFill>
                  <a:srgbClr val="006666"/>
                </a:solidFill>
              </a:rPr>
              <a:t>ученик 4а2 класса</a:t>
            </a:r>
          </a:p>
          <a:p>
            <a:r>
              <a:rPr lang="ru-RU" dirty="0" smtClean="0">
                <a:solidFill>
                  <a:srgbClr val="006666"/>
                </a:solidFill>
              </a:rPr>
              <a:t>ГБОУ СОШ №657</a:t>
            </a:r>
          </a:p>
          <a:p>
            <a:r>
              <a:rPr lang="ru-RU" dirty="0" err="1" smtClean="0">
                <a:solidFill>
                  <a:srgbClr val="006666"/>
                </a:solidFill>
              </a:rPr>
              <a:t>Салаев</a:t>
            </a:r>
            <a:r>
              <a:rPr lang="ru-RU" dirty="0" smtClean="0">
                <a:solidFill>
                  <a:srgbClr val="006666"/>
                </a:solidFill>
              </a:rPr>
              <a:t> </a:t>
            </a:r>
            <a:r>
              <a:rPr lang="ru-RU" dirty="0" err="1" smtClean="0">
                <a:solidFill>
                  <a:srgbClr val="006666"/>
                </a:solidFill>
              </a:rPr>
              <a:t>Юсиф</a:t>
            </a:r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4242506" cy="28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22">
        <p14:prism isContent="1"/>
      </p:transition>
    </mc:Choice>
    <mc:Fallback>
      <p:transition spd="slow" advTm="60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Баночка с солью.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050" y="1498084"/>
            <a:ext cx="3240853" cy="219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498084"/>
            <a:ext cx="3808401" cy="219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1852274" cy="247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300" y="4149080"/>
            <a:ext cx="2349462" cy="25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7641"/>
            <a:ext cx="2880320" cy="258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68">
        <p14:prism isContent="1"/>
      </p:transition>
    </mc:Choice>
    <mc:Fallback>
      <p:transition spd="slow" advTm="161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Инструкция для изготовления баночки с солью.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2340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Возьмите: </a:t>
            </a:r>
            <a:endParaRPr lang="ru-RU" sz="3600" b="1" dirty="0">
              <a:solidFill>
                <a:srgbClr val="0066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148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стакан</a:t>
            </a:r>
            <a:endParaRPr lang="ru-RU" sz="3600" b="1" dirty="0">
              <a:solidFill>
                <a:srgbClr val="0066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060848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гуашь</a:t>
            </a:r>
            <a:endParaRPr lang="ru-RU" sz="3600" b="1" dirty="0">
              <a:solidFill>
                <a:srgbClr val="0066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2060848"/>
            <a:ext cx="1088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соль</a:t>
            </a:r>
            <a:endParaRPr lang="ru-RU" sz="3600" b="1" dirty="0">
              <a:solidFill>
                <a:srgbClr val="0066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060848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банку</a:t>
            </a:r>
            <a:endParaRPr lang="ru-RU" sz="3600" b="1" dirty="0">
              <a:solidFill>
                <a:srgbClr val="0066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1736844" cy="230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1866855" cy="241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01008"/>
            <a:ext cx="2448271" cy="177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24944"/>
            <a:ext cx="2030624" cy="238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95536" y="260648"/>
            <a:ext cx="3125343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6666"/>
                </a:solidFill>
              </a:rPr>
              <a:t>Разведи краску, </a:t>
            </a:r>
          </a:p>
          <a:p>
            <a:pPr>
              <a:buNone/>
            </a:pPr>
            <a:r>
              <a:rPr lang="ru-RU" b="1" dirty="0" smtClean="0">
                <a:solidFill>
                  <a:srgbClr val="006666"/>
                </a:solidFill>
              </a:rPr>
              <a:t>   добавь соль.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188640"/>
            <a:ext cx="507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66"/>
                </a:solidFill>
              </a:rPr>
              <a:t>Оставь соль подсохнуть, </a:t>
            </a:r>
          </a:p>
          <a:p>
            <a:r>
              <a:rPr lang="ru-RU" sz="3200" b="1" dirty="0" smtClean="0">
                <a:solidFill>
                  <a:srgbClr val="006666"/>
                </a:solidFill>
              </a:rPr>
              <a:t>       потом измельчи.  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212976"/>
            <a:ext cx="3485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66"/>
                </a:solidFill>
              </a:rPr>
              <a:t>Засыпь аккуратно </a:t>
            </a: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в баночку. </a:t>
            </a: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1224136" cy="160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2736304" cy="18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88024" y="3212976"/>
            <a:ext cx="3317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66"/>
                </a:solidFill>
              </a:rPr>
              <a:t>Закрой крышкой </a:t>
            </a:r>
          </a:p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    и укрась . </a:t>
            </a: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1656184" cy="23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93096"/>
            <a:ext cx="1765897" cy="223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Выводы.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37" y="1268760"/>
            <a:ext cx="5960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русская пословица </a:t>
            </a:r>
          </a:p>
          <a:p>
            <a:r>
              <a:rPr lang="ru-RU" sz="3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 соли не проживешь» </a:t>
            </a:r>
          </a:p>
          <a:p>
            <a:r>
              <a:rPr lang="ru-RU" sz="3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справедлива и в наши дни. </a:t>
            </a:r>
            <a:endParaRPr lang="ru-RU" sz="3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353110"/>
            <a:ext cx="225871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79702" y="4029162"/>
            <a:ext cx="4886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и вас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поработать с солью!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837" y="3356992"/>
            <a:ext cx="3965865" cy="262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403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265">
        <p14:prism isContent="1"/>
      </p:transition>
    </mc:Choice>
    <mc:Fallback>
      <p:transition spd="slow" advTm="172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Интернет - ресурсы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616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hlinkClick r:id="rId2"/>
              </a:rPr>
              <a:t> </a:t>
            </a:r>
            <a:r>
              <a:rPr lang="nn-NO" sz="2400" dirty="0" smtClean="0">
                <a:hlinkClick r:id="rId2"/>
              </a:rPr>
              <a:t>http://www.zircon81.narod.ru/Metodica.html</a:t>
            </a:r>
            <a:r>
              <a:rPr lang="nn-NO" sz="2400" dirty="0" smtClean="0"/>
              <a:t> </a:t>
            </a:r>
            <a:endParaRPr lang="ru-RU" sz="2400" dirty="0" smtClean="0"/>
          </a:p>
          <a:p>
            <a:pPr>
              <a:lnSpc>
                <a:spcPct val="200000"/>
              </a:lnSpc>
            </a:pPr>
            <a:r>
              <a:rPr lang="nn-NO" sz="2400" dirty="0" smtClean="0"/>
              <a:t> </a:t>
            </a:r>
            <a:r>
              <a:rPr lang="nn-NO" sz="2400" dirty="0" smtClean="0">
                <a:hlinkClick r:id="rId3"/>
              </a:rPr>
              <a:t>http://www.waynesthisandthat.com/crystals.htm#fast - fast</a:t>
            </a:r>
            <a:r>
              <a:rPr lang="nn-NO" sz="2400" dirty="0" smtClean="0"/>
              <a:t> </a:t>
            </a:r>
          </a:p>
          <a:p>
            <a:pPr>
              <a:lnSpc>
                <a:spcPct val="200000"/>
              </a:lnSpc>
            </a:pPr>
            <a:r>
              <a:rPr lang="nn-NO" sz="2400" dirty="0" smtClean="0"/>
              <a:t> </a:t>
            </a:r>
            <a:r>
              <a:rPr lang="nn-NO" sz="2400" dirty="0" smtClean="0">
                <a:hlinkClick r:id="rId4"/>
              </a:rPr>
              <a:t>http://www.crystalgrowing.com/index_e.htm</a:t>
            </a:r>
            <a:r>
              <a:rPr lang="nn-NO" sz="2400" dirty="0" smtClean="0"/>
              <a:t> </a:t>
            </a:r>
            <a:endParaRPr lang="ru-RU" sz="2400" dirty="0" smtClean="0"/>
          </a:p>
          <a:p>
            <a:pPr lvl="0">
              <a:lnSpc>
                <a:spcPct val="200000"/>
              </a:lnSpc>
            </a:pPr>
            <a:r>
              <a:rPr lang="ru-RU" sz="2400" u="sng" dirty="0">
                <a:hlinkClick r:id="rId5"/>
              </a:rPr>
              <a:t> </a:t>
            </a:r>
            <a:r>
              <a:rPr lang="ru-RU" sz="2400" u="sng" dirty="0" smtClean="0">
                <a:hlinkClick r:id="rId5"/>
              </a:rPr>
              <a:t>http</a:t>
            </a:r>
            <a:r>
              <a:rPr lang="ru-RU" sz="2400" u="sng" dirty="0">
                <a:hlinkClick r:id="rId5"/>
              </a:rPr>
              <a:t>://</a:t>
            </a:r>
            <a:r>
              <a:rPr lang="ru-RU" sz="2400" u="sng" dirty="0" smtClean="0">
                <a:hlinkClick r:id="rId5"/>
              </a:rPr>
              <a:t>adalin.mospsy.ru/l_01_00/l_01_10m.shtm</a:t>
            </a:r>
            <a:r>
              <a:rPr lang="ru-RU" sz="2400" u="sng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ru-RU" sz="2400" u="sng" dirty="0">
                <a:hlinkClick r:id="rId6"/>
              </a:rPr>
              <a:t>http://stranamasterov.ru/taxonomy/term/1706</a:t>
            </a:r>
            <a:endParaRPr lang="ru-RU" sz="2400" dirty="0"/>
          </a:p>
          <a:p>
            <a:pPr lvl="0"/>
            <a:endParaRPr lang="ru-RU" sz="2400" dirty="0"/>
          </a:p>
          <a:p>
            <a:r>
              <a:rPr lang="nn-NO" sz="2400" dirty="0" smtClean="0"/>
              <a:t> </a:t>
            </a:r>
            <a:endParaRPr lang="nn-NO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361">
        <p14:prism isContent="1"/>
      </p:transition>
    </mc:Choice>
    <mc:Fallback>
      <p:transition spd="slow" advTm="73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6666"/>
                </a:solidFill>
              </a:rPr>
              <a:t>Актуальность</a:t>
            </a:r>
            <a:r>
              <a:rPr lang="ru-RU" sz="2800" b="1" i="1" dirty="0"/>
              <a:t>  </a:t>
            </a:r>
            <a:r>
              <a:rPr lang="ru-RU" sz="2800" dirty="0">
                <a:solidFill>
                  <a:srgbClr val="006666"/>
                </a:solidFill>
              </a:rPr>
              <a:t>моей работы заключается в том, чтобы находить интересное и необычное </a:t>
            </a:r>
            <a:r>
              <a:rPr lang="ru-RU" sz="2800" dirty="0" smtClean="0">
                <a:solidFill>
                  <a:srgbClr val="006666"/>
                </a:solidFill>
              </a:rPr>
              <a:t>рядом.</a:t>
            </a:r>
            <a:endParaRPr lang="ru-RU" sz="2800" dirty="0">
              <a:solidFill>
                <a:srgbClr val="0066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i="1" dirty="0" smtClean="0">
                <a:solidFill>
                  <a:srgbClr val="006666"/>
                </a:solidFill>
              </a:rPr>
              <a:t>Гипотеза:</a:t>
            </a:r>
            <a:endParaRPr lang="ru-RU" sz="2800" i="1" dirty="0">
              <a:solidFill>
                <a:srgbClr val="006666"/>
              </a:solidFill>
            </a:endParaRPr>
          </a:p>
          <a:p>
            <a:pPr algn="just"/>
            <a:r>
              <a:rPr lang="ru-RU" sz="2800" dirty="0">
                <a:solidFill>
                  <a:srgbClr val="006666"/>
                </a:solidFill>
              </a:rPr>
              <a:t>  </a:t>
            </a:r>
            <a:r>
              <a:rPr lang="ru-RU" sz="2800" dirty="0" smtClean="0">
                <a:solidFill>
                  <a:srgbClr val="006666"/>
                </a:solidFill>
              </a:rPr>
              <a:t>я предположил, </a:t>
            </a:r>
            <a:r>
              <a:rPr lang="ru-RU" sz="2800" dirty="0">
                <a:solidFill>
                  <a:srgbClr val="006666"/>
                </a:solidFill>
              </a:rPr>
              <a:t>что соль – это не только вещество, необходимое человеку для жизнедеятельности, но и интересный материал для опытов, наблюдений и творчества.</a:t>
            </a:r>
          </a:p>
        </p:txBody>
      </p:sp>
      <p:pic>
        <p:nvPicPr>
          <p:cNvPr id="4098" name="Picture 2" descr="C:\Users\Ученик\Desktop\image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352998" cy="22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89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74">
        <p14:prism isContent="1"/>
      </p:transition>
    </mc:Choice>
    <mc:Fallback>
      <p:transition spd="slow" advTm="200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Немного</a:t>
            </a:r>
            <a:r>
              <a:rPr lang="ru-RU" dirty="0" smtClean="0">
                <a:solidFill>
                  <a:srgbClr val="006666"/>
                </a:solidFill>
              </a:rPr>
              <a:t> </a:t>
            </a:r>
            <a:r>
              <a:rPr lang="ru-RU" b="1" dirty="0" smtClean="0">
                <a:solidFill>
                  <a:srgbClr val="006666"/>
                </a:solidFill>
              </a:rPr>
              <a:t>истории.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2736304" cy="21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520280" cy="192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67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4104456" cy="282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509">
        <p14:prism isContent="1"/>
      </p:transition>
    </mc:Choice>
    <mc:Fallback>
      <p:transition spd="slow" advTm="235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0477" y="596101"/>
            <a:ext cx="2752700" cy="206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8422"/>
            <a:ext cx="1872208" cy="18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02" y="476672"/>
            <a:ext cx="2073872" cy="268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098" y="3631248"/>
            <a:ext cx="2797071" cy="21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6072" y="2379149"/>
            <a:ext cx="152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978" y="4914460"/>
            <a:ext cx="14763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79" y="4077072"/>
            <a:ext cx="2954707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230">
        <p14:prism isContent="1"/>
      </p:transition>
    </mc:Choice>
    <mc:Fallback>
      <p:transition spd="slow" advTm="82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Приметы и суеверия.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2952328" cy="220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908132" cy="28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3456384" cy="28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325864" cy="20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15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83">
        <p14:prism isContent="1"/>
      </p:transition>
    </mc:Choice>
    <mc:Fallback>
      <p:transition spd="slow" advTm="228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Соль в народном творчестве.</a:t>
            </a:r>
            <a:endParaRPr lang="ru-RU" b="1" dirty="0">
              <a:solidFill>
                <a:srgbClr val="0066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334692">
            <a:off x="1939331" y="2598752"/>
            <a:ext cx="3700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CCFF"/>
                </a:solidFill>
                <a:latin typeface="Comic Sans MS" pitchFamily="66" charset="0"/>
              </a:rPr>
              <a:t>Меня одну не едят,</a:t>
            </a:r>
          </a:p>
          <a:p>
            <a:r>
              <a:rPr lang="ru-RU" sz="2400" b="1" dirty="0" smtClean="0">
                <a:solidFill>
                  <a:srgbClr val="33CCFF"/>
                </a:solidFill>
                <a:latin typeface="Comic Sans MS" pitchFamily="66" charset="0"/>
              </a:rPr>
              <a:t>А без меня мало едят.</a:t>
            </a:r>
            <a:endParaRPr lang="ru-RU" sz="2400" b="1" dirty="0">
              <a:solidFill>
                <a:srgbClr val="33CC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0608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Comic Sans MS" pitchFamily="66" charset="0"/>
              </a:rPr>
              <a:t>Без соли стол кривой.</a:t>
            </a:r>
            <a:endParaRPr lang="ru-RU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38403">
            <a:off x="304782" y="145066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Comic Sans MS" pitchFamily="66" charset="0"/>
              </a:rPr>
              <a:t>Соль всему голова, </a:t>
            </a:r>
          </a:p>
          <a:p>
            <a:r>
              <a:rPr lang="ru-RU" sz="2400" b="1" dirty="0" smtClean="0">
                <a:solidFill>
                  <a:srgbClr val="9900CC"/>
                </a:solidFill>
                <a:latin typeface="Comic Sans MS" pitchFamily="66" charset="0"/>
              </a:rPr>
              <a:t>без соли и жито  - трава.</a:t>
            </a:r>
            <a:endParaRPr lang="ru-RU" sz="2400" b="1" dirty="0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32669">
            <a:off x="112455" y="4649829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9900"/>
                </a:solidFill>
                <a:latin typeface="Comic Sans MS" pitchFamily="66" charset="0"/>
              </a:rPr>
              <a:t>Водой и солнцем родилась, </a:t>
            </a:r>
          </a:p>
          <a:p>
            <a:r>
              <a:rPr lang="ru-RU" sz="2400" b="1" dirty="0" smtClean="0">
                <a:solidFill>
                  <a:srgbClr val="FF9900"/>
                </a:solidFill>
                <a:latin typeface="Comic Sans MS" pitchFamily="66" charset="0"/>
              </a:rPr>
              <a:t>в огне крестилась, людей услаждает, </a:t>
            </a:r>
          </a:p>
          <a:p>
            <a:r>
              <a:rPr lang="ru-RU" sz="2400" b="1" dirty="0" smtClean="0">
                <a:solidFill>
                  <a:srgbClr val="FF9900"/>
                </a:solidFill>
                <a:latin typeface="Comic Sans MS" pitchFamily="66" charset="0"/>
              </a:rPr>
              <a:t>в воде умирает.</a:t>
            </a:r>
            <a:endParaRPr lang="ru-RU" sz="24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35029">
            <a:off x="5253681" y="1247369"/>
            <a:ext cx="3627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33399"/>
                </a:solidFill>
                <a:latin typeface="Comic Sans MS" pitchFamily="66" charset="0"/>
              </a:rPr>
              <a:t>Без денег торговать – </a:t>
            </a:r>
          </a:p>
          <a:p>
            <a:r>
              <a:rPr lang="ru-RU" sz="2400" b="1" dirty="0" smtClean="0">
                <a:solidFill>
                  <a:srgbClr val="333399"/>
                </a:solidFill>
                <a:latin typeface="Comic Sans MS" pitchFamily="66" charset="0"/>
              </a:rPr>
              <a:t>как без соли хлебать.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415623">
            <a:off x="5260208" y="4907007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Всем угодишь –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себе насолишь.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805264"/>
            <a:ext cx="5121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0093"/>
                </a:solidFill>
                <a:latin typeface="Comic Sans MS" pitchFamily="66" charset="0"/>
              </a:rPr>
              <a:t>Что, садясь за обеденный стол,</a:t>
            </a:r>
          </a:p>
          <a:p>
            <a:r>
              <a:rPr lang="ru-RU" sz="2400" b="1" dirty="0" smtClean="0">
                <a:solidFill>
                  <a:srgbClr val="D60093"/>
                </a:solidFill>
                <a:latin typeface="Comic Sans MS" pitchFamily="66" charset="0"/>
              </a:rPr>
              <a:t>Мы измеряем щепотками?</a:t>
            </a:r>
            <a:endParaRPr lang="ru-RU" sz="2400" b="1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2892408" cy="182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78791"/>
            <a:ext cx="1296144" cy="15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645024"/>
            <a:ext cx="2313857" cy="161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889">
        <p14:prism isContent="1"/>
      </p:transition>
    </mc:Choice>
    <mc:Fallback>
      <p:transition spd="slow" advTm="138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66"/>
                </a:solidFill>
              </a:rPr>
              <a:t>Выращивание кристалла.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74" y="4570756"/>
            <a:ext cx="2088232" cy="162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334" y="4555693"/>
            <a:ext cx="2064063" cy="162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570757"/>
            <a:ext cx="1987583" cy="159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7" y="1700808"/>
            <a:ext cx="2915369" cy="224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36334" y="1721830"/>
            <a:ext cx="47724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66"/>
                </a:solidFill>
              </a:rPr>
              <a:t>Для выращивания кристалла</a:t>
            </a:r>
          </a:p>
          <a:p>
            <a:r>
              <a:rPr lang="ru-RU" sz="2800" b="1" dirty="0" smtClean="0">
                <a:solidFill>
                  <a:srgbClr val="006666"/>
                </a:solidFill>
              </a:rPr>
              <a:t> нужно: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666"/>
                </a:solidFill>
              </a:rPr>
              <a:t>в</a:t>
            </a:r>
            <a:r>
              <a:rPr lang="ru-RU" sz="2800" b="1" dirty="0" smtClean="0">
                <a:solidFill>
                  <a:srgbClr val="006666"/>
                </a:solidFill>
              </a:rPr>
              <a:t>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666"/>
                </a:solidFill>
              </a:rPr>
              <a:t>с</a:t>
            </a:r>
            <a:r>
              <a:rPr lang="ru-RU" sz="2800" b="1" dirty="0" smtClean="0">
                <a:solidFill>
                  <a:srgbClr val="006666"/>
                </a:solidFill>
              </a:rPr>
              <a:t>такан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666"/>
                </a:solidFill>
              </a:rPr>
              <a:t>соль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487" y="4067780"/>
            <a:ext cx="107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неделя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8620" y="4013042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недели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5658" y="3968599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недели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461" y="2423985"/>
            <a:ext cx="1152128" cy="13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272">
        <p14:prism isContent="1"/>
      </p:transition>
    </mc:Choice>
    <mc:Fallback>
      <p:transition spd="slow" advTm="14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Мы выращиваем кристаллы всем классом!</a:t>
            </a:r>
            <a:endParaRPr lang="ru-RU" b="1" dirty="0">
              <a:solidFill>
                <a:srgbClr val="006666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420864" cy="11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704576" cy="27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429000"/>
            <a:ext cx="2229191" cy="29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568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81">
        <p14:prism isContent="1"/>
      </p:transition>
    </mc:Choice>
    <mc:Fallback>
      <p:transition spd="slow" advTm="55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1552" y="0"/>
            <a:ext cx="403244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Нетающий иней.</a:t>
            </a:r>
            <a:endParaRPr lang="ru-RU" sz="3600" b="1" dirty="0">
              <a:solidFill>
                <a:srgbClr val="00666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068960"/>
            <a:ext cx="1584176" cy="26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23526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484276" cy="230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420677" cy="20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699346" cy="20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55776" y="6211669"/>
            <a:ext cx="4370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Аппликация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6666"/>
                </a:solidFill>
              </a:rPr>
              <a:t>из соли.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60648"/>
            <a:ext cx="3130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</a:rPr>
              <a:t>Соленое тесто.</a:t>
            </a:r>
            <a:endParaRPr lang="ru-RU" sz="3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212976"/>
            <a:ext cx="2592288" cy="298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083">
        <p14:prism isContent="1"/>
      </p:transition>
    </mc:Choice>
    <mc:Fallback>
      <p:transition spd="slow" advTm="18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1095</TotalTime>
  <Words>247</Words>
  <Application>Microsoft Office PowerPoint</Application>
  <PresentationFormat>Экран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проектно-исследовательская работа «Превращения соли»</vt:lpstr>
      <vt:lpstr>Слайд 2</vt:lpstr>
      <vt:lpstr>Немного истории.</vt:lpstr>
      <vt:lpstr>Слайд 4</vt:lpstr>
      <vt:lpstr>Приметы и суеверия.</vt:lpstr>
      <vt:lpstr>Соль в народном творчестве.</vt:lpstr>
      <vt:lpstr>Выращивание кристалла.</vt:lpstr>
      <vt:lpstr>Мы выращиваем кристаллы всем классом!</vt:lpstr>
      <vt:lpstr>Нетающий иней.</vt:lpstr>
      <vt:lpstr>Баночка с солью.</vt:lpstr>
      <vt:lpstr>Инструкция для изготовления баночки с солью.</vt:lpstr>
      <vt:lpstr>Слайд 12</vt:lpstr>
      <vt:lpstr>Выводы.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72</cp:revision>
  <dcterms:modified xsi:type="dcterms:W3CDTF">2014-05-12T18:39:36Z</dcterms:modified>
</cp:coreProperties>
</file>