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97" r:id="rId2"/>
    <p:sldId id="313" r:id="rId3"/>
    <p:sldId id="301" r:id="rId4"/>
    <p:sldId id="298" r:id="rId5"/>
    <p:sldId id="303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259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8" r:id="rId30"/>
    <p:sldId id="281" r:id="rId31"/>
    <p:sldId id="280" r:id="rId32"/>
    <p:sldId id="279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82" r:id="rId45"/>
    <p:sldId id="283" r:id="rId46"/>
    <p:sldId id="285" r:id="rId4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1" autoAdjust="0"/>
    <p:restoredTop sz="94660"/>
  </p:normalViewPr>
  <p:slideViewPr>
    <p:cSldViewPr>
      <p:cViewPr varScale="1">
        <p:scale>
          <a:sx n="84" d="100"/>
          <a:sy n="84" d="100"/>
        </p:scale>
        <p:origin x="-1421" y="-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01B31-1AF7-44E8-AE9F-7A9FC186AE25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D20CF-11B7-49AE-BCDE-19DED8985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20CF-11B7-49AE-BCDE-19DED8985193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20CF-11B7-49AE-BCDE-19DED8985193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20CF-11B7-49AE-BCDE-19DED8985193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interneturok.ru/" TargetMode="External"/><Relationship Id="rId7" Type="http://schemas.openxmlformats.org/officeDocument/2006/relationships/hyperlink" Target="http://uch.znate.ru/docs/1196/index-9631.html" TargetMode="External"/><Relationship Id="rId2" Type="http://schemas.openxmlformats.org/officeDocument/2006/relationships/hyperlink" Target="http://www.pedsovet.s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antalpiti.ru/kartinki/detki/shkolniki/malenkie-ucheniki/" TargetMode="External"/><Relationship Id="rId5" Type="http://schemas.openxmlformats.org/officeDocument/2006/relationships/hyperlink" Target="http://unnat.moy.su/news/2011-01-12" TargetMode="External"/><Relationship Id="rId4" Type="http://schemas.openxmlformats.org/officeDocument/2006/relationships/hyperlink" Target="http://interneturok.ru/ru/school/russian/4-klass/pravopisanie/napisanie-tsya-i-tsya-v-kontse-glagolo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419600" y="0"/>
            <a:ext cx="4271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121CDC"/>
                </a:solidFill>
                <a:latin typeface="Calibri" pitchFamily="34" charset="0"/>
              </a:rPr>
              <a:t>ГБОУ  СОШ  № 1381</a:t>
            </a:r>
            <a:r>
              <a:rPr lang="en-US" sz="2400" b="1" dirty="0">
                <a:solidFill>
                  <a:srgbClr val="121CDC"/>
                </a:solidFill>
                <a:latin typeface="Calibri" pitchFamily="34" charset="0"/>
              </a:rPr>
              <a:t>   </a:t>
            </a:r>
            <a:r>
              <a:rPr lang="ru-RU" sz="2400" b="1" dirty="0">
                <a:solidFill>
                  <a:srgbClr val="121CDC"/>
                </a:solidFill>
                <a:latin typeface="Calibri" pitchFamily="34" charset="0"/>
              </a:rPr>
              <a:t>г. Москва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2667000" y="762000"/>
            <a:ext cx="6324600" cy="3097213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9968126"/>
                <a:gd name="adj2" fmla="val 43741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kern="10" dirty="0" smtClean="0">
                <a:ln w="12700" cap="rnd">
                  <a:solidFill>
                    <a:srgbClr val="EAEAEA"/>
                  </a:solidFill>
                  <a:prstDash val="sysDot"/>
                  <a:round/>
                  <a:headEnd/>
                  <a:tailEnd/>
                </a:ln>
                <a:gradFill rotWithShape="0">
                  <a:gsLst>
                    <a:gs pos="0">
                      <a:srgbClr val="A603AB">
                        <a:alpha val="91000"/>
                      </a:srgbClr>
                    </a:gs>
                    <a:gs pos="12000">
                      <a:srgbClr val="E81766">
                        <a:alpha val="92080"/>
                      </a:srgbClr>
                    </a:gs>
                    <a:gs pos="27000">
                      <a:srgbClr val="EE3F17">
                        <a:alpha val="93430"/>
                      </a:srgbClr>
                    </a:gs>
                    <a:gs pos="48000">
                      <a:srgbClr val="FFFF00">
                        <a:alpha val="95320"/>
                      </a:srgbClr>
                    </a:gs>
                    <a:gs pos="64999">
                      <a:srgbClr val="1A8D48">
                        <a:alpha val="96850"/>
                      </a:srgbClr>
                    </a:gs>
                    <a:gs pos="78999">
                      <a:srgbClr val="0819FB">
                        <a:alpha val="98110"/>
                      </a:srgbClr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РУССКИЙ ЯЗЫК</a:t>
            </a:r>
            <a:endParaRPr lang="ru-RU" sz="4800" b="1" kern="10" dirty="0">
              <a:ln w="12700" cap="rnd">
                <a:solidFill>
                  <a:srgbClr val="EAEAEA"/>
                </a:solidFill>
                <a:prstDash val="sysDot"/>
                <a:round/>
                <a:headEnd/>
                <a:tailEnd/>
              </a:ln>
              <a:gradFill rotWithShape="0">
                <a:gsLst>
                  <a:gs pos="0">
                    <a:srgbClr val="A603AB">
                      <a:alpha val="91000"/>
                    </a:srgbClr>
                  </a:gs>
                  <a:gs pos="12000">
                    <a:srgbClr val="E81766">
                      <a:alpha val="92080"/>
                    </a:srgbClr>
                  </a:gs>
                  <a:gs pos="27000">
                    <a:srgbClr val="EE3F17">
                      <a:alpha val="93430"/>
                    </a:srgbClr>
                  </a:gs>
                  <a:gs pos="48000">
                    <a:srgbClr val="FFFF00">
                      <a:alpha val="95320"/>
                    </a:srgbClr>
                  </a:gs>
                  <a:gs pos="64999">
                    <a:srgbClr val="1A8D48">
                      <a:alpha val="96850"/>
                    </a:srgbClr>
                  </a:gs>
                  <a:gs pos="78999">
                    <a:srgbClr val="0819FB">
                      <a:alpha val="98110"/>
                    </a:srgbClr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362200" y="4365625"/>
            <a:ext cx="6781800" cy="92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sz="2400" b="1" dirty="0">
                <a:solidFill>
                  <a:srgbClr val="CE08A8"/>
                </a:solidFill>
                <a:latin typeface="Calibri" pitchFamily="34" charset="0"/>
              </a:rPr>
              <a:t>Учитель начальных </a:t>
            </a:r>
            <a:r>
              <a:rPr lang="ru-RU" sz="2400" b="1" dirty="0" smtClean="0">
                <a:solidFill>
                  <a:srgbClr val="CE08A8"/>
                </a:solidFill>
                <a:latin typeface="Calibri" pitchFamily="34" charset="0"/>
              </a:rPr>
              <a:t>классов высшей категории</a:t>
            </a:r>
            <a:r>
              <a:rPr lang="ru-RU" sz="2400" b="1" dirty="0" smtClean="0">
                <a:solidFill>
                  <a:srgbClr val="F73FD4"/>
                </a:solidFill>
                <a:latin typeface="Calibri" pitchFamily="34" charset="0"/>
              </a:rPr>
              <a:t> </a:t>
            </a:r>
            <a:r>
              <a:rPr lang="ru-RU" sz="3200" b="1" dirty="0" smtClean="0">
                <a:solidFill>
                  <a:srgbClr val="F73FD4"/>
                </a:solidFill>
                <a:latin typeface="Calibri" pitchFamily="34" charset="0"/>
              </a:rPr>
              <a:t>   </a:t>
            </a:r>
            <a:endParaRPr lang="ru-RU" sz="3200" b="1" dirty="0">
              <a:solidFill>
                <a:srgbClr val="F73FD4"/>
              </a:solidFill>
              <a:latin typeface="Calibri" pitchFamily="34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sz="3200" b="1" dirty="0">
                <a:solidFill>
                  <a:srgbClr val="8C0672"/>
                </a:solidFill>
                <a:latin typeface="Calibri" pitchFamily="34" charset="0"/>
              </a:rPr>
              <a:t>	</a:t>
            </a:r>
            <a:r>
              <a:rPr lang="ru-RU" sz="3200" b="1" dirty="0" smtClean="0">
                <a:solidFill>
                  <a:srgbClr val="8C0672"/>
                </a:solidFill>
                <a:latin typeface="Calibri" pitchFamily="34" charset="0"/>
              </a:rPr>
              <a:t>   Кручинина </a:t>
            </a:r>
            <a:r>
              <a:rPr lang="ru-RU" sz="3200" b="1" dirty="0">
                <a:solidFill>
                  <a:srgbClr val="8C0672"/>
                </a:solidFill>
                <a:latin typeface="Calibri" pitchFamily="34" charset="0"/>
              </a:rPr>
              <a:t>Татьяна Ивановна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57600" y="6172200"/>
            <a:ext cx="13668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121CDC"/>
                </a:solidFill>
                <a:latin typeface="Calibri" pitchFamily="34" charset="0"/>
              </a:rPr>
              <a:t>2014 </a:t>
            </a:r>
            <a:r>
              <a:rPr lang="ru-RU" sz="2400" b="1" dirty="0">
                <a:solidFill>
                  <a:srgbClr val="121CDC"/>
                </a:solidFill>
                <a:latin typeface="Calibri" pitchFamily="34" charset="0"/>
              </a:rPr>
              <a:t>год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33975" y="3292475"/>
            <a:ext cx="2030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8000"/>
                </a:solidFill>
                <a:latin typeface="Calibri" pitchFamily="34" charset="0"/>
              </a:rPr>
              <a:t>4  </a:t>
            </a:r>
            <a:r>
              <a:rPr lang="ru-RU" sz="2400" b="1" dirty="0">
                <a:solidFill>
                  <a:srgbClr val="008000"/>
                </a:solidFill>
                <a:latin typeface="Calibri" pitchFamily="34" charset="0"/>
              </a:rPr>
              <a:t>КЛАСС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5819614"/>
            <a:ext cx="914400" cy="103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299824"/>
            <a:ext cx="80772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учится, учи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ться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ученица, трудится, </a:t>
            </a:r>
            <a:endParaRPr kumimoji="0" lang="en-US" sz="3400" i="1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труди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ться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синица,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улица,</a:t>
            </a: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искупа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ться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искупаются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" name="Picture 2" descr="http://img-fotki.yandex.ru/get/5214/20573769.3/0_657dc_39ae74ee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657600"/>
            <a:ext cx="1219200" cy="1732433"/>
          </a:xfrm>
          <a:prstGeom prst="rect">
            <a:avLst/>
          </a:prstGeom>
          <a:noFill/>
        </p:spPr>
      </p:pic>
      <p:pic>
        <p:nvPicPr>
          <p:cNvPr id="4" name="Picture 2" descr="http://s006.radikal.ru/i215/1101/69/484cab4d69c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4021" y="5334000"/>
            <a:ext cx="1689979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381000"/>
            <a:ext cx="8077200" cy="306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учится, учиться,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ученица, трудится, </a:t>
            </a:r>
            <a:endParaRPr kumimoji="0" lang="en-US" sz="3400" i="1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трудиться, синица,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улица,</a:t>
            </a: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искупаться, искупаются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" name="Picture 2" descr="http://img-fotki.yandex.ru/get/5214/20573769.3/0_657dc_39ae74ee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657600"/>
            <a:ext cx="1219200" cy="1732433"/>
          </a:xfrm>
          <a:prstGeom prst="rect">
            <a:avLst/>
          </a:prstGeom>
          <a:noFill/>
        </p:spPr>
      </p:pic>
      <p:pic>
        <p:nvPicPr>
          <p:cNvPr id="4" name="Picture 2" descr="http://s006.radikal.ru/i215/1101/69/484cab4d69c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4021" y="5334000"/>
            <a:ext cx="1689979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2362200" y="506218"/>
            <a:ext cx="6781800" cy="324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Тема урока: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Правописание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Calibri" pitchFamily="34" charset="0"/>
              </a:rPr>
              <a:t>-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Calibri" pitchFamily="34" charset="0"/>
              </a:rPr>
              <a:t>тся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itchFamily="34" charset="0"/>
                <a:ea typeface="Calibri" pitchFamily="34" charset="0"/>
              </a:rPr>
              <a:t> и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Calibri" pitchFamily="34" charset="0"/>
              </a:rPr>
              <a:t>-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Calibri" pitchFamily="34" charset="0"/>
              </a:rPr>
              <a:t>ться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itchFamily="34" charset="0"/>
                <a:ea typeface="Calibri" pitchFamily="34" charset="0"/>
              </a:rPr>
              <a:t> в глаголах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5819614"/>
            <a:ext cx="914400" cy="103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838200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нагибаться, боится, держится,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хвалится, улыбаться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34194" y="2847703"/>
          <a:ext cx="6439990" cy="3082836"/>
        </p:xfrm>
        <a:graphic>
          <a:graphicData uri="http://schemas.openxmlformats.org/drawingml/2006/table">
            <a:tbl>
              <a:tblPr/>
              <a:tblGrid>
                <a:gridCol w="3219995"/>
                <a:gridCol w="3219995"/>
              </a:tblGrid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838200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боится, держится,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хвалится, улыбаться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34194" y="2847703"/>
          <a:ext cx="6439990" cy="3082836"/>
        </p:xfrm>
        <a:graphic>
          <a:graphicData uri="http://schemas.openxmlformats.org/drawingml/2006/table">
            <a:tbl>
              <a:tblPr/>
              <a:tblGrid>
                <a:gridCol w="3219995"/>
                <a:gridCol w="3219995"/>
              </a:tblGrid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67000" y="38100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838200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боится, держится,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хвалится, улыбаться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34194" y="2847703"/>
          <a:ext cx="6439990" cy="3082836"/>
        </p:xfrm>
        <a:graphic>
          <a:graphicData uri="http://schemas.openxmlformats.org/drawingml/2006/table">
            <a:tbl>
              <a:tblPr/>
              <a:tblGrid>
                <a:gridCol w="3219995"/>
                <a:gridCol w="3219995"/>
              </a:tblGrid>
              <a:tr h="770709">
                <a:tc>
                  <a:txBody>
                    <a:bodyPr/>
                    <a:lstStyle/>
                    <a:p>
                      <a:pPr algn="l"/>
                      <a:endParaRPr lang="ru-RU" sz="34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67000" y="38100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7000" y="2971800"/>
            <a:ext cx="2895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838200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боится, держится,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хвалится, улыбаться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34194" y="2847703"/>
          <a:ext cx="6439990" cy="3082836"/>
        </p:xfrm>
        <a:graphic>
          <a:graphicData uri="http://schemas.openxmlformats.org/drawingml/2006/table">
            <a:tbl>
              <a:tblPr/>
              <a:tblGrid>
                <a:gridCol w="3219995"/>
                <a:gridCol w="3219995"/>
              </a:tblGrid>
              <a:tr h="770709">
                <a:tc>
                  <a:txBody>
                    <a:bodyPr/>
                    <a:lstStyle/>
                    <a:p>
                      <a:pPr algn="l"/>
                      <a:endParaRPr lang="ru-RU" sz="34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67000" y="2971800"/>
            <a:ext cx="2895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838200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держится,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хвалится, улыбаться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34194" y="2847703"/>
          <a:ext cx="6439990" cy="3082836"/>
        </p:xfrm>
        <a:graphic>
          <a:graphicData uri="http://schemas.openxmlformats.org/drawingml/2006/table">
            <a:tbl>
              <a:tblPr/>
              <a:tblGrid>
                <a:gridCol w="3219995"/>
                <a:gridCol w="3219995"/>
              </a:tblGrid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953000" y="38100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делает?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67000" y="2971800"/>
            <a:ext cx="2895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838200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держится,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хвалится, улыбаться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34194" y="2847703"/>
          <a:ext cx="6439990" cy="3082836"/>
        </p:xfrm>
        <a:graphic>
          <a:graphicData uri="http://schemas.openxmlformats.org/drawingml/2006/table">
            <a:tbl>
              <a:tblPr/>
              <a:tblGrid>
                <a:gridCol w="3219995"/>
                <a:gridCol w="3219995"/>
              </a:tblGrid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953000" y="38100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делает?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67000" y="2971800"/>
            <a:ext cx="2895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9800" y="2971800"/>
            <a:ext cx="172348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838200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держится,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хвалится, улыбаться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34194" y="2847703"/>
          <a:ext cx="6439990" cy="3082836"/>
        </p:xfrm>
        <a:graphic>
          <a:graphicData uri="http://schemas.openxmlformats.org/drawingml/2006/table">
            <a:tbl>
              <a:tblPr/>
              <a:tblGrid>
                <a:gridCol w="3219995"/>
                <a:gridCol w="3219995"/>
              </a:tblGrid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67000" y="2971800"/>
            <a:ext cx="2895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9800" y="2971800"/>
            <a:ext cx="172348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1905000" y="1102921"/>
            <a:ext cx="6858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Тема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Правописание  </a:t>
            </a:r>
            <a:r>
              <a:rPr lang="ru-RU" sz="4000" b="1" dirty="0" smtClean="0">
                <a:latin typeface="Arial" pitchFamily="34" charset="0"/>
                <a:ea typeface="Calibri" pitchFamily="34" charset="0"/>
              </a:rPr>
              <a:t>глаголов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Arial" pitchFamily="34" charset="0"/>
                <a:ea typeface="Calibri" pitchFamily="34" charset="0"/>
              </a:rPr>
              <a:t> в неопределенной форме  и  в   3-м лице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ts val="240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5819614"/>
            <a:ext cx="914400" cy="103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838200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держится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хвалится, улыбаться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34194" y="2847703"/>
          <a:ext cx="6439990" cy="3082836"/>
        </p:xfrm>
        <a:graphic>
          <a:graphicData uri="http://schemas.openxmlformats.org/drawingml/2006/table">
            <a:tbl>
              <a:tblPr/>
              <a:tblGrid>
                <a:gridCol w="3219995"/>
                <a:gridCol w="3219995"/>
              </a:tblGrid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67000" y="2971800"/>
            <a:ext cx="2895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9800" y="2971800"/>
            <a:ext cx="172348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8000" y="38100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делает?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838200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держится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хвалится, улыбаться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34194" y="2847703"/>
          <a:ext cx="6439990" cy="3082836"/>
        </p:xfrm>
        <a:graphic>
          <a:graphicData uri="http://schemas.openxmlformats.org/drawingml/2006/table">
            <a:tbl>
              <a:tblPr/>
              <a:tblGrid>
                <a:gridCol w="3219995"/>
                <a:gridCol w="3219995"/>
              </a:tblGrid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67000" y="2971800"/>
            <a:ext cx="2895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9800" y="2971800"/>
            <a:ext cx="172348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8000" y="38100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делает?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9800" y="3733800"/>
            <a:ext cx="225561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держится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838200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держится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хвалится, улыбаться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34194" y="2847703"/>
          <a:ext cx="6439990" cy="3082836"/>
        </p:xfrm>
        <a:graphic>
          <a:graphicData uri="http://schemas.openxmlformats.org/drawingml/2006/table">
            <a:tbl>
              <a:tblPr/>
              <a:tblGrid>
                <a:gridCol w="3219995"/>
                <a:gridCol w="3219995"/>
              </a:tblGrid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67000" y="2971800"/>
            <a:ext cx="2895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9800" y="2971800"/>
            <a:ext cx="172348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9800" y="3733800"/>
            <a:ext cx="225561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держится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838200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держится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хвалится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улыбаться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34194" y="2847703"/>
          <a:ext cx="6439990" cy="3082836"/>
        </p:xfrm>
        <a:graphic>
          <a:graphicData uri="http://schemas.openxmlformats.org/drawingml/2006/table">
            <a:tbl>
              <a:tblPr/>
              <a:tblGrid>
                <a:gridCol w="3219995"/>
                <a:gridCol w="3219995"/>
              </a:tblGrid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67000" y="2971800"/>
            <a:ext cx="2895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9800" y="2971800"/>
            <a:ext cx="172348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9800" y="3733800"/>
            <a:ext cx="225561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держится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90800" y="144780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делает?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838200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держится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хвалится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улыбаться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34194" y="2847703"/>
          <a:ext cx="6439990" cy="3082836"/>
        </p:xfrm>
        <a:graphic>
          <a:graphicData uri="http://schemas.openxmlformats.org/drawingml/2006/table">
            <a:tbl>
              <a:tblPr/>
              <a:tblGrid>
                <a:gridCol w="3219995"/>
                <a:gridCol w="3219995"/>
              </a:tblGrid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67000" y="2971800"/>
            <a:ext cx="2895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9800" y="2971800"/>
            <a:ext cx="172348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9800" y="3733800"/>
            <a:ext cx="225561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держится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90800" y="144780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делает?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9800" y="4495800"/>
            <a:ext cx="215469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хвалится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838200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держится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хвалится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улыбаться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34194" y="2847703"/>
          <a:ext cx="6439990" cy="3082836"/>
        </p:xfrm>
        <a:graphic>
          <a:graphicData uri="http://schemas.openxmlformats.org/drawingml/2006/table">
            <a:tbl>
              <a:tblPr/>
              <a:tblGrid>
                <a:gridCol w="3219995"/>
                <a:gridCol w="3219995"/>
              </a:tblGrid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67000" y="2971800"/>
            <a:ext cx="2895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9800" y="2971800"/>
            <a:ext cx="172348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9800" y="3733800"/>
            <a:ext cx="225561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держится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9800" y="4495800"/>
            <a:ext cx="215469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хвалится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838200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держится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хвалится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улыбаться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34194" y="2847703"/>
          <a:ext cx="6439990" cy="3082836"/>
        </p:xfrm>
        <a:graphic>
          <a:graphicData uri="http://schemas.openxmlformats.org/drawingml/2006/table">
            <a:tbl>
              <a:tblPr/>
              <a:tblGrid>
                <a:gridCol w="3219995"/>
                <a:gridCol w="3219995"/>
              </a:tblGrid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67000" y="2971800"/>
            <a:ext cx="2895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9800" y="2971800"/>
            <a:ext cx="172348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9800" y="3733800"/>
            <a:ext cx="225561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держится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9800" y="4495800"/>
            <a:ext cx="215469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хвалится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00600" y="144780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838200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держится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хвалится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улыбаться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34194" y="2847703"/>
          <a:ext cx="6439990" cy="3082836"/>
        </p:xfrm>
        <a:graphic>
          <a:graphicData uri="http://schemas.openxmlformats.org/drawingml/2006/table">
            <a:tbl>
              <a:tblPr/>
              <a:tblGrid>
                <a:gridCol w="3219995"/>
                <a:gridCol w="3219995"/>
              </a:tblGrid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67000" y="2971800"/>
            <a:ext cx="2895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9800" y="2971800"/>
            <a:ext cx="172348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9800" y="3733800"/>
            <a:ext cx="225561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держится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9800" y="4495800"/>
            <a:ext cx="215469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хвалится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00600" y="144780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67000" y="3733800"/>
            <a:ext cx="249452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улыбаться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838200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держится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хвалится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улыбаться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34194" y="2847703"/>
          <a:ext cx="6439990" cy="3082836"/>
        </p:xfrm>
        <a:graphic>
          <a:graphicData uri="http://schemas.openxmlformats.org/drawingml/2006/table">
            <a:tbl>
              <a:tblPr/>
              <a:tblGrid>
                <a:gridCol w="3219995"/>
                <a:gridCol w="3219995"/>
              </a:tblGrid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0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20000"/>
                            <a:lumOff val="80000"/>
                            <a:alpha val="5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67000" y="2971800"/>
            <a:ext cx="2895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нагибаться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9800" y="2971800"/>
            <a:ext cx="172348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боится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9800" y="3733800"/>
            <a:ext cx="225561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держится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9800" y="4495800"/>
            <a:ext cx="215469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хвалится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67000" y="3733800"/>
            <a:ext cx="249452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улыбаться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362200" y="1219197"/>
          <a:ext cx="6629400" cy="5334001"/>
        </p:xfrm>
        <a:graphic>
          <a:graphicData uri="http://schemas.openxmlformats.org/drawingml/2006/table">
            <a:tbl>
              <a:tblPr/>
              <a:tblGrid>
                <a:gridCol w="2066662"/>
                <a:gridCol w="294261"/>
                <a:gridCol w="1807758"/>
                <a:gridCol w="326195"/>
                <a:gridCol w="326766"/>
                <a:gridCol w="1807758"/>
              </a:tblGrid>
              <a:tr h="44621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Arial"/>
                          <a:ea typeface="Times New Roman"/>
                          <a:cs typeface="Times New Roman"/>
                        </a:rPr>
                        <a:t>существительное</a:t>
                      </a:r>
                      <a:endParaRPr lang="ru-RU" sz="1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Arial"/>
                          <a:ea typeface="Times New Roman"/>
                          <a:cs typeface="Times New Roman"/>
                        </a:rPr>
                        <a:t>глагол</a:t>
                      </a:r>
                      <a:endParaRPr lang="ru-RU" sz="1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13BA0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ru-RU" sz="2400" b="1" i="1" dirty="0" err="1">
                          <a:solidFill>
                            <a:srgbClr val="13BA0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ться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13BA0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ru-RU" sz="2400" b="1" i="1" dirty="0" err="1">
                          <a:solidFill>
                            <a:srgbClr val="13BA0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latin typeface="Arial"/>
                          <a:ea typeface="Times New Roman"/>
                          <a:cs typeface="Times New Roman"/>
                        </a:rPr>
                        <a:t>задай вопрос</a:t>
                      </a:r>
                      <a:endParaRPr lang="ru-RU" sz="20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13BA0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400" b="1" i="1" dirty="0" err="1">
                          <a:solidFill>
                            <a:srgbClr val="13BA0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ца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девица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что (с)делать?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что (с)делает?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синица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что (с)делают?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неопр. форма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3 лицо ед. и мн. ч.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трудиться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трудится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учиться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научатся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4824" name="AutoShape 8"/>
          <p:cNvSpPr>
            <a:spLocks noChangeShapeType="1"/>
          </p:cNvSpPr>
          <p:nvPr/>
        </p:nvSpPr>
        <p:spPr bwMode="auto">
          <a:xfrm>
            <a:off x="6019800" y="838200"/>
            <a:ext cx="847725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5" name="AutoShape 9"/>
          <p:cNvSpPr>
            <a:spLocks noChangeShapeType="1"/>
          </p:cNvSpPr>
          <p:nvPr/>
        </p:nvSpPr>
        <p:spPr bwMode="auto">
          <a:xfrm flipH="1">
            <a:off x="3352800" y="838200"/>
            <a:ext cx="2066925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1" name="AutoShape 5"/>
          <p:cNvSpPr>
            <a:spLocks noChangeShapeType="1"/>
          </p:cNvSpPr>
          <p:nvPr/>
        </p:nvSpPr>
        <p:spPr bwMode="auto">
          <a:xfrm>
            <a:off x="6858000" y="1752600"/>
            <a:ext cx="1314450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2" name="AutoShape 6"/>
          <p:cNvSpPr>
            <a:spLocks noChangeShapeType="1"/>
          </p:cNvSpPr>
          <p:nvPr/>
        </p:nvSpPr>
        <p:spPr bwMode="auto">
          <a:xfrm flipH="1">
            <a:off x="5486400" y="3429000"/>
            <a:ext cx="1304925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3" name="AutoShape 7"/>
          <p:cNvSpPr>
            <a:spLocks noChangeShapeType="1"/>
          </p:cNvSpPr>
          <p:nvPr/>
        </p:nvSpPr>
        <p:spPr bwMode="auto">
          <a:xfrm>
            <a:off x="3352800" y="1828800"/>
            <a:ext cx="19050" cy="1371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19" name="AutoShape 3"/>
          <p:cNvSpPr>
            <a:spLocks noChangeShapeType="1"/>
          </p:cNvSpPr>
          <p:nvPr/>
        </p:nvSpPr>
        <p:spPr bwMode="auto">
          <a:xfrm>
            <a:off x="6781800" y="3429000"/>
            <a:ext cx="1209675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0" name="AutoShape 4"/>
          <p:cNvSpPr>
            <a:spLocks noChangeShapeType="1"/>
          </p:cNvSpPr>
          <p:nvPr/>
        </p:nvSpPr>
        <p:spPr bwMode="auto">
          <a:xfrm flipH="1">
            <a:off x="5562600" y="1752600"/>
            <a:ext cx="1314450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17" name="AutoShape 1"/>
          <p:cNvSpPr>
            <a:spLocks noChangeShapeType="1"/>
          </p:cNvSpPr>
          <p:nvPr/>
        </p:nvSpPr>
        <p:spPr bwMode="auto">
          <a:xfrm>
            <a:off x="8001000" y="4800600"/>
            <a:ext cx="19050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18" name="AutoShape 2"/>
          <p:cNvSpPr>
            <a:spLocks noChangeShapeType="1"/>
          </p:cNvSpPr>
          <p:nvPr/>
        </p:nvSpPr>
        <p:spPr bwMode="auto">
          <a:xfrm>
            <a:off x="5486400" y="4419600"/>
            <a:ext cx="0" cy="704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3657600" y="304800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часть речи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381000"/>
            <a:ext cx="8077200" cy="306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учится, учиться,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ученица, трудится, </a:t>
            </a:r>
            <a:endParaRPr kumimoji="0" lang="en-US" sz="3400" i="1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трудиться, синица,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улица,</a:t>
            </a: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искупаться, искупаются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" name="Picture 2" descr="http://img-fotki.yandex.ru/get/5214/20573769.3/0_657dc_39ae74ee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657600"/>
            <a:ext cx="1219200" cy="1732433"/>
          </a:xfrm>
          <a:prstGeom prst="rect">
            <a:avLst/>
          </a:prstGeom>
          <a:noFill/>
        </p:spPr>
      </p:pic>
      <p:pic>
        <p:nvPicPr>
          <p:cNvPr id="4" name="Picture 2" descr="http://s006.radikal.ru/i215/1101/69/484cab4d69c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4021" y="5334000"/>
            <a:ext cx="1689979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362200" y="1219197"/>
          <a:ext cx="6629400" cy="5334001"/>
        </p:xfrm>
        <a:graphic>
          <a:graphicData uri="http://schemas.openxmlformats.org/drawingml/2006/table">
            <a:tbl>
              <a:tblPr/>
              <a:tblGrid>
                <a:gridCol w="2066662"/>
                <a:gridCol w="294261"/>
                <a:gridCol w="1807758"/>
                <a:gridCol w="326195"/>
                <a:gridCol w="326766"/>
                <a:gridCol w="1807758"/>
              </a:tblGrid>
              <a:tr h="44621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Arial"/>
                          <a:ea typeface="Times New Roman"/>
                          <a:cs typeface="Times New Roman"/>
                        </a:rPr>
                        <a:t>существительное</a:t>
                      </a:r>
                      <a:endParaRPr lang="ru-RU" sz="1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Arial"/>
                          <a:ea typeface="Times New Roman"/>
                          <a:cs typeface="Times New Roman"/>
                        </a:rPr>
                        <a:t>глагол</a:t>
                      </a:r>
                      <a:endParaRPr lang="ru-RU" sz="1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13BA0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ru-RU" sz="2400" b="1" i="1" dirty="0" err="1">
                          <a:solidFill>
                            <a:srgbClr val="13BA0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ться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13BA0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ru-RU" sz="2400" b="1" i="1" dirty="0" err="1">
                          <a:solidFill>
                            <a:srgbClr val="13BA0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latin typeface="Arial"/>
                          <a:ea typeface="Times New Roman"/>
                          <a:cs typeface="Times New Roman"/>
                        </a:rPr>
                        <a:t>задай вопрос</a:t>
                      </a:r>
                      <a:endParaRPr lang="ru-RU" sz="20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13BA0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400" b="1" i="1" dirty="0" err="1">
                          <a:solidFill>
                            <a:srgbClr val="13BA0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ца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девица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что (с)делать?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что (с)делает?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синица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что (с)делают?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трудиться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трудится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учиться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научатся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4824" name="AutoShape 8"/>
          <p:cNvSpPr>
            <a:spLocks noChangeShapeType="1"/>
          </p:cNvSpPr>
          <p:nvPr/>
        </p:nvSpPr>
        <p:spPr bwMode="auto">
          <a:xfrm>
            <a:off x="6019800" y="838200"/>
            <a:ext cx="847725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5" name="AutoShape 9"/>
          <p:cNvSpPr>
            <a:spLocks noChangeShapeType="1"/>
          </p:cNvSpPr>
          <p:nvPr/>
        </p:nvSpPr>
        <p:spPr bwMode="auto">
          <a:xfrm flipH="1">
            <a:off x="3352800" y="838200"/>
            <a:ext cx="2066925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1" name="AutoShape 5"/>
          <p:cNvSpPr>
            <a:spLocks noChangeShapeType="1"/>
          </p:cNvSpPr>
          <p:nvPr/>
        </p:nvSpPr>
        <p:spPr bwMode="auto">
          <a:xfrm>
            <a:off x="6858000" y="1752600"/>
            <a:ext cx="1314450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2" name="AutoShape 6"/>
          <p:cNvSpPr>
            <a:spLocks noChangeShapeType="1"/>
          </p:cNvSpPr>
          <p:nvPr/>
        </p:nvSpPr>
        <p:spPr bwMode="auto">
          <a:xfrm flipH="1">
            <a:off x="5486400" y="3429000"/>
            <a:ext cx="1304925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3" name="AutoShape 7"/>
          <p:cNvSpPr>
            <a:spLocks noChangeShapeType="1"/>
          </p:cNvSpPr>
          <p:nvPr/>
        </p:nvSpPr>
        <p:spPr bwMode="auto">
          <a:xfrm>
            <a:off x="3352800" y="1828800"/>
            <a:ext cx="19050" cy="1371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19" name="AutoShape 3"/>
          <p:cNvSpPr>
            <a:spLocks noChangeShapeType="1"/>
          </p:cNvSpPr>
          <p:nvPr/>
        </p:nvSpPr>
        <p:spPr bwMode="auto">
          <a:xfrm>
            <a:off x="6781800" y="3429000"/>
            <a:ext cx="1209675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0" name="AutoShape 4"/>
          <p:cNvSpPr>
            <a:spLocks noChangeShapeType="1"/>
          </p:cNvSpPr>
          <p:nvPr/>
        </p:nvSpPr>
        <p:spPr bwMode="auto">
          <a:xfrm flipH="1">
            <a:off x="5562600" y="1752600"/>
            <a:ext cx="1314450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17" name="AutoShape 1"/>
          <p:cNvSpPr>
            <a:spLocks noChangeShapeType="1"/>
          </p:cNvSpPr>
          <p:nvPr/>
        </p:nvSpPr>
        <p:spPr bwMode="auto">
          <a:xfrm>
            <a:off x="8001000" y="4800600"/>
            <a:ext cx="19050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18" name="AutoShape 2"/>
          <p:cNvSpPr>
            <a:spLocks noChangeShapeType="1"/>
          </p:cNvSpPr>
          <p:nvPr/>
        </p:nvSpPr>
        <p:spPr bwMode="auto">
          <a:xfrm>
            <a:off x="5486400" y="4419600"/>
            <a:ext cx="0" cy="704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3657600" y="304800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часть речи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19600" y="5257800"/>
            <a:ext cx="1777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Times New Roman"/>
                <a:cs typeface="Times New Roman"/>
              </a:rPr>
              <a:t>неопр. форма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705600" y="5257800"/>
            <a:ext cx="226055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Times New Roman"/>
                <a:cs typeface="Times New Roman"/>
              </a:rPr>
              <a:t>3 лицо ед. и мн. ч.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/>
      <p:bldP spid="15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362200" y="1219197"/>
          <a:ext cx="6781801" cy="5334001"/>
        </p:xfrm>
        <a:graphic>
          <a:graphicData uri="http://schemas.openxmlformats.org/drawingml/2006/table">
            <a:tbl>
              <a:tblPr/>
              <a:tblGrid>
                <a:gridCol w="2114171"/>
                <a:gridCol w="301026"/>
                <a:gridCol w="1849316"/>
                <a:gridCol w="333694"/>
                <a:gridCol w="334278"/>
                <a:gridCol w="1849316"/>
              </a:tblGrid>
              <a:tr h="44621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Arial"/>
                          <a:ea typeface="Times New Roman"/>
                          <a:cs typeface="Times New Roman"/>
                        </a:rPr>
                        <a:t>существительное</a:t>
                      </a:r>
                      <a:endParaRPr lang="ru-RU" sz="1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Arial"/>
                          <a:ea typeface="Times New Roman"/>
                          <a:cs typeface="Times New Roman"/>
                        </a:rPr>
                        <a:t>глагол</a:t>
                      </a:r>
                      <a:endParaRPr lang="ru-RU" sz="1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13BA0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ru-RU" sz="2400" b="1" i="1" dirty="0" err="1">
                          <a:solidFill>
                            <a:srgbClr val="13BA0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ться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13BA0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ru-RU" sz="2400" b="1" i="1" dirty="0" err="1">
                          <a:solidFill>
                            <a:srgbClr val="13BA0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latin typeface="Arial"/>
                          <a:ea typeface="Times New Roman"/>
                          <a:cs typeface="Times New Roman"/>
                        </a:rPr>
                        <a:t>задай вопрос</a:t>
                      </a:r>
                      <a:endParaRPr lang="ru-RU" sz="20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13BA0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400" b="1" i="1" dirty="0" err="1">
                          <a:solidFill>
                            <a:srgbClr val="13BA0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ца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девица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синица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неопр. форма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3 лицо ед. и мн. ч.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трудиться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трудится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учиться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научатся</a:t>
                      </a:r>
                      <a:endParaRPr lang="ru-RU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634" marR="566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4824" name="AutoShape 8"/>
          <p:cNvSpPr>
            <a:spLocks noChangeShapeType="1"/>
          </p:cNvSpPr>
          <p:nvPr/>
        </p:nvSpPr>
        <p:spPr bwMode="auto">
          <a:xfrm>
            <a:off x="6019800" y="838200"/>
            <a:ext cx="847725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5" name="AutoShape 9"/>
          <p:cNvSpPr>
            <a:spLocks noChangeShapeType="1"/>
          </p:cNvSpPr>
          <p:nvPr/>
        </p:nvSpPr>
        <p:spPr bwMode="auto">
          <a:xfrm flipH="1">
            <a:off x="3352800" y="838200"/>
            <a:ext cx="2066925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1" name="AutoShape 5"/>
          <p:cNvSpPr>
            <a:spLocks noChangeShapeType="1"/>
          </p:cNvSpPr>
          <p:nvPr/>
        </p:nvSpPr>
        <p:spPr bwMode="auto">
          <a:xfrm>
            <a:off x="6858000" y="1752600"/>
            <a:ext cx="1314450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2" name="AutoShape 6"/>
          <p:cNvSpPr>
            <a:spLocks noChangeShapeType="1"/>
          </p:cNvSpPr>
          <p:nvPr/>
        </p:nvSpPr>
        <p:spPr bwMode="auto">
          <a:xfrm flipH="1">
            <a:off x="5486400" y="3429000"/>
            <a:ext cx="1304925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3" name="AutoShape 7"/>
          <p:cNvSpPr>
            <a:spLocks noChangeShapeType="1"/>
          </p:cNvSpPr>
          <p:nvPr/>
        </p:nvSpPr>
        <p:spPr bwMode="auto">
          <a:xfrm>
            <a:off x="3352800" y="1828800"/>
            <a:ext cx="19050" cy="1371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19" name="AutoShape 3"/>
          <p:cNvSpPr>
            <a:spLocks noChangeShapeType="1"/>
          </p:cNvSpPr>
          <p:nvPr/>
        </p:nvSpPr>
        <p:spPr bwMode="auto">
          <a:xfrm>
            <a:off x="6781800" y="3429000"/>
            <a:ext cx="1209675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0" name="AutoShape 4"/>
          <p:cNvSpPr>
            <a:spLocks noChangeShapeType="1"/>
          </p:cNvSpPr>
          <p:nvPr/>
        </p:nvSpPr>
        <p:spPr bwMode="auto">
          <a:xfrm flipH="1">
            <a:off x="5562600" y="1752600"/>
            <a:ext cx="1314450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17" name="AutoShape 1"/>
          <p:cNvSpPr>
            <a:spLocks noChangeShapeType="1"/>
          </p:cNvSpPr>
          <p:nvPr/>
        </p:nvSpPr>
        <p:spPr bwMode="auto">
          <a:xfrm>
            <a:off x="8001000" y="4800600"/>
            <a:ext cx="19050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18" name="AutoShape 2"/>
          <p:cNvSpPr>
            <a:spLocks noChangeShapeType="1"/>
          </p:cNvSpPr>
          <p:nvPr/>
        </p:nvSpPr>
        <p:spPr bwMode="auto">
          <a:xfrm>
            <a:off x="5486400" y="4419600"/>
            <a:ext cx="0" cy="704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3657600" y="304800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часть речи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886200"/>
            <a:ext cx="1927322" cy="38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Times New Roman"/>
                <a:cs typeface="Times New Roman"/>
              </a:rPr>
              <a:t>что  (с)делать?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10400" y="3886200"/>
            <a:ext cx="1909882" cy="38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Times New Roman"/>
                <a:cs typeface="Times New Roman"/>
              </a:rPr>
              <a:t>что  (с)делает?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10400" y="4343400"/>
            <a:ext cx="1976054" cy="38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Times New Roman"/>
                <a:cs typeface="Times New Roman"/>
              </a:rPr>
              <a:t>что  (с)делают?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590800" y="270535"/>
            <a:ext cx="6400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Потянуться, отдохнуть,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Глубоко теперь вздохнуть,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Встать, умыться,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Кашу съесть,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Поскакать легонько,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362200" y="152400"/>
            <a:ext cx="6934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на корточки присесть.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Встать, попрыгать, посмеяться,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Покружиться, покачаться,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Поклониться, распрямиться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опять начать трудиться.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590800" y="270535"/>
            <a:ext cx="6400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Потянуться, отдохнуть,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Глубоко теперь вздохнуть,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Встать, умыться,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Кашу съесть,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Поскакать легонько,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19400" y="1524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590800" y="270535"/>
            <a:ext cx="6400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Потянут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ь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ся, отдохнуть,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Глубоко теперь вздохнуть,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Встать, умыться,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Кашу съесть,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Поскакать легонько,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19400" y="1524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91000" y="22098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590800" y="270535"/>
            <a:ext cx="6400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Потянут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ь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ся, отдохнуть,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Глубоко теперь вздохнуть,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Встать, умыт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ь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ся,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Кашу съесть,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Поскакать легонько,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19400" y="1524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91000" y="22098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362200" y="152400"/>
            <a:ext cx="6934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на корточки присесть.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Встать, попрыгать, посмеяться,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Покружиться, покачаться,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Поклониться, распрямиться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опять начать трудиться.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05600" y="10668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362200" y="152400"/>
            <a:ext cx="6934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на корточки присесть.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Встать, попрыгать, посмеят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Покружиться, покачаться,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Поклониться, распрямиться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опять начать трудиться.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05600" y="10668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67000" y="20574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362200" y="152400"/>
            <a:ext cx="6934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на корточки присесть.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Встать, попрыгать, посмеят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Покружит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 покачаться,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Поклониться, распрямиться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опять начать трудиться.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05600" y="10668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67000" y="20574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10200" y="20574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381000"/>
            <a:ext cx="8077200" cy="306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учится, учиться,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ученица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трудится, </a:t>
            </a:r>
            <a:endParaRPr kumimoji="0" lang="en-US" sz="3400" i="1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трудиться,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синица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улица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искупаться, искупаются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" name="Picture 2" descr="http://img-fotki.yandex.ru/get/5214/20573769.3/0_657dc_39ae74ee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657600"/>
            <a:ext cx="1219200" cy="1732433"/>
          </a:xfrm>
          <a:prstGeom prst="rect">
            <a:avLst/>
          </a:prstGeom>
          <a:noFill/>
        </p:spPr>
      </p:pic>
      <p:pic>
        <p:nvPicPr>
          <p:cNvPr id="4" name="Picture 2" descr="http://s006.radikal.ru/i215/1101/69/484cab4d69c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4021" y="5334000"/>
            <a:ext cx="1689979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362200" y="152400"/>
            <a:ext cx="6934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на корточки присесть.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Встать, попрыгать, посмеят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Покружит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 покачат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Поклониться, распрямиться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опять начать трудиться.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05600" y="10668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67000" y="20574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10200" y="20574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7000" y="30480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362200" y="152400"/>
            <a:ext cx="6934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на корточки присесть.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Встать, попрыгать, посмеят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Покружит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 покачат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Поклонит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 распрямиться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опять начать трудиться.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05600" y="10668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67000" y="20574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10200" y="20574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7000" y="30480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400" y="30480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362200" y="152400"/>
            <a:ext cx="6934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на корточки присесть.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Встать, попрыгать, посмеят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Покружит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 покачат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Поклонит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 распрямит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опять начать трудиться.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05600" y="10668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67000" y="20574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10200" y="20574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7000" y="30480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400" y="30480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00" y="40386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362200" y="152400"/>
            <a:ext cx="6934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на корточки присесть.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Встать, попрыгать, посмеят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Покружит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 покачат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Поклонит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ся, распрямит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</a:t>
            </a:r>
          </a:p>
          <a:p>
            <a:pPr>
              <a:lnSpc>
                <a:spcPct val="200000"/>
              </a:lnSpc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опять начать трудит</a:t>
            </a:r>
            <a:r>
              <a:rPr lang="ru-RU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ся.</a:t>
            </a:r>
            <a:r>
              <a:rPr kumimoji="0" lang="ru-RU" sz="3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05600" y="10668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67000" y="20574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10200" y="20574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7000" y="30480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400" y="30480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00" y="40386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что 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362200" y="3429000"/>
          <a:ext cx="67818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2"/>
                <a:gridCol w="676275"/>
                <a:gridCol w="676274"/>
                <a:gridCol w="676275"/>
                <a:gridCol w="676275"/>
                <a:gridCol w="676275"/>
                <a:gridCol w="676275"/>
                <a:gridCol w="676274"/>
                <a:gridCol w="676275"/>
              </a:tblGrid>
              <a:tr h="736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2800" b="1" i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ться</a:t>
                      </a:r>
                      <a:endParaRPr lang="ru-RU" sz="28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2800" b="1" i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тся</a:t>
                      </a:r>
                      <a:endParaRPr lang="ru-RU" sz="28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  <a:alpha val="33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62200" y="0"/>
            <a:ext cx="259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1. что 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13" name="WordArt 1"/>
          <p:cNvSpPr>
            <a:spLocks noChangeArrowheads="1" noChangeShapeType="1" noTextEdit="1"/>
          </p:cNvSpPr>
          <p:nvPr/>
        </p:nvSpPr>
        <p:spPr bwMode="auto">
          <a:xfrm rot="5400000">
            <a:off x="3982243" y="4323557"/>
            <a:ext cx="233363" cy="4254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/>
            <a:r>
              <a:rPr lang="en-US" sz="2400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13BA06"/>
                </a:solidFill>
                <a:effectLst/>
                <a:latin typeface="Arial Black"/>
              </a:rPr>
              <a:t>V</a:t>
            </a:r>
            <a:endParaRPr lang="ru-RU" sz="24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13BA06"/>
              </a:solidFill>
              <a:effectLst/>
              <a:latin typeface="Arial Black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19400" y="381000"/>
            <a:ext cx="266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2. что делает?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WordArt 1"/>
          <p:cNvSpPr>
            <a:spLocks noChangeArrowheads="1" noChangeShapeType="1" noTextEdit="1"/>
          </p:cNvSpPr>
          <p:nvPr/>
        </p:nvSpPr>
        <p:spPr bwMode="auto">
          <a:xfrm rot="5400000">
            <a:off x="4591843" y="5085557"/>
            <a:ext cx="233363" cy="4254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/>
            <a:r>
              <a:rPr lang="en-US" sz="2400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13BA06"/>
                </a:solidFill>
                <a:effectLst/>
                <a:latin typeface="Arial Black"/>
              </a:rPr>
              <a:t>V</a:t>
            </a:r>
            <a:endParaRPr lang="ru-RU" sz="24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13BA06"/>
              </a:solidFill>
              <a:effectLst/>
              <a:latin typeface="Arial Black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00400" y="762000"/>
            <a:ext cx="259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3. что делает?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 rot="5400000">
            <a:off x="5277643" y="5085557"/>
            <a:ext cx="233363" cy="4254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/>
            <a:r>
              <a:rPr lang="en-US" sz="2400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13BA06"/>
                </a:solidFill>
                <a:effectLst/>
                <a:latin typeface="Arial Black"/>
              </a:rPr>
              <a:t>V</a:t>
            </a:r>
            <a:endParaRPr lang="ru-RU" sz="24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13BA06"/>
              </a:solidFill>
              <a:effectLst/>
              <a:latin typeface="Arial Black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81400" y="1143000"/>
            <a:ext cx="259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4. что 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WordArt 1"/>
          <p:cNvSpPr>
            <a:spLocks noChangeArrowheads="1" noChangeShapeType="1" noTextEdit="1"/>
          </p:cNvSpPr>
          <p:nvPr/>
        </p:nvSpPr>
        <p:spPr bwMode="auto">
          <a:xfrm rot="5400000">
            <a:off x="5963443" y="4323557"/>
            <a:ext cx="233363" cy="4254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/>
            <a:r>
              <a:rPr lang="en-US" sz="2400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13BA06"/>
                </a:solidFill>
                <a:effectLst/>
                <a:latin typeface="Arial Black"/>
              </a:rPr>
              <a:t>V</a:t>
            </a:r>
            <a:endParaRPr lang="ru-RU" sz="24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13BA06"/>
              </a:solidFill>
              <a:effectLst/>
              <a:latin typeface="Arial Black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62400" y="1524000"/>
            <a:ext cx="259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5. что 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WordArt 1"/>
          <p:cNvSpPr>
            <a:spLocks noChangeArrowheads="1" noChangeShapeType="1" noTextEdit="1"/>
          </p:cNvSpPr>
          <p:nvPr/>
        </p:nvSpPr>
        <p:spPr bwMode="auto">
          <a:xfrm rot="5400000">
            <a:off x="6649243" y="4323557"/>
            <a:ext cx="233363" cy="4254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/>
            <a:r>
              <a:rPr lang="en-US" sz="2400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13BA06"/>
                </a:solidFill>
                <a:effectLst/>
                <a:latin typeface="Arial Black"/>
              </a:rPr>
              <a:t>V</a:t>
            </a:r>
            <a:endParaRPr lang="ru-RU" sz="24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13BA06"/>
              </a:solidFill>
              <a:effectLst/>
              <a:latin typeface="Arial Black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67200" y="1905000"/>
            <a:ext cx="259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6. что делает?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WordArt 1"/>
          <p:cNvSpPr>
            <a:spLocks noChangeArrowheads="1" noChangeShapeType="1" noTextEdit="1"/>
          </p:cNvSpPr>
          <p:nvPr/>
        </p:nvSpPr>
        <p:spPr bwMode="auto">
          <a:xfrm rot="5400000">
            <a:off x="7335043" y="5085557"/>
            <a:ext cx="233363" cy="4254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/>
            <a:r>
              <a:rPr lang="en-US" sz="2400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13BA06"/>
                </a:solidFill>
                <a:effectLst/>
                <a:latin typeface="Arial Black"/>
              </a:rPr>
              <a:t>V</a:t>
            </a:r>
            <a:endParaRPr lang="ru-RU" sz="24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13BA06"/>
              </a:solidFill>
              <a:effectLst/>
              <a:latin typeface="Arial Black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2286000"/>
            <a:ext cx="266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7. что делать?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WordArt 1"/>
          <p:cNvSpPr>
            <a:spLocks noChangeArrowheads="1" noChangeShapeType="1" noTextEdit="1"/>
          </p:cNvSpPr>
          <p:nvPr/>
        </p:nvSpPr>
        <p:spPr bwMode="auto">
          <a:xfrm rot="5400000">
            <a:off x="8020843" y="4323557"/>
            <a:ext cx="233363" cy="4254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/>
            <a:r>
              <a:rPr lang="en-US" sz="2400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13BA06"/>
                </a:solidFill>
                <a:effectLst/>
                <a:latin typeface="Arial Black"/>
              </a:rPr>
              <a:t>V</a:t>
            </a:r>
            <a:endParaRPr lang="ru-RU" sz="24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13BA06"/>
              </a:solidFill>
              <a:effectLst/>
              <a:latin typeface="Arial Black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05400" y="2667000"/>
            <a:ext cx="259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8. что делает?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WordArt 1"/>
          <p:cNvSpPr>
            <a:spLocks noChangeArrowheads="1" noChangeShapeType="1" noTextEdit="1"/>
          </p:cNvSpPr>
          <p:nvPr/>
        </p:nvSpPr>
        <p:spPr bwMode="auto">
          <a:xfrm rot="5400000">
            <a:off x="8630443" y="5085557"/>
            <a:ext cx="233363" cy="4254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/>
            <a:r>
              <a:rPr lang="en-US" sz="2400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13BA06"/>
                </a:solidFill>
                <a:effectLst/>
                <a:latin typeface="Arial Black"/>
              </a:rPr>
              <a:t>V</a:t>
            </a:r>
            <a:endParaRPr lang="ru-RU" sz="24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13BA06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  <p:bldP spid="6" grpId="0"/>
      <p:bldP spid="8" grpId="0"/>
      <p:bldP spid="10" grpId="0"/>
      <p:bldP spid="12" grpId="0"/>
      <p:bldP spid="14" grpId="0"/>
      <p:bldP spid="16" grpId="0"/>
      <p:bldP spid="1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514600" y="762000"/>
            <a:ext cx="6477000" cy="248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 забывайте улыбат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ь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ся,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смеят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ь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ся, и, пожалуйста,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 надо драт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ь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ся!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" name="Рисунок 2" descr="http://3.bp.blogspot.com/-BVT6R2B_viM/TiRdlxIpl8I/AAAAAAAADiw/5-bglJ8ZeGw/s1600/chelovechki%2B_poetapn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9815" y="3774440"/>
            <a:ext cx="4274185" cy="308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362200" y="-242112"/>
            <a:ext cx="67818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Список использованных источников:</a:t>
            </a:r>
            <a:endParaRPr kumimoji="0" lang="ru-RU" sz="28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  </a:t>
            </a:r>
            <a:r>
              <a:rPr lang="ru-RU" sz="2000" dirty="0" smtClean="0"/>
              <a:t>Использован шаблон</a:t>
            </a:r>
            <a:r>
              <a:rPr lang="en-US" sz="2000" dirty="0" smtClean="0"/>
              <a:t> </a:t>
            </a:r>
            <a:r>
              <a:rPr lang="ru-RU" sz="2000" dirty="0" smtClean="0"/>
              <a:t>оформления презентации с сайта   </a:t>
            </a:r>
            <a:r>
              <a:rPr lang="en-US" sz="2000" dirty="0" smtClean="0">
                <a:hlinkClick r:id="rId2"/>
              </a:rPr>
              <a:t>www.pedsovet.su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  Использован материал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видеоурока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с сайта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hlinkClick r:id="rId3"/>
              </a:rPr>
              <a:t>www.</a:t>
            </a:r>
            <a:r>
              <a:rPr lang="en-US" sz="2000" dirty="0" smtClean="0">
                <a:hlinkClick r:id="rId3"/>
              </a:rPr>
              <a:t>interneturok.ru</a:t>
            </a:r>
            <a:endParaRPr lang="en-US" sz="20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( </a:t>
            </a:r>
            <a:r>
              <a:rPr lang="en-US" sz="2000" dirty="0" smtClean="0">
                <a:hlinkClick r:id="rId4"/>
              </a:rPr>
              <a:t>http://interneturok.ru/ru/school/russian/4-klass/pravopisanie/napisanie-tsya-i-tsya-v-kontse-glagolov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 smtClean="0"/>
              <a:t>   Изображения с сайтов: </a:t>
            </a:r>
            <a:r>
              <a:rPr lang="en-US" sz="2000" dirty="0" smtClean="0">
                <a:hlinkClick r:id="rId5"/>
              </a:rPr>
              <a:t>http://unnat.moy.su/news/2011-01-12</a:t>
            </a:r>
            <a:r>
              <a:rPr lang="ru-RU" sz="2000" dirty="0" smtClean="0"/>
              <a:t>, </a:t>
            </a:r>
            <a:r>
              <a:rPr lang="en-US" sz="2000" dirty="0" smtClean="0">
                <a:hlinkClick r:id="rId6"/>
              </a:rPr>
              <a:t>http://antalpiti.ru/kartinki/detki/shkolniki/malenkie-ucheniki/</a:t>
            </a:r>
            <a:r>
              <a:rPr lang="ru-RU" sz="2000" dirty="0" smtClean="0"/>
              <a:t>, </a:t>
            </a:r>
            <a:r>
              <a:rPr lang="en-US" sz="2000" dirty="0" smtClean="0">
                <a:hlinkClick r:id="rId7"/>
              </a:rPr>
              <a:t>http://uch.znate.ru/docs/1196/index-9631.html</a:t>
            </a:r>
            <a:endParaRPr lang="ru-RU" sz="20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20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5819614"/>
            <a:ext cx="914400" cy="103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381000"/>
            <a:ext cx="8077200" cy="306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учится, учиться,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ученица, трудится, </a:t>
            </a:r>
            <a:endParaRPr kumimoji="0" lang="en-US" sz="340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трудиться, синица,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улица,</a:t>
            </a: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искупаться, искупаются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800600" y="1295400"/>
            <a:ext cx="18288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876800" y="2286000"/>
            <a:ext cx="13716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477000" y="2286000"/>
            <a:ext cx="13716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5257800" y="3048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сущ.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181600" y="14478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сущ.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6705600" y="14478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сущ.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" name="Picture 2" descr="http://img-fotki.yandex.ru/get/5214/20573769.3/0_657dc_39ae74ee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657600"/>
            <a:ext cx="1219200" cy="1732433"/>
          </a:xfrm>
          <a:prstGeom prst="rect">
            <a:avLst/>
          </a:prstGeom>
          <a:noFill/>
        </p:spPr>
      </p:pic>
      <p:pic>
        <p:nvPicPr>
          <p:cNvPr id="16" name="Picture 2" descr="http://s006.radikal.ru/i215/1101/69/484cab4d69c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4021" y="5334000"/>
            <a:ext cx="1689979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381000"/>
            <a:ext cx="8077200" cy="306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учится, учиться,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ученица, трудится, </a:t>
            </a:r>
            <a:endParaRPr kumimoji="0" lang="en-US" sz="340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трудиться, синица,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улица,</a:t>
            </a: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искупаться, искупаются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800600" y="1295400"/>
            <a:ext cx="18288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876800" y="2286000"/>
            <a:ext cx="13716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477000" y="2286000"/>
            <a:ext cx="13716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5257800" y="3048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сущ.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181600" y="14478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сущ.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6705600" y="14478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сущ.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524000" y="3810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E36C0A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лаг.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276600" y="3810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E36C0A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лаг.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7543800" y="3810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E36C0A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лаг.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048000" y="14478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E36C0A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лаг.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352800" y="24384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E36C0A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лаг.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638800" y="24384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E36C0A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лаг.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" name="Picture 2" descr="http://img-fotki.yandex.ru/get/5214/20573769.3/0_657dc_39ae74ee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657600"/>
            <a:ext cx="1219200" cy="1732433"/>
          </a:xfrm>
          <a:prstGeom prst="rect">
            <a:avLst/>
          </a:prstGeom>
          <a:noFill/>
        </p:spPr>
      </p:pic>
      <p:pic>
        <p:nvPicPr>
          <p:cNvPr id="19" name="Picture 2" descr="http://s006.radikal.ru/i215/1101/69/484cab4d69c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4021" y="5334000"/>
            <a:ext cx="1689979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299824"/>
            <a:ext cx="80772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учи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учи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ться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ученица, труди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endParaRPr kumimoji="0" lang="en-US" sz="340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труди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ться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синица,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улица,</a:t>
            </a: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искупа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ться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искупаю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5257800" y="3048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сущ.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181600" y="14478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сущ.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6705600" y="14478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сущ.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524000" y="3810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E36C0A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276600" y="3810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E36C0A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7543800" y="3810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E36C0A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048000" y="14478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E36C0A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352800" y="24384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E36C0A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638800" y="24384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rgbClr val="E36C0A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" name="Picture 2" descr="http://img-fotki.yandex.ru/get/5214/20573769.3/0_657dc_39ae74ee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657600"/>
            <a:ext cx="1219200" cy="1732433"/>
          </a:xfrm>
          <a:prstGeom prst="rect">
            <a:avLst/>
          </a:prstGeom>
          <a:noFill/>
        </p:spPr>
      </p:pic>
      <p:pic>
        <p:nvPicPr>
          <p:cNvPr id="19" name="Picture 2" descr="http://s006.radikal.ru/i215/1101/69/484cab4d69c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4021" y="5334000"/>
            <a:ext cx="1689979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381000"/>
            <a:ext cx="8077200" cy="306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учится, учиться,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ученица, трудится, </a:t>
            </a:r>
            <a:endParaRPr kumimoji="0" lang="en-US" sz="3400" i="1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трудиться, синица,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улица,</a:t>
            </a: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искупаться, искупаются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" name="Picture 2" descr="http://img-fotki.yandex.ru/get/5214/20573769.3/0_657dc_39ae74ee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657600"/>
            <a:ext cx="1219200" cy="1732433"/>
          </a:xfrm>
          <a:prstGeom prst="rect">
            <a:avLst/>
          </a:prstGeom>
          <a:noFill/>
        </p:spPr>
      </p:pic>
      <p:pic>
        <p:nvPicPr>
          <p:cNvPr id="4" name="Picture 2" descr="http://s006.radikal.ru/i215/1101/69/484cab4d69c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4021" y="5334000"/>
            <a:ext cx="1689979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299824"/>
            <a:ext cx="80772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учи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учиться,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ученица, труди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endParaRPr kumimoji="0" lang="en-US" sz="3400" i="1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трудиться, синица,</a:t>
            </a:r>
            <a:r>
              <a:rPr kumimoji="0" lang="en-US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улица,</a:t>
            </a: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искупаться, искупаю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тся</a:t>
            </a:r>
            <a:r>
              <a:rPr kumimoji="0" lang="ru-RU" sz="3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" name="Picture 2" descr="http://img-fotki.yandex.ru/get/5214/20573769.3/0_657dc_39ae74ee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657600"/>
            <a:ext cx="1219200" cy="1732433"/>
          </a:xfrm>
          <a:prstGeom prst="rect">
            <a:avLst/>
          </a:prstGeom>
          <a:noFill/>
        </p:spPr>
      </p:pic>
      <p:pic>
        <p:nvPicPr>
          <p:cNvPr id="4" name="Picture 2" descr="http://s006.radikal.ru/i215/1101/69/484cab4d69c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4021" y="5334000"/>
            <a:ext cx="1689979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1049</Words>
  <Application>Microsoft Office PowerPoint</Application>
  <PresentationFormat>Экран (4:3)</PresentationFormat>
  <Paragraphs>343</Paragraphs>
  <Slides>46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ТАТКА</cp:lastModifiedBy>
  <cp:revision>126</cp:revision>
  <dcterms:created xsi:type="dcterms:W3CDTF">2013-10-20T14:43:13Z</dcterms:created>
  <dcterms:modified xsi:type="dcterms:W3CDTF">2014-09-20T13:16:18Z</dcterms:modified>
</cp:coreProperties>
</file>