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64" r:id="rId6"/>
    <p:sldId id="266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7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C36A9-BC03-4F1A-BA2B-CE0AB97191B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FF05698F-3C9D-4B3A-8D95-C69336676923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rPr>
            <a:t>ФИЗИЧЕСКАЯ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Monotype Corsiva" pitchFamily="66" charset="0"/>
          </a:endParaRPr>
        </a:p>
      </dgm:t>
    </dgm:pt>
    <dgm:pt modelId="{23B67540-E9DB-4D06-84B5-44DDD0A22063}" type="parTrans" cxnId="{F5179DFA-05D8-483E-AEFD-0776F5CBAAFE}">
      <dgm:prSet/>
      <dgm:spPr/>
      <dgm:t>
        <a:bodyPr/>
        <a:lstStyle/>
        <a:p>
          <a:endParaRPr lang="ru-RU"/>
        </a:p>
      </dgm:t>
    </dgm:pt>
    <dgm:pt modelId="{4E7FC3F1-0D95-45A9-89DB-528E2F20E11D}" type="sibTrans" cxnId="{F5179DFA-05D8-483E-AEFD-0776F5CBAAFE}">
      <dgm:prSet/>
      <dgm:spPr/>
      <dgm:t>
        <a:bodyPr/>
        <a:lstStyle/>
        <a:p>
          <a:endParaRPr lang="ru-RU"/>
        </a:p>
      </dgm:t>
    </dgm:pt>
    <dgm:pt modelId="{DB9F7EF1-3C70-48D1-AF7C-F2FFCF900794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rPr>
            <a:t>ИНТЕЛЛЕКТУАЛЬНАЯ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Monotype Corsiva" pitchFamily="66" charset="0"/>
          </a:endParaRPr>
        </a:p>
      </dgm:t>
    </dgm:pt>
    <dgm:pt modelId="{F6990575-7799-446E-94AE-EDB424271771}" type="parTrans" cxnId="{F94BA814-F160-453E-84BE-1F82C1A0045E}">
      <dgm:prSet/>
      <dgm:spPr/>
      <dgm:t>
        <a:bodyPr/>
        <a:lstStyle/>
        <a:p>
          <a:endParaRPr lang="ru-RU"/>
        </a:p>
      </dgm:t>
    </dgm:pt>
    <dgm:pt modelId="{33555DF9-FECF-4BCC-BF62-9EA901B0F7E6}" type="sibTrans" cxnId="{F94BA814-F160-453E-84BE-1F82C1A0045E}">
      <dgm:prSet/>
      <dgm:spPr/>
      <dgm:t>
        <a:bodyPr/>
        <a:lstStyle/>
        <a:p>
          <a:endParaRPr lang="ru-RU"/>
        </a:p>
      </dgm:t>
    </dgm:pt>
    <dgm:pt modelId="{5718A61D-E662-43FC-935D-9E3578F7E4AD}">
      <dgm:prSet phldrT="[Текст]"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rPr>
            <a:t>СОЦИАЛЬНО-ПСИХОЛОГИЧЕСКАЯ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Monotype Corsiva" pitchFamily="66" charset="0"/>
          </a:endParaRPr>
        </a:p>
      </dgm:t>
    </dgm:pt>
    <dgm:pt modelId="{9783BF8D-76EA-46F0-8366-BAAF08DE1166}" type="parTrans" cxnId="{7F7C3D99-A516-4E03-B1E2-9BFED0C1C1A7}">
      <dgm:prSet/>
      <dgm:spPr/>
      <dgm:t>
        <a:bodyPr/>
        <a:lstStyle/>
        <a:p>
          <a:endParaRPr lang="ru-RU"/>
        </a:p>
      </dgm:t>
    </dgm:pt>
    <dgm:pt modelId="{6E88F8B6-B6D3-4CD3-9498-1C557F3B6117}" type="sibTrans" cxnId="{7F7C3D99-A516-4E03-B1E2-9BFED0C1C1A7}">
      <dgm:prSet/>
      <dgm:spPr/>
      <dgm:t>
        <a:bodyPr/>
        <a:lstStyle/>
        <a:p>
          <a:endParaRPr lang="ru-RU"/>
        </a:p>
      </dgm:t>
    </dgm:pt>
    <dgm:pt modelId="{F1423434-468D-4926-99D1-CB435994DA9B}">
      <dgm:prSet custT="1"/>
      <dgm:spPr/>
      <dgm:t>
        <a:bodyPr/>
        <a:lstStyle/>
        <a:p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rPr>
            <a:t>ЭМОЦИОНАЛЬНО-ВОЛЕВАЯ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Monotype Corsiva" pitchFamily="66" charset="0"/>
          </a:endParaRPr>
        </a:p>
      </dgm:t>
    </dgm:pt>
    <dgm:pt modelId="{28C93C59-503E-4F1B-AE18-9BDB29C78F28}" type="parTrans" cxnId="{D5E92CE8-95D2-4900-B2FA-F09D2143C9F0}">
      <dgm:prSet/>
      <dgm:spPr/>
      <dgm:t>
        <a:bodyPr/>
        <a:lstStyle/>
        <a:p>
          <a:endParaRPr lang="ru-RU"/>
        </a:p>
      </dgm:t>
    </dgm:pt>
    <dgm:pt modelId="{DF981159-8439-49CC-8A40-D02D648E8199}" type="sibTrans" cxnId="{D5E92CE8-95D2-4900-B2FA-F09D2143C9F0}">
      <dgm:prSet/>
      <dgm:spPr/>
      <dgm:t>
        <a:bodyPr/>
        <a:lstStyle/>
        <a:p>
          <a:endParaRPr lang="ru-RU"/>
        </a:p>
      </dgm:t>
    </dgm:pt>
    <dgm:pt modelId="{924A86FF-AB52-4F27-A954-30FC6DCE535C}" type="pres">
      <dgm:prSet presAssocID="{989C36A9-BC03-4F1A-BA2B-CE0AB97191B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CF2C04D-4D63-487C-9D3F-3013E0E78671}" type="pres">
      <dgm:prSet presAssocID="{FF05698F-3C9D-4B3A-8D95-C69336676923}" presName="circle1" presStyleLbl="node1" presStyleIdx="0" presStyleCnt="4"/>
      <dgm:spPr/>
    </dgm:pt>
    <dgm:pt modelId="{313FB5AA-67DD-4E52-BF5F-F225A92AFC6E}" type="pres">
      <dgm:prSet presAssocID="{FF05698F-3C9D-4B3A-8D95-C69336676923}" presName="space" presStyleCnt="0"/>
      <dgm:spPr/>
    </dgm:pt>
    <dgm:pt modelId="{C0A94C62-4020-4887-B95A-34BD18BE047D}" type="pres">
      <dgm:prSet presAssocID="{FF05698F-3C9D-4B3A-8D95-C69336676923}" presName="rect1" presStyleLbl="alignAcc1" presStyleIdx="0" presStyleCnt="4" custLinFactNeighborX="386" custLinFactNeighborY="-1578"/>
      <dgm:spPr/>
      <dgm:t>
        <a:bodyPr/>
        <a:lstStyle/>
        <a:p>
          <a:endParaRPr lang="ru-RU"/>
        </a:p>
      </dgm:t>
    </dgm:pt>
    <dgm:pt modelId="{1C246041-1807-45FF-B27F-1660A62524EA}" type="pres">
      <dgm:prSet presAssocID="{DB9F7EF1-3C70-48D1-AF7C-F2FFCF900794}" presName="vertSpace2" presStyleLbl="node1" presStyleIdx="0" presStyleCnt="4"/>
      <dgm:spPr/>
    </dgm:pt>
    <dgm:pt modelId="{02E16209-039F-4553-B7F5-CB4E83495571}" type="pres">
      <dgm:prSet presAssocID="{DB9F7EF1-3C70-48D1-AF7C-F2FFCF900794}" presName="circle2" presStyleLbl="node1" presStyleIdx="1" presStyleCnt="4"/>
      <dgm:spPr/>
    </dgm:pt>
    <dgm:pt modelId="{2432E6BF-B650-436A-9984-76FA4DE41BE6}" type="pres">
      <dgm:prSet presAssocID="{DB9F7EF1-3C70-48D1-AF7C-F2FFCF900794}" presName="rect2" presStyleLbl="alignAcc1" presStyleIdx="1" presStyleCnt="4" custScaleY="103702" custLinFactNeighborX="386" custLinFactNeighborY="3290"/>
      <dgm:spPr/>
      <dgm:t>
        <a:bodyPr/>
        <a:lstStyle/>
        <a:p>
          <a:endParaRPr lang="ru-RU"/>
        </a:p>
      </dgm:t>
    </dgm:pt>
    <dgm:pt modelId="{F6AE596B-E70D-4578-B76B-B834E270D66B}" type="pres">
      <dgm:prSet presAssocID="{5718A61D-E662-43FC-935D-9E3578F7E4AD}" presName="vertSpace3" presStyleLbl="node1" presStyleIdx="1" presStyleCnt="4"/>
      <dgm:spPr/>
    </dgm:pt>
    <dgm:pt modelId="{EF0AF9C6-7C6A-402A-B70F-9FE3F537ABBB}" type="pres">
      <dgm:prSet presAssocID="{5718A61D-E662-43FC-935D-9E3578F7E4AD}" presName="circle3" presStyleLbl="node1" presStyleIdx="2" presStyleCnt="4"/>
      <dgm:spPr/>
    </dgm:pt>
    <dgm:pt modelId="{9219D35F-612E-4D37-A9C0-CDC58928F310}" type="pres">
      <dgm:prSet presAssocID="{5718A61D-E662-43FC-935D-9E3578F7E4AD}" presName="rect3" presStyleLbl="alignAcc1" presStyleIdx="2" presStyleCnt="4" custScaleY="103316" custLinFactNeighborX="386" custLinFactNeighborY="2204"/>
      <dgm:spPr/>
      <dgm:t>
        <a:bodyPr/>
        <a:lstStyle/>
        <a:p>
          <a:endParaRPr lang="ru-RU"/>
        </a:p>
      </dgm:t>
    </dgm:pt>
    <dgm:pt modelId="{0D4244DD-D90B-46BB-95C0-3B8C9F28802A}" type="pres">
      <dgm:prSet presAssocID="{F1423434-468D-4926-99D1-CB435994DA9B}" presName="vertSpace4" presStyleLbl="node1" presStyleIdx="2" presStyleCnt="4"/>
      <dgm:spPr/>
    </dgm:pt>
    <dgm:pt modelId="{9DB1E930-285F-4B18-ACB7-B52DCD784BDE}" type="pres">
      <dgm:prSet presAssocID="{F1423434-468D-4926-99D1-CB435994DA9B}" presName="circle4" presStyleLbl="node1" presStyleIdx="3" presStyleCnt="4"/>
      <dgm:spPr/>
    </dgm:pt>
    <dgm:pt modelId="{2EC95FFF-963C-44BF-B09A-696D445D51DA}" type="pres">
      <dgm:prSet presAssocID="{F1423434-468D-4926-99D1-CB435994DA9B}" presName="rect4" presStyleLbl="alignAcc1" presStyleIdx="3" presStyleCnt="4" custScaleY="88115" custLinFactNeighborX="-811" custLinFactNeighborY="-732"/>
      <dgm:spPr/>
      <dgm:t>
        <a:bodyPr/>
        <a:lstStyle/>
        <a:p>
          <a:endParaRPr lang="ru-RU"/>
        </a:p>
      </dgm:t>
    </dgm:pt>
    <dgm:pt modelId="{DDE43CF6-A6A1-4CCF-8035-1226B8AFF65D}" type="pres">
      <dgm:prSet presAssocID="{FF05698F-3C9D-4B3A-8D95-C6933667692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6531-2EC1-4711-8DBC-E7306732A119}" type="pres">
      <dgm:prSet presAssocID="{DB9F7EF1-3C70-48D1-AF7C-F2FFCF90079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96B75-FB87-4C65-9E16-4A3418690B83}" type="pres">
      <dgm:prSet presAssocID="{5718A61D-E662-43FC-935D-9E3578F7E4A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7D85F-73B0-40EC-87B4-4C9C86AE2BC8}" type="pres">
      <dgm:prSet presAssocID="{F1423434-468D-4926-99D1-CB435994DA9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FF14D-29CA-45EC-AFD6-AE7BBBA973CA}" type="presOf" srcId="{5718A61D-E662-43FC-935D-9E3578F7E4AD}" destId="{29A96B75-FB87-4C65-9E16-4A3418690B83}" srcOrd="1" destOrd="0" presId="urn:microsoft.com/office/officeart/2005/8/layout/target3"/>
    <dgm:cxn modelId="{F5179DFA-05D8-483E-AEFD-0776F5CBAAFE}" srcId="{989C36A9-BC03-4F1A-BA2B-CE0AB97191B3}" destId="{FF05698F-3C9D-4B3A-8D95-C69336676923}" srcOrd="0" destOrd="0" parTransId="{23B67540-E9DB-4D06-84B5-44DDD0A22063}" sibTransId="{4E7FC3F1-0D95-45A9-89DB-528E2F20E11D}"/>
    <dgm:cxn modelId="{35719991-E099-418C-A706-5DB994E4F566}" type="presOf" srcId="{5718A61D-E662-43FC-935D-9E3578F7E4AD}" destId="{9219D35F-612E-4D37-A9C0-CDC58928F310}" srcOrd="0" destOrd="0" presId="urn:microsoft.com/office/officeart/2005/8/layout/target3"/>
    <dgm:cxn modelId="{96CB3402-3FDC-4EAF-88B5-DE1047F0E085}" type="presOf" srcId="{F1423434-468D-4926-99D1-CB435994DA9B}" destId="{2EC95FFF-963C-44BF-B09A-696D445D51DA}" srcOrd="0" destOrd="0" presId="urn:microsoft.com/office/officeart/2005/8/layout/target3"/>
    <dgm:cxn modelId="{7F8E26D6-4B7C-4CC4-8FB0-0B16D29BD864}" type="presOf" srcId="{DB9F7EF1-3C70-48D1-AF7C-F2FFCF900794}" destId="{2432E6BF-B650-436A-9984-76FA4DE41BE6}" srcOrd="0" destOrd="0" presId="urn:microsoft.com/office/officeart/2005/8/layout/target3"/>
    <dgm:cxn modelId="{0499F73D-ED73-4D4E-B24C-A1CF30AB9B8A}" type="presOf" srcId="{FF05698F-3C9D-4B3A-8D95-C69336676923}" destId="{DDE43CF6-A6A1-4CCF-8035-1226B8AFF65D}" srcOrd="1" destOrd="0" presId="urn:microsoft.com/office/officeart/2005/8/layout/target3"/>
    <dgm:cxn modelId="{2782C650-2F75-4109-A8AB-702EB42DF3BB}" type="presOf" srcId="{989C36A9-BC03-4F1A-BA2B-CE0AB97191B3}" destId="{924A86FF-AB52-4F27-A954-30FC6DCE535C}" srcOrd="0" destOrd="0" presId="urn:microsoft.com/office/officeart/2005/8/layout/target3"/>
    <dgm:cxn modelId="{F94BA814-F160-453E-84BE-1F82C1A0045E}" srcId="{989C36A9-BC03-4F1A-BA2B-CE0AB97191B3}" destId="{DB9F7EF1-3C70-48D1-AF7C-F2FFCF900794}" srcOrd="1" destOrd="0" parTransId="{F6990575-7799-446E-94AE-EDB424271771}" sibTransId="{33555DF9-FECF-4BCC-BF62-9EA901B0F7E6}"/>
    <dgm:cxn modelId="{D2B6CF34-AD21-4BFB-B17C-C638E5739467}" type="presOf" srcId="{F1423434-468D-4926-99D1-CB435994DA9B}" destId="{8FB7D85F-73B0-40EC-87B4-4C9C86AE2BC8}" srcOrd="1" destOrd="0" presId="urn:microsoft.com/office/officeart/2005/8/layout/target3"/>
    <dgm:cxn modelId="{7F7C3D99-A516-4E03-B1E2-9BFED0C1C1A7}" srcId="{989C36A9-BC03-4F1A-BA2B-CE0AB97191B3}" destId="{5718A61D-E662-43FC-935D-9E3578F7E4AD}" srcOrd="2" destOrd="0" parTransId="{9783BF8D-76EA-46F0-8366-BAAF08DE1166}" sibTransId="{6E88F8B6-B6D3-4CD3-9498-1C557F3B6117}"/>
    <dgm:cxn modelId="{8C04FD6C-5462-4423-8B3D-7E6DB6FB6B6C}" type="presOf" srcId="{DB9F7EF1-3C70-48D1-AF7C-F2FFCF900794}" destId="{CF566531-2EC1-4711-8DBC-E7306732A119}" srcOrd="1" destOrd="0" presId="urn:microsoft.com/office/officeart/2005/8/layout/target3"/>
    <dgm:cxn modelId="{D5E92CE8-95D2-4900-B2FA-F09D2143C9F0}" srcId="{989C36A9-BC03-4F1A-BA2B-CE0AB97191B3}" destId="{F1423434-468D-4926-99D1-CB435994DA9B}" srcOrd="3" destOrd="0" parTransId="{28C93C59-503E-4F1B-AE18-9BDB29C78F28}" sibTransId="{DF981159-8439-49CC-8A40-D02D648E8199}"/>
    <dgm:cxn modelId="{93385067-4771-426B-B51E-E43326EDD083}" type="presOf" srcId="{FF05698F-3C9D-4B3A-8D95-C69336676923}" destId="{C0A94C62-4020-4887-B95A-34BD18BE047D}" srcOrd="0" destOrd="0" presId="urn:microsoft.com/office/officeart/2005/8/layout/target3"/>
    <dgm:cxn modelId="{7D1EE902-165E-4397-BE12-C0FCC7C646A4}" type="presParOf" srcId="{924A86FF-AB52-4F27-A954-30FC6DCE535C}" destId="{3CF2C04D-4D63-487C-9D3F-3013E0E78671}" srcOrd="0" destOrd="0" presId="urn:microsoft.com/office/officeart/2005/8/layout/target3"/>
    <dgm:cxn modelId="{DBA90F94-9EB3-4E3E-B355-0A27020E0B2E}" type="presParOf" srcId="{924A86FF-AB52-4F27-A954-30FC6DCE535C}" destId="{313FB5AA-67DD-4E52-BF5F-F225A92AFC6E}" srcOrd="1" destOrd="0" presId="urn:microsoft.com/office/officeart/2005/8/layout/target3"/>
    <dgm:cxn modelId="{379375E7-536C-4E55-A607-1777017AB3F6}" type="presParOf" srcId="{924A86FF-AB52-4F27-A954-30FC6DCE535C}" destId="{C0A94C62-4020-4887-B95A-34BD18BE047D}" srcOrd="2" destOrd="0" presId="urn:microsoft.com/office/officeart/2005/8/layout/target3"/>
    <dgm:cxn modelId="{3A56342E-4505-484B-81FF-1D89589F833F}" type="presParOf" srcId="{924A86FF-AB52-4F27-A954-30FC6DCE535C}" destId="{1C246041-1807-45FF-B27F-1660A62524EA}" srcOrd="3" destOrd="0" presId="urn:microsoft.com/office/officeart/2005/8/layout/target3"/>
    <dgm:cxn modelId="{342DBC9B-DC81-44F5-8E83-B01D414AE005}" type="presParOf" srcId="{924A86FF-AB52-4F27-A954-30FC6DCE535C}" destId="{02E16209-039F-4553-B7F5-CB4E83495571}" srcOrd="4" destOrd="0" presId="urn:microsoft.com/office/officeart/2005/8/layout/target3"/>
    <dgm:cxn modelId="{82D68B1C-5606-4C16-A0C9-6AB1F8807402}" type="presParOf" srcId="{924A86FF-AB52-4F27-A954-30FC6DCE535C}" destId="{2432E6BF-B650-436A-9984-76FA4DE41BE6}" srcOrd="5" destOrd="0" presId="urn:microsoft.com/office/officeart/2005/8/layout/target3"/>
    <dgm:cxn modelId="{6B3422B7-6383-4FC3-82F7-2B1B17206216}" type="presParOf" srcId="{924A86FF-AB52-4F27-A954-30FC6DCE535C}" destId="{F6AE596B-E70D-4578-B76B-B834E270D66B}" srcOrd="6" destOrd="0" presId="urn:microsoft.com/office/officeart/2005/8/layout/target3"/>
    <dgm:cxn modelId="{0FFAA288-85FA-4D85-8729-1B502C66C435}" type="presParOf" srcId="{924A86FF-AB52-4F27-A954-30FC6DCE535C}" destId="{EF0AF9C6-7C6A-402A-B70F-9FE3F537ABBB}" srcOrd="7" destOrd="0" presId="urn:microsoft.com/office/officeart/2005/8/layout/target3"/>
    <dgm:cxn modelId="{B4523737-B9BA-4870-8816-449F2D5C4F6F}" type="presParOf" srcId="{924A86FF-AB52-4F27-A954-30FC6DCE535C}" destId="{9219D35F-612E-4D37-A9C0-CDC58928F310}" srcOrd="8" destOrd="0" presId="urn:microsoft.com/office/officeart/2005/8/layout/target3"/>
    <dgm:cxn modelId="{8ED8B980-BF3D-49E2-BCF0-BF562C858667}" type="presParOf" srcId="{924A86FF-AB52-4F27-A954-30FC6DCE535C}" destId="{0D4244DD-D90B-46BB-95C0-3B8C9F28802A}" srcOrd="9" destOrd="0" presId="urn:microsoft.com/office/officeart/2005/8/layout/target3"/>
    <dgm:cxn modelId="{004EBD56-4478-42DF-860C-4E5215B6D6DD}" type="presParOf" srcId="{924A86FF-AB52-4F27-A954-30FC6DCE535C}" destId="{9DB1E930-285F-4B18-ACB7-B52DCD784BDE}" srcOrd="10" destOrd="0" presId="urn:microsoft.com/office/officeart/2005/8/layout/target3"/>
    <dgm:cxn modelId="{9E4E41ED-20E7-4624-8CE1-3186DD57E14D}" type="presParOf" srcId="{924A86FF-AB52-4F27-A954-30FC6DCE535C}" destId="{2EC95FFF-963C-44BF-B09A-696D445D51DA}" srcOrd="11" destOrd="0" presId="urn:microsoft.com/office/officeart/2005/8/layout/target3"/>
    <dgm:cxn modelId="{F2FF301D-A80D-411E-A55B-263ED1490AE8}" type="presParOf" srcId="{924A86FF-AB52-4F27-A954-30FC6DCE535C}" destId="{DDE43CF6-A6A1-4CCF-8035-1226B8AFF65D}" srcOrd="12" destOrd="0" presId="urn:microsoft.com/office/officeart/2005/8/layout/target3"/>
    <dgm:cxn modelId="{7F67FEE3-B3DE-4481-8F44-591C3077BCAD}" type="presParOf" srcId="{924A86FF-AB52-4F27-A954-30FC6DCE535C}" destId="{CF566531-2EC1-4711-8DBC-E7306732A119}" srcOrd="13" destOrd="0" presId="urn:microsoft.com/office/officeart/2005/8/layout/target3"/>
    <dgm:cxn modelId="{81350917-71C1-4921-9211-93C6A7570786}" type="presParOf" srcId="{924A86FF-AB52-4F27-A954-30FC6DCE535C}" destId="{29A96B75-FB87-4C65-9E16-4A3418690B83}" srcOrd="14" destOrd="0" presId="urn:microsoft.com/office/officeart/2005/8/layout/target3"/>
    <dgm:cxn modelId="{78415C9D-A2F5-4E4C-BD8F-AC2895025D2C}" type="presParOf" srcId="{924A86FF-AB52-4F27-A954-30FC6DCE535C}" destId="{8FB7D85F-73B0-40EC-87B4-4C9C86AE2BC8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Как правильно подготовить ребёнка  к школе?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57364"/>
            <a:ext cx="7772400" cy="214314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34" charset="0"/>
              </a:rPr>
              <a:t>Цель: </a:t>
            </a:r>
          </a:p>
          <a:p>
            <a:pPr algn="l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34" charset="0"/>
              </a:rPr>
              <a:t>создание условий для включения родителей будущих первоклассников в процесс подготовки ребенка к школе.</a:t>
            </a:r>
          </a:p>
          <a:p>
            <a:endParaRPr lang="ru-RU" sz="2400" dirty="0">
              <a:latin typeface="Gabriola" pitchFamily="82" charset="0"/>
            </a:endParaRPr>
          </a:p>
        </p:txBody>
      </p:sp>
      <p:pic>
        <p:nvPicPr>
          <p:cNvPr id="5" name="Содержимое 5" descr="f_47b00edfd70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8001056" cy="350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 </a:t>
            </a:r>
            <a:endParaRPr lang="ru-RU" sz="2400" b="1" u="sng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Рисунок 4" descr="1236932161_3cec4e86f1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094321" cy="25559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0430" y="214290"/>
            <a:ext cx="5429288" cy="60722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Трудности первоклассников:</a:t>
            </a: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  не готовых к школе детей труднее и длительнее проходит процесс адаптации;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Они менее работоспособны;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Быстро утомляются;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Имеют  БОЛЕЕ ДЛИТЕЛЬНЫЙ ПЕРИОД ФОРМИРОВАНИЯ НАВЫКОВ ПИСЬМА И ЧТЕНИЯ;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Большая часть этих детей не справляются с учебными  нагрузками не только в 1 классе, но и на протяжении всех лет  обучения в начальной  школе;</a:t>
            </a:r>
          </a:p>
          <a:p>
            <a:pPr algn="ctr"/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Отмечается ухудшение в состоянии здоровья в процессе обучения  </a:t>
            </a:r>
          </a:p>
          <a:p>
            <a:pPr algn="ctr">
              <a:buFont typeface="Wingdings" pitchFamily="2" charset="2"/>
              <a:buChar char="v"/>
            </a:pP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Rectangl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286116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Понятие    «готовность к школе»</a:t>
            </a:r>
            <a:endParaRPr lang="ru-RU" sz="36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Физическая готовность</a:t>
            </a:r>
            <a:endParaRPr lang="ru-RU" sz="4400" dirty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312238"/>
            <a:ext cx="40433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6126480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4040188" cy="41716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Хорошая осанка;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Зрение;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Развитие мелких групп мышц (развитие кистей рук);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Координация движений в соответствии с возрастной нормой.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4041775" cy="4243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СОВЕТЫ РОДИТЕЛЯМ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Организуйте распорядок дня 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( </a:t>
            </a:r>
            <a:r>
              <a:rPr lang="ru-RU" sz="2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стабильный режим дня, полноценный сон, прогулки на воздухе)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Monotype Corsiva" pitchFamily="66" charset="0"/>
            </a:endParaRPr>
          </a:p>
          <a:p>
            <a:pPr lvl="0" algn="ctr">
              <a:buNone/>
            </a:pP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  <a:p>
            <a:endParaRPr lang="ru-RU" dirty="0" smtClean="0"/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Рисунок 6" descr="1281929116_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-24"/>
            <a:ext cx="1500198" cy="1500198"/>
          </a:xfrm>
          <a:prstGeom prst="rect">
            <a:avLst/>
          </a:prstGeom>
        </p:spPr>
      </p:pic>
      <p:pic>
        <p:nvPicPr>
          <p:cNvPr id="8" name="Picture 4" descr="852cb4bd7594t"/>
          <p:cNvPicPr>
            <a:picLocks noChangeAspect="1" noChangeArrowheads="1"/>
          </p:cNvPicPr>
          <p:nvPr/>
        </p:nvPicPr>
        <p:blipFill>
          <a:blip r:embed="rId3"/>
          <a:srcRect b="4167"/>
          <a:stretch>
            <a:fillRect/>
          </a:stretch>
        </p:blipFill>
        <p:spPr bwMode="auto">
          <a:xfrm>
            <a:off x="6215074" y="4214818"/>
            <a:ext cx="2214578" cy="20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ost-53751-1221413255ти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0720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Эмоционально-волевая готовность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4114800" cy="4857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умение работать по правилу и по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образцу;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слушать взрослого и выполнять его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инструкции;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владение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необходимыми умениями и навыками продуктивной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деятельности(рисунок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красками, аппликация, поделки из различных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материалов);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Умение организовывать своё рабочее место и поддерживать порядок на нём.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1716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СОВЕТЫ РОДИТЕЛЯМ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Уделите особое внимание  развитию </a:t>
            </a:r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произвольности </a:t>
            </a:r>
            <a:r>
              <a:rPr lang="ru-RU" sz="2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(у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чите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ребенка управлять своими желаниями, эмоциями, поступками. Он должен уметь подчиняться правилам поведения, выполнять действия по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Monotype Corsiva" pitchFamily="66" charset="0"/>
              </a:rPr>
              <a:t>образцу)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  <a:p>
            <a:pPr>
              <a:buFont typeface="Wingdings" pitchFamily="2" charset="2"/>
              <a:buChar char="Ø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Рисунок 6" descr="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714884"/>
            <a:ext cx="2143140" cy="185738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shkol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000504"/>
            <a:ext cx="2143140" cy="2476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Социально-психологическая готовность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4114800" cy="4500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Желание принять  новую социальную роль;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Внутренняя позиция школьника;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умение ладить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со 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взрослыми и 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сверстниками (договаривается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обменивается предметами, распределяет действия при сотрудничестве</a:t>
            </a:r>
            <a:r>
              <a:rPr lang="ru-RU" sz="2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);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1" i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Умение слушать взрослого, выражать свои мысли.</a:t>
            </a:r>
            <a:endParaRPr lang="ru-RU" sz="2200" b="1" i="1" dirty="0" smtClean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90" y="1500174"/>
            <a:ext cx="4041775" cy="3941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b="1" i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i="1" dirty="0" smtClean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Формируйте у реб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е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нка умения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общаться(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Обратите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внимание на то, умеет ли ваш ребенок вступать в контакт с новым взрослым, с другими детьми,   умеет ли он взаимодействовать, сотрудничать.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07154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СОВЕТЫ РОДИТЕЛЯМ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:</a:t>
            </a:r>
          </a:p>
        </p:txBody>
      </p:sp>
      <p:pic>
        <p:nvPicPr>
          <p:cNvPr id="8" name="Picture 13" descr="E:\Documents and Settings\Admin\Мои документы\Мои рисунки\Изображение\00a613512fa5tи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3143240" y="5072074"/>
            <a:ext cx="1928826" cy="200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17334-21182eb5812cea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83" y="5429240"/>
            <a:ext cx="2101117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Интеллектуальная готовность</a:t>
            </a:r>
            <a:endParaRPr lang="ru-RU" sz="40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71546"/>
            <a:ext cx="4040188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Х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орошо ориентироваться в окружающем мире;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Иметь запас определённых знаний о живой и не живой природе, людях и их труде;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Уметь сравнивать, анализировать, обобщать, делать выводы;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Развивать логическую память;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Развивать концентрацию  внимания;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Уметь ориентироваться 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во времени и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пространстве;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Уметь работать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по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образцу;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Уровень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речевого </a:t>
            </a:r>
            <a:r>
              <a:rPr lang="ru-RU" sz="2000" i="1" dirty="0" smtClean="0">
                <a:ln>
                  <a:solidFill>
                    <a:srgbClr val="C00000"/>
                  </a:solidFill>
                </a:ln>
                <a:latin typeface="Monotype Corsiva" pitchFamily="66" charset="0"/>
              </a:rPr>
              <a:t>развития должен соответствовать возрасту.</a:t>
            </a:r>
            <a:endParaRPr lang="ru-RU" sz="2000" i="1" dirty="0" smtClean="0">
              <a:ln>
                <a:solidFill>
                  <a:srgbClr val="C00000"/>
                </a:solidFill>
              </a:ln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071546"/>
            <a:ext cx="4141817" cy="52864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rgbClr val="13872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СОВЕТЫ РОДИТЕЛЯМ</a:t>
            </a:r>
            <a:r>
              <a:rPr lang="ru-RU" sz="3200" b="1" cap="all" dirty="0" smtClean="0">
                <a:ln w="9000" cmpd="sng">
                  <a:solidFill>
                    <a:srgbClr val="13872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2900" b="1" i="1" dirty="0" smtClean="0">
                <a:latin typeface="Monotype Corsiva" pitchFamily="66" charset="0"/>
              </a:rPr>
              <a:t>Ежедневно занимайтесь интеллектуальным развитием  ребенка </a:t>
            </a:r>
            <a:r>
              <a:rPr lang="ru-RU" sz="2900" b="1" i="1" dirty="0" smtClean="0">
                <a:latin typeface="Monotype Corsiva" pitchFamily="66" charset="0"/>
              </a:rPr>
              <a:t>:</a:t>
            </a:r>
          </a:p>
          <a:p>
            <a:pPr>
              <a:buNone/>
            </a:pPr>
            <a:endParaRPr lang="ru-RU" sz="2000" b="1" i="1" dirty="0" smtClean="0">
              <a:latin typeface="Monotype Corsiva" pitchFamily="66" charset="0"/>
            </a:endParaRPr>
          </a:p>
          <a:p>
            <a:pPr marL="566928" indent="-457200">
              <a:buAutoNum type="arabicPeriod"/>
            </a:pP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Используя  </a:t>
            </a: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лото и книги,  учите с ребенком названия:  диких и домашних животных, птиц, полевых и садовых цветов, деревьев, предметов посуды, предметов мебели, одежды, головных  уборов, видов  обуви, игрушек, школьных принадлежностей, частей тела, названия  городов,  названия  любимых сказок и их героев. </a:t>
            </a:r>
            <a:endParaRPr lang="ru-RU" sz="2600" dirty="0" smtClean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  <a:p>
            <a:pPr marL="566928" indent="-457200">
              <a:buAutoNum type="arabicPeriod"/>
            </a:pPr>
            <a:endParaRPr lang="ru-RU" sz="2000" dirty="0" smtClean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2. </a:t>
            </a: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Научите </a:t>
            </a: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определять положение предметов на плоскости, знать слова, обозначающие местоположение и правильно понимать их значения: впереди, сзади, справа, слева, сверху, над, под, за, перед. </a:t>
            </a:r>
            <a:endParaRPr lang="ru-RU" sz="2600" dirty="0" smtClean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ln>
                <a:solidFill>
                  <a:srgbClr val="00B050"/>
                </a:solidFill>
              </a:ln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3. </a:t>
            </a: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Научите </a:t>
            </a:r>
            <a:r>
              <a:rPr lang="ru-RU" sz="2600" dirty="0" smtClean="0">
                <a:ln>
                  <a:solidFill>
                    <a:srgbClr val="00B050"/>
                  </a:solidFill>
                </a:ln>
                <a:latin typeface="Monotype Corsiva" pitchFamily="66" charset="0"/>
              </a:rPr>
              <a:t>ребенка различать и правильно называть основные геометрические фигуры (круг, квадрат, треугольник, прямоугольник), сравнивать и различать предметы по величине (больший, меньший) и цвету.</a:t>
            </a:r>
          </a:p>
          <a:p>
            <a:endParaRPr lang="ru-RU" sz="2000" b="1" i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Рисунок 6" descr="26825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142976" cy="1011198"/>
          </a:xfrm>
          <a:prstGeom prst="rect">
            <a:avLst/>
          </a:prstGeom>
        </p:spPr>
      </p:pic>
      <p:pic>
        <p:nvPicPr>
          <p:cNvPr id="8" name="Picture 10" descr="5d465015f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4288" y="1"/>
            <a:ext cx="115971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Позаботьтесь о здоровье своего малыша;</a:t>
            </a:r>
          </a:p>
          <a:p>
            <a:r>
              <a:rPr lang="ru-RU" sz="2800" dirty="0" smtClean="0">
                <a:latin typeface="Monotype Corsiva" pitchFamily="66" charset="0"/>
              </a:rPr>
              <a:t>Развивайте в ребёнке волевые качества;</a:t>
            </a:r>
          </a:p>
          <a:p>
            <a:r>
              <a:rPr lang="ru-RU" sz="2800" dirty="0" smtClean="0">
                <a:latin typeface="Monotype Corsiva" pitchFamily="66" charset="0"/>
              </a:rPr>
              <a:t>Выполняйте упражнения и игры вместе с ребёнком на его общее развитие;</a:t>
            </a:r>
          </a:p>
          <a:p>
            <a:r>
              <a:rPr lang="ru-RU" sz="2800" dirty="0" smtClean="0">
                <a:latin typeface="Monotype Corsiva" pitchFamily="66" charset="0"/>
              </a:rPr>
              <a:t>Поощряйте все занятия, которые заставляют работать фантазию, воображение, самостоятельную смекалку;</a:t>
            </a:r>
          </a:p>
          <a:p>
            <a:r>
              <a:rPr lang="ru-RU" sz="2800" dirty="0" smtClean="0">
                <a:latin typeface="Monotype Corsiva" pitchFamily="66" charset="0"/>
              </a:rPr>
              <a:t>Развивайте мелкую моторику рук;</a:t>
            </a:r>
          </a:p>
          <a:p>
            <a:r>
              <a:rPr lang="ru-RU" sz="2800" dirty="0" smtClean="0">
                <a:latin typeface="Monotype Corsiva" pitchFamily="66" charset="0"/>
              </a:rPr>
              <a:t>Избегайте чрезмерных требований;</a:t>
            </a:r>
          </a:p>
          <a:p>
            <a:r>
              <a:rPr lang="ru-RU" sz="2800" dirty="0" smtClean="0">
                <a:latin typeface="Monotype Corsiva" pitchFamily="66" charset="0"/>
              </a:rPr>
              <a:t>Допускайте право на ошибку;</a:t>
            </a:r>
          </a:p>
          <a:p>
            <a:r>
              <a:rPr lang="ru-RU" sz="2800" dirty="0" smtClean="0">
                <a:latin typeface="Monotype Corsiva" pitchFamily="66" charset="0"/>
              </a:rPr>
              <a:t>Не думайте за ребенка;</a:t>
            </a:r>
          </a:p>
          <a:p>
            <a:r>
              <a:rPr lang="ru-RU" sz="2800" dirty="0" smtClean="0">
                <a:latin typeface="Monotype Corsiva" pitchFamily="66" charset="0"/>
              </a:rPr>
              <a:t>Не пропустите первые трудности;</a:t>
            </a:r>
          </a:p>
          <a:p>
            <a:r>
              <a:rPr lang="ru-RU" sz="2800" dirty="0" smtClean="0">
                <a:latin typeface="Monotype Corsiva" pitchFamily="66" charset="0"/>
              </a:rPr>
              <a:t>Устраивайте праздники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РЕКОМЕНДАЦИИ  для родителей</a:t>
            </a:r>
            <a:endParaRPr lang="ru-RU" sz="40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551</Words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       Как правильно подготовить ребёнка  к школе?</vt:lpstr>
      <vt:lpstr> </vt:lpstr>
      <vt:lpstr>Понятие    «готовность к школе»</vt:lpstr>
      <vt:lpstr>Физическая готовность</vt:lpstr>
      <vt:lpstr>Эмоционально-волевая готовность</vt:lpstr>
      <vt:lpstr>Социально-психологическая готовность</vt:lpstr>
      <vt:lpstr>Интеллектуальная готовность</vt:lpstr>
      <vt:lpstr>РЕКОМЕНДАЦИИ 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подготовить ребёнка  к школе?</dc:title>
  <dc:creator>Администратор</dc:creator>
  <cp:lastModifiedBy>Windows 7</cp:lastModifiedBy>
  <cp:revision>22</cp:revision>
  <dcterms:created xsi:type="dcterms:W3CDTF">2012-03-12T08:04:42Z</dcterms:created>
  <dcterms:modified xsi:type="dcterms:W3CDTF">2012-03-12T17:21:54Z</dcterms:modified>
</cp:coreProperties>
</file>