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59" r:id="rId5"/>
    <p:sldId id="293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9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6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1DB5-FD3C-4A41-86BA-3E63C0F97D76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12C7-FC0E-4F72-AAF4-87AEAC5C4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hkola-1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6" y="90488"/>
            <a:ext cx="9079734" cy="6624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Федосова Екатерина Владимировна, учитель начальных классов, МБОУ </a:t>
            </a:r>
            <a:r>
              <a:rPr lang="ru-RU" dirty="0" err="1" smtClean="0"/>
              <a:t>Курьинская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» им. М.Т. Калашникова</a:t>
            </a:r>
            <a:endParaRPr lang="ru-RU" dirty="0"/>
          </a:p>
        </p:txBody>
      </p:sp>
      <p:pic>
        <p:nvPicPr>
          <p:cNvPr id="1027" name="Picture 3" descr="C:\Documents and Settings\Администратор\Рабочий стол\1460381-56d30f0dc4268d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3214710" cy="3733209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357298"/>
            <a:ext cx="12382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2. Стоянка геологов находится на расстоянии 250 км от города. Чтобы добраться до стоянки, геологи сначала ехали из города 3 часа на машине со скоростью 72 км/ч, затем 2 часа ехали на лошадях со скоростью 9 км/ч, а после этого 4 часа шли пешком. С какой скоростью они шли пешком?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462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 </a:t>
            </a:r>
            <a:r>
              <a:rPr lang="ru-RU" dirty="0" smtClean="0"/>
              <a:t>72 • 3 = 216 (км) проехали на машине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1468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2)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9 • 2 = 18 (км) проехали на лошадях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147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3)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216 + 18 = 234 (км) проехали на машине и на лошадях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4)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250 – 234 = 16 (км) шли пешком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826675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5)  </a:t>
            </a:r>
            <a:r>
              <a:rPr lang="ru-RU" dirty="0" smtClean="0"/>
              <a:t>16 : 4 = 4 (км/ч) с такой скоростью геологи шли пешком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429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Ответ: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4 км/ч 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7004.detai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315" y="2857496"/>
            <a:ext cx="2658685" cy="2000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929354" cy="7858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Числа в сказках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848872" cy="4369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12 месяцев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Администратор\Рабочий стол\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599388" cy="550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мертвой царевне и 7-ми богатырях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mc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858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3 поросенка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Администратор\Рабочий стол\37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487102" cy="495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 и семеро козлят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E5479508ad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09270"/>
            <a:ext cx="7396190" cy="554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Али-баба</a:t>
            </a:r>
            <a:r>
              <a:rPr lang="ru-RU" dirty="0" smtClean="0"/>
              <a:t> и 40 разбойников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7aed711ccf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34062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орешка для золушки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Documents and Settings\Администратор\Рабочий стол\61510978_1279063572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925" y="3563944"/>
            <a:ext cx="4392075" cy="3294056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Рабочий стол\5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4834486" cy="362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Белоснежка и 7 гномов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f6a98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14423"/>
            <a:ext cx="8072495" cy="532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025622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000372"/>
            <a:ext cx="55721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РУССКИЙ   ЯЗЫК</a:t>
            </a:r>
            <a:endParaRPr lang="ru-RU" b="1" dirty="0"/>
          </a:p>
        </p:txBody>
      </p:sp>
      <p:pic>
        <p:nvPicPr>
          <p:cNvPr id="1026" name="Picture 2" descr="C:\Documents and Settings\Администратор\Рабочий стол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237" y="285728"/>
            <a:ext cx="2290763" cy="3612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3146957-6980f556c3515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665"/>
            <a:ext cx="9144001" cy="71820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Имя числительное. Число.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285860"/>
            <a:ext cx="2857520" cy="53578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Ч</a:t>
            </a:r>
            <a:r>
              <a:rPr lang="ru-RU" sz="5100" dirty="0"/>
              <a:t>етыре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И</a:t>
            </a:r>
            <a:r>
              <a:rPr lang="ru-RU" sz="5100" dirty="0"/>
              <a:t>кс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С</a:t>
            </a:r>
            <a:r>
              <a:rPr lang="ru-RU" sz="5100" dirty="0"/>
              <a:t>орок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Л</a:t>
            </a:r>
            <a:r>
              <a:rPr lang="ru-RU" sz="5100" dirty="0"/>
              <a:t>иния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err="1" smtClean="0">
                <a:solidFill>
                  <a:srgbClr val="FF0000"/>
                </a:solidFill>
              </a:rPr>
              <a:t>И</a:t>
            </a:r>
            <a:r>
              <a:rPr lang="ru-RU" sz="5100" dirty="0" err="1"/>
              <a:t>грик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Т</a:t>
            </a:r>
            <a:r>
              <a:rPr lang="ru-RU" sz="5100" dirty="0"/>
              <a:t>риста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Е</a:t>
            </a:r>
            <a:r>
              <a:rPr lang="ru-RU" sz="5100" dirty="0"/>
              <a:t>диница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Л </a:t>
            </a:r>
            <a:r>
              <a:rPr lang="ru-RU" sz="5100" dirty="0" err="1"/>
              <a:t>но</a:t>
            </a:r>
            <a:r>
              <a:rPr lang="ru-RU" sz="5100" b="1" dirty="0" err="1">
                <a:solidFill>
                  <a:srgbClr val="FF0000"/>
                </a:solidFill>
              </a:rPr>
              <a:t>Л</a:t>
            </a:r>
            <a:r>
              <a:rPr lang="ru-RU" sz="5100" dirty="0" err="1"/>
              <a:t>ь</a:t>
            </a:r>
            <a:endParaRPr lang="ru-RU" sz="5100" dirty="0"/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Ь </a:t>
            </a:r>
            <a:r>
              <a:rPr lang="ru-RU" sz="5100" dirty="0" err="1"/>
              <a:t>одиннадцат</a:t>
            </a:r>
            <a:r>
              <a:rPr lang="ru-RU" sz="5100" b="1" dirty="0" err="1">
                <a:solidFill>
                  <a:srgbClr val="FF0000"/>
                </a:solidFill>
              </a:rPr>
              <a:t>Ь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Н</a:t>
            </a:r>
            <a:r>
              <a:rPr lang="ru-RU" sz="5100" dirty="0" smtClean="0"/>
              <a:t>оль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О</a:t>
            </a:r>
            <a:r>
              <a:rPr lang="ru-RU" sz="5100" dirty="0"/>
              <a:t>дин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Е</a:t>
            </a:r>
            <a:r>
              <a:rPr lang="ru-RU" sz="5100" dirty="0"/>
              <a:t>диница</a:t>
            </a:r>
            <a:endParaRPr lang="ru-RU" sz="51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643050"/>
            <a:ext cx="592935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РАБОТА  В  ПАРАХ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643998" cy="15827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Напишите виды числительных по составу. Разбейте числительные по группам.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2113299"/>
                <a:gridCol w="2113299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Documents and Settings\Администратор\Рабочий стол\animal_number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357826"/>
            <a:ext cx="960127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582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Напишите виды числительных по составу. Разбейте числительные по группам.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143512"/>
            <a:ext cx="9239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__________________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429250"/>
            <a:ext cx="1009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582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СЕДЬМОЙ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582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ДВАДЦАТЬ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ВОСЕМНАДЦАТЬ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СЕДЬМОЙ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582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ДВАДЦАТЬ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ВОСЕМНАДЦАТЬ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СЕДЬМОЙ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ДЕВЯТНАДЦАТЫЙ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ЧЕТЫРНАДЦАТЫЙ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5827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ДВАДЦАТЬ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ВОСЕМНАДЦАТЬ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ДЕВЯНОСТО СЕМЬ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ТРИСТА  СОРОК  ОДИН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СЕДЬМОЙ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ДЕВЯТНАДЦАТЫЙ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ЧЕТЫРНАДЦАТЫЙ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071673"/>
          <a:ext cx="8501120" cy="4500600"/>
        </p:xfrm>
        <a:graphic>
          <a:graphicData uri="http://schemas.openxmlformats.org/drawingml/2006/table">
            <a:tbl>
              <a:tblPr/>
              <a:tblGrid>
                <a:gridCol w="2384611"/>
                <a:gridCol w="1889911"/>
                <a:gridCol w="1940583"/>
                <a:gridCol w="2286015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Какое по составу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Простое</a:t>
                      </a:r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Составное</a:t>
                      </a:r>
                      <a:r>
                        <a:rPr lang="ru-RU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Количественное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ДВАДЦАТЬ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ВОСЕМНАДЦАТЬ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ДЕВЯНОСТО СЕМЬ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ТРИСТА  СОРОК  ОДИН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Порядковое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СЕДЬМОЙ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ДЕВЯТНАДЦАТЫЙ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ЧЕТЫРНАДЦАТЫЙ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ДВЕСТИ  ШЕСТЬДЕСЯТ  ПЕРВЫЙ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ДВАДЦАТЬ  ШЕСТОЙ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 свои вычислительные умения при работе с числами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Повторить и закрепить знания об Имени числительном, его правописании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Выяснить, чем «число» отличается от «числительного»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>На какие две группы</a:t>
            </a:r>
            <a:br>
              <a:rPr lang="ru-RU" sz="3100" dirty="0" smtClean="0"/>
            </a:br>
            <a:r>
              <a:rPr lang="ru-RU" sz="3100" dirty="0" smtClean="0"/>
              <a:t> можно разбить эти числительные </a:t>
            </a:r>
            <a:br>
              <a:rPr lang="ru-RU" sz="3100" dirty="0" smtClean="0"/>
            </a:br>
            <a:r>
              <a:rPr lang="ru-RU" sz="3100" dirty="0" smtClean="0"/>
              <a:t>и какое правило правописания здесь действует?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657856"/>
          <a:ext cx="8501122" cy="3629536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554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Администратор\Рабочий стол\YmMtNDA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3" y="5310802"/>
            <a:ext cx="1190617" cy="154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Пятьдесят, тринадцать, </a:t>
            </a:r>
            <a:br>
              <a:rPr lang="ru-RU" sz="3600" dirty="0" smtClean="0"/>
            </a:br>
            <a:r>
              <a:rPr lang="ru-RU" sz="3600" dirty="0" smtClean="0"/>
              <a:t>девятьсот, восемнадцать, пятьсот, </a:t>
            </a:r>
            <a:br>
              <a:rPr lang="ru-RU" sz="3600" dirty="0" smtClean="0"/>
            </a:br>
            <a:r>
              <a:rPr lang="ru-RU" sz="3600" dirty="0" smtClean="0"/>
              <a:t>тридцать, шестьдесят, пять.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657857"/>
          <a:ext cx="8501122" cy="3842787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55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на конце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в середине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Пятьдесят, тринадцать, </a:t>
            </a:r>
            <a:br>
              <a:rPr lang="ru-RU" dirty="0" smtClean="0"/>
            </a:br>
            <a:r>
              <a:rPr lang="ru-RU" dirty="0" smtClean="0"/>
              <a:t>девятьсот, восемнадцать, пятьсот, </a:t>
            </a:r>
            <a:br>
              <a:rPr lang="ru-RU" dirty="0" smtClean="0"/>
            </a:br>
            <a:r>
              <a:rPr lang="ru-RU" dirty="0" smtClean="0"/>
              <a:t>тридцать, шестьдесят, пять.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657856"/>
          <a:ext cx="8501122" cy="3906870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58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на конце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в середине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5-19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20 и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50-80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500 - 900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Пятьдесят, тринадцать, </a:t>
            </a:r>
            <a:br>
              <a:rPr lang="ru-RU" dirty="0" smtClean="0"/>
            </a:br>
            <a:r>
              <a:rPr lang="ru-RU" dirty="0" smtClean="0"/>
              <a:t>девятьсот, восемнадцать, пятьсот, </a:t>
            </a:r>
            <a:br>
              <a:rPr lang="ru-RU" dirty="0" smtClean="0"/>
            </a:br>
            <a:r>
              <a:rPr lang="ru-RU" dirty="0" smtClean="0"/>
              <a:t>тридцать, шестьдесят, пять.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214554"/>
          <a:ext cx="8501122" cy="4357718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78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на конце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мягкий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согласный в середине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числительных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5-19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20 и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50-80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500 - 900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Тринадцат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Восемнадцат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Тридцат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Пят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Пят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r>
                        <a:rPr lang="ru-RU" sz="2400" b="1" dirty="0" smtClean="0"/>
                        <a:t>десят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Девят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r>
                        <a:rPr lang="ru-RU" sz="2400" b="1" dirty="0" smtClean="0"/>
                        <a:t>сот </a:t>
                      </a:r>
                      <a:endParaRPr lang="ru-RU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Пят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r>
                        <a:rPr lang="ru-RU" sz="2400" b="1" dirty="0" smtClean="0"/>
                        <a:t>сот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Шест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r>
                        <a:rPr lang="ru-RU" sz="2400" b="1" dirty="0" smtClean="0"/>
                        <a:t>десят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42852"/>
            <a:ext cx="7772400" cy="12287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Тексты – отрывки из забавных стихотворений Ванды </a:t>
            </a:r>
            <a:r>
              <a:rPr lang="ru-RU" sz="2800" b="1" dirty="0" err="1"/>
              <a:t>Хотомской</a:t>
            </a:r>
            <a:r>
              <a:rPr lang="ru-RU" sz="2800" b="1" dirty="0"/>
              <a:t>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3962400" cy="3276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Есть у нас 3 сес3цы 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Вы не знаете их?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Как бы мне ухи3ться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Рассказать о троих?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У одной, что в С3жова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Над окошком жил с3ж.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С3чь она мастерица –</a:t>
            </a:r>
          </a:p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Приходи к ней, малыш.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95800" y="2133600"/>
            <a:ext cx="4359275" cy="4473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/>
              <a:t>У про100го 100рожа –</a:t>
            </a:r>
          </a:p>
          <a:p>
            <a:r>
              <a:rPr lang="ru-RU" sz="2400" dirty="0"/>
              <a:t>Не про100рный дом,</a:t>
            </a:r>
          </a:p>
          <a:p>
            <a:r>
              <a:rPr lang="ru-RU" sz="2400" dirty="0"/>
              <a:t>Ча100 в нем 100ножка</a:t>
            </a:r>
          </a:p>
          <a:p>
            <a:r>
              <a:rPr lang="ru-RU" sz="2400" dirty="0"/>
              <a:t>Бродит под 100лом.</a:t>
            </a:r>
          </a:p>
          <a:p>
            <a:r>
              <a:rPr lang="ru-RU" sz="2400" dirty="0"/>
              <a:t>Дорожит 100ножка</a:t>
            </a:r>
          </a:p>
          <a:p>
            <a:r>
              <a:rPr lang="ru-RU" sz="2400" dirty="0"/>
              <a:t>Чи100тою ног</a:t>
            </a:r>
          </a:p>
          <a:p>
            <a:r>
              <a:rPr lang="ru-RU" sz="2400" dirty="0"/>
              <a:t>и 100личной ваксой.</a:t>
            </a:r>
          </a:p>
          <a:p>
            <a:r>
              <a:rPr lang="ru-RU" sz="2400" dirty="0"/>
              <a:t>Чистит 100 сапог.</a:t>
            </a:r>
          </a:p>
          <a:p>
            <a:r>
              <a:rPr lang="ru-RU" sz="2400" dirty="0"/>
              <a:t>Вме100 двух не про100</a:t>
            </a:r>
          </a:p>
          <a:p>
            <a:r>
              <a:rPr lang="ru-RU" sz="2400" dirty="0"/>
              <a:t>Вычистить все 100</a:t>
            </a:r>
          </a:p>
          <a:p>
            <a:r>
              <a:rPr lang="ru-RU" sz="2400" dirty="0"/>
              <a:t>Сразу 100лько обуви</a:t>
            </a:r>
          </a:p>
          <a:p>
            <a:r>
              <a:rPr lang="ru-RU" sz="2400" dirty="0"/>
              <a:t>Не носил никто!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95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/>
              <a:t> </a:t>
            </a:r>
            <a:r>
              <a:rPr lang="ru-RU" sz="2400" b="1" i="1" dirty="0"/>
              <a:t>Три</a:t>
            </a:r>
          </a:p>
          <a:p>
            <a:pPr algn="ctr"/>
            <a:endParaRPr lang="ru-RU" sz="24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76800" y="16002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Найдите “четвертое лишнее”.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Двадцать один, восемь, седьмой, пять;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Девятый, первый, семеро, одиннадцатые;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Тридцатый, восьмой, пятиэтажный, </a:t>
            </a:r>
            <a:r>
              <a:rPr lang="ru-RU" smtClean="0"/>
              <a:t>третий;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Пятеро, шестнадцать, двое, семеро.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Documents and Settings\Администратор\Рабочий стол\4ccd227df9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214950"/>
            <a:ext cx="1068264" cy="143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14" y="-71486"/>
            <a:ext cx="6929486" cy="6929486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109291098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857496"/>
            <a:ext cx="6584179" cy="37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0304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00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Администратор\Рабочий стол\za_parto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857628"/>
            <a:ext cx="1883596" cy="256221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6905291-diplom-pencil-cartoon-charakter-ringing-a-b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57166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shablony_prezentazi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643050"/>
            <a:ext cx="592935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РАБОТА  В  ГРУППАХ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358246" cy="563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286016"/>
                <a:gridCol w="4143404"/>
              </a:tblGrid>
              <a:tr h="58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примеров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уравнений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задач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894-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(294+80)=    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586+245)-486=             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232-(95+132)=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715 • 9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-101=                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324+498)-298=     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629+56)-629=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14+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360):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=8   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(4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 :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= 120        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b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+ 160) : 7 = 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  В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пруду плавают утки, селезни, лебеди. Уточек на 9 больше, чем селезней. Сколько лебедей плавает в пруду, если известно, что всего 60 птиц, и среди них 20 уточек?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Стоянка геологов находится на расстоянии 250 км от города. Чтобы добраться до стоянки, геологи сначала ехали из города 3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часа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 машине со скоростью 72 км/ч, затем 2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часа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ехали на лошадях со скоростью 9 км/ч, а после этого 4 часа шли пешком. С какой скоростью они шли пешком?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8" name="Picture 4" descr="C:\Documents and Settings\Администратор\Рабочий стол\844cd21c8a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57166"/>
            <a:ext cx="1153421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341471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894-(294+80)=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00438"/>
            <a:ext cx="2901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(586+245)-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486=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86388"/>
            <a:ext cx="269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232-(95+132)=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64305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715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• 9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101=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3571876"/>
            <a:ext cx="2901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(324+498)-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298=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214950"/>
            <a:ext cx="269657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(629+56)-629=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571612"/>
            <a:ext cx="80021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520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429000"/>
            <a:ext cx="80021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345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5286388"/>
            <a:ext cx="32037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1714488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6334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3500438"/>
            <a:ext cx="80021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524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29586" y="5214950"/>
            <a:ext cx="59503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56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УРАВНЕНИЯ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218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14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+ 354)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m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=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8 </a:t>
            </a: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 smtClean="0"/>
              <a:t>3</a:t>
            </a:r>
            <a:r>
              <a:rPr lang="en-US" sz="2000" dirty="0" smtClean="0"/>
              <a:t>68 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m </a:t>
            </a:r>
            <a:r>
              <a:rPr lang="en-US" sz="2000" dirty="0" smtClean="0"/>
              <a:t>= 8</a:t>
            </a:r>
          </a:p>
          <a:p>
            <a:endParaRPr lang="en-US" sz="2000" dirty="0"/>
          </a:p>
          <a:p>
            <a:r>
              <a:rPr lang="en-US" sz="2000" b="1" dirty="0" smtClean="0"/>
              <a:t>m</a:t>
            </a:r>
            <a:r>
              <a:rPr lang="en-US" sz="2000" dirty="0" smtClean="0"/>
              <a:t> = 368 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8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en-US" sz="2000" b="1" dirty="0" smtClean="0"/>
              <a:t>m</a:t>
            </a:r>
            <a:r>
              <a:rPr lang="en-US" sz="2000" dirty="0" smtClean="0"/>
              <a:t> = 46 </a:t>
            </a:r>
          </a:p>
          <a:p>
            <a:endParaRPr lang="en-US" sz="2000" dirty="0" smtClean="0"/>
          </a:p>
          <a:p>
            <a:r>
              <a:rPr lang="en-US" sz="2000" dirty="0" smtClean="0"/>
              <a:t>(14 </a:t>
            </a:r>
            <a:r>
              <a:rPr lang="ru-RU" sz="2000" dirty="0" smtClean="0"/>
              <a:t>+</a:t>
            </a:r>
            <a:r>
              <a:rPr lang="en-US" sz="2000" dirty="0" smtClean="0"/>
              <a:t> 354) </a:t>
            </a:r>
            <a:r>
              <a:rPr lang="ru-RU" sz="2000" dirty="0" smtClean="0"/>
              <a:t>: 46 = 8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08422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Calibri"/>
                <a:cs typeface="Times New Roman"/>
              </a:rPr>
              <a:t> (4 • 9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 :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n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= 120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 smtClean="0">
                <a:latin typeface="Times New Roman"/>
                <a:cs typeface="Times New Roman"/>
              </a:rPr>
              <a:t>360 :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n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= 120</a:t>
            </a: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en-US" sz="2000" b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=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360 : 120</a:t>
            </a:r>
          </a:p>
          <a:p>
            <a:endParaRPr lang="ru-RU" sz="2000" dirty="0" smtClean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n</a:t>
            </a:r>
            <a:r>
              <a:rPr lang="ru-RU" sz="2000" dirty="0" smtClean="0">
                <a:latin typeface="Times New Roman"/>
                <a:cs typeface="Times New Roman"/>
              </a:rPr>
              <a:t> = 3</a:t>
            </a: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 smtClean="0">
                <a:latin typeface="Times New Roman"/>
                <a:cs typeface="Times New Roman"/>
              </a:rPr>
              <a:t>(4 • 90) : </a:t>
            </a:r>
            <a:r>
              <a:rPr lang="en-US" sz="2000" dirty="0">
                <a:latin typeface="Times New Roman"/>
                <a:cs typeface="Times New Roman"/>
              </a:rPr>
              <a:t>3</a:t>
            </a:r>
            <a:r>
              <a:rPr lang="ru-RU" sz="2000" dirty="0" smtClean="0">
                <a:latin typeface="Times New Roman"/>
                <a:cs typeface="Times New Roman"/>
              </a:rPr>
              <a:t>= 120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1643050"/>
            <a:ext cx="225254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Calibri"/>
                <a:cs typeface="Times New Roman"/>
              </a:rPr>
              <a:t> (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b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+ 160) : 7 =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40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 + 160 = 40 • 7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 + 160 = 280</a:t>
            </a:r>
            <a:endParaRPr lang="ru-RU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 = 280 – 160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b="1" dirty="0" smtClean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 = 120</a:t>
            </a:r>
            <a:endParaRPr lang="ru-RU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(120 + 160) </a:t>
            </a:r>
            <a:r>
              <a:rPr lang="ru-RU" sz="2000" dirty="0" smtClean="0">
                <a:latin typeface="Times New Roman"/>
                <a:cs typeface="Times New Roman"/>
              </a:rPr>
              <a:t>: 7 = 40</a:t>
            </a:r>
            <a:endParaRPr lang="ru-RU" sz="2000" dirty="0"/>
          </a:p>
        </p:txBody>
      </p:sp>
      <p:pic>
        <p:nvPicPr>
          <p:cNvPr id="7170" name="Picture 2" descr="C:\Documents and Settings\Администратор\Рабочий стол\fa193e482f44a8c9c512aa2e4f73aa9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643578"/>
            <a:ext cx="12001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 пруду плавают утки, селезни, лебеди. Уточек на 9 больше, чем селезней. Сколько лебедей плавает в пруду, если известно, что всего 60 птиц, и среди них 20 уточек?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7174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1)  </a:t>
            </a:r>
            <a:r>
              <a:rPr lang="ru-RU" sz="2400" dirty="0" smtClean="0"/>
              <a:t>20 - 9 = 11 (с.) плавает в пруду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35756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  </a:t>
            </a:r>
            <a:r>
              <a:rPr lang="ru-RU" sz="2400" dirty="0" smtClean="0"/>
              <a:t>20 + 11 = 31 (п.) уток и селезней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25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3)  </a:t>
            </a:r>
            <a:r>
              <a:rPr lang="ru-RU" sz="2400" dirty="0" smtClean="0"/>
              <a:t>60 – 31 = 29 (л.) плавает в пруду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214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ru-RU" sz="2400" dirty="0" smtClean="0"/>
              <a:t>29 лебедей.</a:t>
            </a:r>
            <a:endParaRPr lang="ru-RU" sz="2400" dirty="0"/>
          </a:p>
        </p:txBody>
      </p:sp>
      <p:pic>
        <p:nvPicPr>
          <p:cNvPr id="5122" name="Picture 2" descr="C:\Documents and Settings\Администратор\Рабочий стол\element-729921-misc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496"/>
            <a:ext cx="3357554" cy="224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1281</Words>
  <Application>Microsoft Office PowerPoint</Application>
  <PresentationFormat>Экран (4:3)</PresentationFormat>
  <Paragraphs>377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Имя числительное. Число.</vt:lpstr>
      <vt:lpstr>Цели урока:</vt:lpstr>
      <vt:lpstr>Презентация PowerPoint</vt:lpstr>
      <vt:lpstr>РАБОТА  В  ГРУППАХ</vt:lpstr>
      <vt:lpstr>Работа в группах</vt:lpstr>
      <vt:lpstr>ПРИМЕРЫ</vt:lpstr>
      <vt:lpstr>УРАВНЕНИЯ</vt:lpstr>
      <vt:lpstr>ЗАДАЧИ </vt:lpstr>
      <vt:lpstr>ЗАДАЧИ </vt:lpstr>
      <vt:lpstr> Числа в сказках </vt:lpstr>
      <vt:lpstr> 12 месяцев </vt:lpstr>
      <vt:lpstr>Сказка о мертвой царевне и 7-ми богатырях</vt:lpstr>
      <vt:lpstr> 3 поросенка </vt:lpstr>
      <vt:lpstr>Волк и семеро козлят</vt:lpstr>
      <vt:lpstr>Али-баба и 40 разбойников</vt:lpstr>
      <vt:lpstr>3 орешка для золушки </vt:lpstr>
      <vt:lpstr>Белоснежка и 7 гномов</vt:lpstr>
      <vt:lpstr>РУССКИЙ   ЯЗЫК</vt:lpstr>
      <vt:lpstr>РАБОТА  В  ПАРАХ</vt:lpstr>
      <vt:lpstr>Напишите виды числительных по составу. Разбейте числительные по группам.</vt:lpstr>
      <vt:lpstr>Напишите виды числительных по составу. Разбейте числительные по группам.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Четыре, пятый, двести шестьдесят первый, девяносто семь, двадцать, девять, триста сорок один, девятнадцатый, седьмой, четырнадцатый, двадцать шестой, восемнадцать. </vt:lpstr>
      <vt:lpstr>На какие две группы  можно разбить эти числительные  и какое правило правописания здесь действует? </vt:lpstr>
      <vt:lpstr>Пятьдесят, тринадцать,  девятьсот, восемнадцать, пятьсот,  тридцать, шестьдесят, пять. </vt:lpstr>
      <vt:lpstr>Пятьдесят, тринадцать,  девятьсот, восемнадцать, пятьсот,  тридцать, шестьдесят, пять. </vt:lpstr>
      <vt:lpstr>Пятьдесят, тринадцать,  девятьсот, восемнадцать, пятьсот,  тридцать, шестьдесят, пять. </vt:lpstr>
      <vt:lpstr>Тексты – отрывки из забавных стихотворений Ванды Хотомской.</vt:lpstr>
      <vt:lpstr>Найдите “четвертое лишнее”.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Екатерина</cp:lastModifiedBy>
  <cp:revision>29</cp:revision>
  <dcterms:created xsi:type="dcterms:W3CDTF">2014-05-02T15:09:47Z</dcterms:created>
  <dcterms:modified xsi:type="dcterms:W3CDTF">2014-09-26T16:08:57Z</dcterms:modified>
</cp:coreProperties>
</file>