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6" r:id="rId8"/>
    <p:sldId id="265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2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65C5A40-2E81-4870-94BB-C4FC2383C3AA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434336-8544-445D-B640-680F2FAC4B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57290" y="1071546"/>
            <a:ext cx="7215238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0" u="none" strike="noStrike" normalizeH="0" baseline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Современный урок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0" u="none" strike="noStrike" normalizeH="0" baseline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начальной школе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0" u="none" strike="noStrike" normalizeH="0" baseline="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позиции формирования УУД</a:t>
            </a:r>
            <a:endParaRPr kumimoji="0" lang="ru-RU" sz="6000" b="1" i="0" u="none" strike="noStrike" normalizeH="0" baseline="0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428604"/>
            <a:ext cx="75724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«Плохой учитель преподносит истину, хороший учит ее добывать»  А. </a:t>
            </a:r>
            <a:r>
              <a:rPr lang="ru-RU" sz="4400" b="1" dirty="0" err="1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Дистервег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Рисунок 2" descr="1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357562"/>
            <a:ext cx="2876110" cy="327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23639" y="571480"/>
          <a:ext cx="8050205" cy="4597421"/>
        </p:xfrm>
        <a:graphic>
          <a:graphicData uri="http://schemas.openxmlformats.org/presentationml/2006/ole">
            <p:oleObj spid="_x0000_s1026" name="Document" r:id="rId3" imgW="10289721" imgH="5876491" progId="Word.Document.8">
              <p:embed/>
            </p:oleObj>
          </a:graphicData>
        </a:graphic>
      </p:graphicFrame>
      <p:pic>
        <p:nvPicPr>
          <p:cNvPr id="3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85860"/>
            <a:ext cx="47374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Творческих вам успехов!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5643578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142852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Три постулата современного урока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1071546"/>
            <a:ext cx="7161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1.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Урок есть открытие истины, поиск истины и осмысление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истины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71955" y="1714488"/>
            <a:ext cx="74720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2.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Урок есть часть жизни ребёнка, и проживание этой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жизни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должно совершаться на уровне высокой общечеловеческой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культуры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2571744"/>
            <a:ext cx="7494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Человек в качестве субъекта осмысления истины и субъекта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жизни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на уроке остаётся всегда наивысший ценностью, выступая в роли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цели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 никогда в роли средства</a:t>
            </a:r>
          </a:p>
        </p:txBody>
      </p:sp>
      <p:pic>
        <p:nvPicPr>
          <p:cNvPr id="9" name="Picture 5" descr="j041078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929066"/>
            <a:ext cx="3427412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57290" y="142852"/>
            <a:ext cx="7500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Пять организационных правил современного урока</a:t>
            </a:r>
            <a:endParaRPr lang="ru-RU" sz="32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1214422"/>
            <a:ext cx="78330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1. Доводить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педагогическое требование до своего логического конца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держа в поле внимания каждого ребёнка и максимально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содействуя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соблюдению предложенной нормы взаимодействия;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2. Сопровождать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педагогическое требование инструкцией,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раскрывающей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лёгкий способ исполнения требуемого;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3. Раскрывать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положительную программу действий на каждый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момент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взаимодействия, придавая требованию позитивный характер, 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избегать</a:t>
            </a: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негативного требования, то есть требования не делать чего-либо;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4. Не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предъявлять детям такого рода требований, которые им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под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силу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 настоящий период их развития;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5. Авансировать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успех деятельности детей на уроке;</a:t>
            </a: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1" name="Picture 5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643446"/>
            <a:ext cx="1832257" cy="193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0" y="142852"/>
            <a:ext cx="8143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Требования к структуре современного урока 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1000108"/>
            <a:ext cx="78581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Правильно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определить дидактические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воспитательные цели урока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       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его значение в системе уроков по теме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342900" lvl="0" indent="-34290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2. Определить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тип урока, придумать и обосновать его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структуру;</a:t>
            </a: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3. Связать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данный урок с предыдущими и последующими уроками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4. Отобрать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и применить оптимальное сочетание методов изучения нового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материала;</a:t>
            </a: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5. Обеспечить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систематический и разнообразный обучающий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контроль</a:t>
            </a:r>
          </a:p>
          <a:p>
            <a:pPr lvl="0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знаний учащихся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6. Продумать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систему повторения и закрепления изученного материала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lvl="0"/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7. Найти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оптимальное место домашнему заданию.</a:t>
            </a: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14285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Познавательные  УУД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714356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Включают: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действия исследования, поиска и отбора необходимой            информации, её структурирования;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моделирования изучаемого содержания;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логические действия и операции;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способы решения задач 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143248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Регулятивные  УУД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3714752"/>
            <a:ext cx="84687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Обеспечивают: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возможность управления познавательной и учебной деятельностью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посредством постановки целей, планирования, контроля, коррекции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своих действий и оценки успешности усвоения;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последовательный переход к самоуправлению и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саморегуляции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в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учебной деятельности и обеспечивает базу будущего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профессионального образования и самосовершенствования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0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Коммуникативные  УУД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500438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Личностные  УУД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428604"/>
            <a:ext cx="82505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Обеспечивают возможности: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сотрудничества – умение слышать, слушать и понимать партнёра;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планировать и согласованно выполнять совместную деятельность,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распределять роли, взаимно контролировать действия друг друга,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уметь договариваться, вести дискуссию;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правильно выражать свои мысли в речи;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уважать в сотрудничестве партнёра и самого себя: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уметь эффективно сотрудничать как с учителем, так и со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сверстниками, вести диалог, искать решения;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оказывать поддержку друг другу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3995678"/>
            <a:ext cx="796371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Обеспечивают: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ценностную ориентацию детей: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знание моральных норм и умение им следовать (взаимопомощь, </a:t>
            </a:r>
          </a:p>
          <a:p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правдивость,ответственность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);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умение соотносить свои поступки с этическими чувствами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(вина, совесть, стыд);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желание и умение видеть нравственный аспект своих поступков;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желание и умение ответить на вопрос, какое значение и какой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смысл имеют для него те  или иные знания.</a:t>
            </a:r>
          </a:p>
          <a:p>
            <a:pPr>
              <a:buFont typeface="Wingdings" pitchFamily="2" charset="2"/>
              <a:buChar char="q"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pic>
        <p:nvPicPr>
          <p:cNvPr id="5" name="Рисунок 4" descr="http://image.slidesharecdn.com/udd14122011-120104092602-phpapp01/95/slide-5-1024.jpg?cb=132569107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778674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571868" y="214290"/>
            <a:ext cx="53578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1868" y="214290"/>
            <a:ext cx="100013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0"/>
          <a:ext cx="8143900" cy="6977602"/>
        </p:xfrm>
        <a:graphic>
          <a:graphicData uri="http://schemas.openxmlformats.org/drawingml/2006/table">
            <a:tbl>
              <a:tblPr/>
              <a:tblGrid>
                <a:gridCol w="2504179"/>
                <a:gridCol w="2774763"/>
                <a:gridCol w="2864958"/>
              </a:tblGrid>
              <a:tr h="297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Требования к уроку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Традиционный урок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Урок современного типа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0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Объявление темы урока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Учитель сообщает обучающимся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Формулируют сами обучающиеся (учитель подводит обучающихся к осознанию темы)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Сообщение целей и задач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 формулирует и сообщает обучающимся, чему должны научиться, определив границы знания и незнания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Формулируют сами обучающиеся (учитель подводит обучающихся к осознанию целей и задач)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10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 сообщает обучающимся, какую работу они должны выполнить, чтобы достичь цели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 обучающимися способов достижения намеченной цели (учитель помогает, советует)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15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Практическая деятельность обучающихся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 руководством учителя обучающиеся выполняют ряд практических задач (чаще применяется фронтальный метод организации деятельности)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 осуществляют учебные действия по намеченному плану (применяется групповой, индивидуальный методы), учитель консультирует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контроля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 осуществляет контроль за выполнением обучающимися практической работы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 осуществляют контроль (применяются формы самоконтроля, взаимоконтроля), учитель консультирует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Осуществление коррекции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 в ходе выполнения и по итогам выполненной работы обучающимися осуществляет коррекцию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 формулируют затруднения и осуществляют коррекцию самостоятельно, учитель консультирует, советует, помогает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15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Оценивание обучающихся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 осуществляет оценивание работы обучающихся на уроке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 дают оценку деятельности по её результатам (самооценка,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оцениваниерезультатов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деятельности товарищей) учитель консультирует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7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Итог урока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 выясняет у обучающихся, что они запомнили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Проводится рефлексия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28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Домашнее задание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Обучающиеся могут выбирать задание из предложенных учителем с учётом индивидуальных возможностей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4" marR="29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00100" y="1643050"/>
          <a:ext cx="8143900" cy="642942"/>
        </p:xfrm>
        <a:graphic>
          <a:graphicData uri="http://schemas.openxmlformats.org/drawingml/2006/table">
            <a:tbl>
              <a:tblPr/>
              <a:tblGrid>
                <a:gridCol w="8143900"/>
              </a:tblGrid>
              <a:tr h="6429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00100" y="905854"/>
          <a:ext cx="8135354" cy="737196"/>
        </p:xfrm>
        <a:graphic>
          <a:graphicData uri="http://schemas.openxmlformats.org/drawingml/2006/table">
            <a:tbl>
              <a:tblPr/>
              <a:tblGrid>
                <a:gridCol w="8135354"/>
              </a:tblGrid>
              <a:tr h="7371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82766" y="316194"/>
          <a:ext cx="8195417" cy="581114"/>
        </p:xfrm>
        <a:graphic>
          <a:graphicData uri="http://schemas.openxmlformats.org/drawingml/2006/table">
            <a:tbl>
              <a:tblPr/>
              <a:tblGrid>
                <a:gridCol w="8195417"/>
              </a:tblGrid>
              <a:tr h="5811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255521" y="-8546"/>
          <a:ext cx="2922662" cy="6905002"/>
        </p:xfrm>
        <a:graphic>
          <a:graphicData uri="http://schemas.openxmlformats.org/drawingml/2006/table">
            <a:tbl>
              <a:tblPr/>
              <a:tblGrid>
                <a:gridCol w="2922662"/>
              </a:tblGrid>
              <a:tr h="69050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010093" y="2286000"/>
          <a:ext cx="8123274" cy="871870"/>
        </p:xfrm>
        <a:graphic>
          <a:graphicData uri="http://schemas.openxmlformats.org/drawingml/2006/table">
            <a:tbl>
              <a:tblPr/>
              <a:tblGrid>
                <a:gridCol w="8123274"/>
              </a:tblGrid>
              <a:tr h="8718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99461" y="3143248"/>
          <a:ext cx="8144539" cy="797442"/>
        </p:xfrm>
        <a:graphic>
          <a:graphicData uri="http://schemas.openxmlformats.org/drawingml/2006/table">
            <a:tbl>
              <a:tblPr/>
              <a:tblGrid>
                <a:gridCol w="8144539"/>
              </a:tblGrid>
              <a:tr h="7974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00100" y="3929066"/>
          <a:ext cx="8143900" cy="922042"/>
        </p:xfrm>
        <a:graphic>
          <a:graphicData uri="http://schemas.openxmlformats.org/drawingml/2006/table">
            <a:tbl>
              <a:tblPr/>
              <a:tblGrid>
                <a:gridCol w="8143900"/>
              </a:tblGrid>
              <a:tr h="9220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20726" y="4837814"/>
          <a:ext cx="8165804" cy="882502"/>
        </p:xfrm>
        <a:graphic>
          <a:graphicData uri="http://schemas.openxmlformats.org/drawingml/2006/table">
            <a:tbl>
              <a:tblPr/>
              <a:tblGrid>
                <a:gridCol w="8165804"/>
              </a:tblGrid>
              <a:tr h="8825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020726" y="5730949"/>
          <a:ext cx="8102009" cy="467832"/>
        </p:xfrm>
        <a:graphic>
          <a:graphicData uri="http://schemas.openxmlformats.org/drawingml/2006/table">
            <a:tbl>
              <a:tblPr/>
              <a:tblGrid>
                <a:gridCol w="8102009"/>
              </a:tblGrid>
              <a:tr h="4678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20726" y="6198781"/>
          <a:ext cx="8144539" cy="659219"/>
        </p:xfrm>
        <a:graphic>
          <a:graphicData uri="http://schemas.openxmlformats.org/drawingml/2006/table">
            <a:tbl>
              <a:tblPr/>
              <a:tblGrid>
                <a:gridCol w="8144539"/>
              </a:tblGrid>
              <a:tr h="659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9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arhcity.ru/data/115/0001-001-Uchimsja-rabotat-po-novym-standart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00" cy="12199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714356"/>
            <a:ext cx="754046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1. Цели урока задаются с тенденцией передачи функции от учителя к ученику.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 2. Учитель систематически обучает детей осуществлять рефлексивное действие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(оценивать свою готовность, обнаруживать незнание, находить причины 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затруднений и т.п.)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 3. Используются разнообразные формы, методы и приемы обучения, 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повышающие степень активности учащихся в учебном процессе.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 4. Учитель владеет технологией диалога, обучает учащихся ставить 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и адресовать вопросы.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5. Учитель эффективно (адекватно цели урока) сочетает репродуктивную и 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проблемную формы обучения, учит детей работать по правилу и творчески.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 6. На уроке задаются задачи и четкие критерии самоконтроля и самооценки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(происходит специальное формирование контрольно-оценочной деятельности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у обучающихся).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7. Учитель добивается осмысления учебного материала всеми учащимися,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используя для этого специальные приемы.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8. </a:t>
            </a:r>
            <a:r>
              <a:rPr lang="ru-RU" sz="1600" b="1" smtClean="0">
                <a:solidFill>
                  <a:schemeClr val="accent5">
                    <a:lumMod val="50000"/>
                  </a:schemeClr>
                </a:solidFill>
              </a:rPr>
              <a:t>Учитель стремится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оценивать реальное продвижение каждого ученика,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поощряет и поддерживает минимальные успехи.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9. Учитель специально планирует коммуникативные задачи урока.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10. Учитель принимает и поощряет, выражаемую учеником, собственную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позицию, иное мнение, обучает корректным формам их выражения.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11. Стиль, тон отношений, задаваемый на уроке, создают атмосферу 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сотрудничества, сотворчества, психологического комфорта.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 12. На уроке осуществляется глубокое личностное воздействие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«учитель – ученик» (через отношения, совместную деятельность и т.д.)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142852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Критерии результативности урока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5F1E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751</Words>
  <Application>Microsoft Office PowerPoint</Application>
  <PresentationFormat>Экран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Солнцестояние</vt:lpstr>
      <vt:lpstr>Документ Microsoft Office Word 97 - 2003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2014-01-25T05:36:17Z</dcterms:created>
  <dcterms:modified xsi:type="dcterms:W3CDTF">2014-01-30T14:38:26Z</dcterms:modified>
</cp:coreProperties>
</file>