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054552" cy="388843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Особенности адаптации первоклассников </a:t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к школьной жизни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Советы и рекомендации родителям будущих первоклассников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445224"/>
            <a:ext cx="5616624" cy="9361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Презентацию подготовила:</a:t>
            </a:r>
          </a:p>
          <a:p>
            <a:pPr algn="l"/>
            <a:r>
              <a:rPr lang="ru-RU" dirty="0" smtClean="0"/>
              <a:t>п</a:t>
            </a:r>
            <a:r>
              <a:rPr lang="ru-RU" dirty="0" smtClean="0"/>
              <a:t>едагог-психолог ГБОУ СОШ №369</a:t>
            </a:r>
          </a:p>
          <a:p>
            <a:pPr algn="l"/>
            <a:r>
              <a:rPr lang="ru-RU" dirty="0" smtClean="0"/>
              <a:t>Макарова И. 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04664"/>
            <a:ext cx="8064896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</a:p>
          <a:p>
            <a:pPr>
              <a:buNone/>
            </a:pPr>
            <a:r>
              <a:rPr lang="ru-RU" sz="4400" dirty="0" smtClean="0">
                <a:solidFill>
                  <a:srgbClr val="D60093"/>
                </a:solidFill>
              </a:rPr>
              <a:t>	</a:t>
            </a:r>
            <a:r>
              <a:rPr lang="ru-RU" sz="5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1 </a:t>
            </a:r>
            <a:r>
              <a:rPr lang="ru-RU" sz="5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 ребёнок должен знать</a:t>
            </a:r>
            <a:r>
              <a:rPr lang="ru-RU" sz="5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находить в группе предметов лишний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(из группы «Одежда» убрать цветок).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высказывать свое мнение, построив законченное предложение.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Иметь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элементарные представления об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окружающем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мире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 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профессиях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предметах живой и неживой природы,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правилах поведения в общественных местах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Иметь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пространственные представления: право-лево,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вверх-вниз, под, над, из-за, из-под чего-либо.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культурно общаться с другими детьми.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Слушать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старших и выполнять их распоряжения.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6808800" cy="541168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за внимание!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C00000"/>
                </a:solidFill>
                <a:cs typeface="Arial" pitchFamily="34" charset="0"/>
              </a:rPr>
              <a:t>Критерии готовности </a:t>
            </a:r>
            <a:br>
              <a:rPr lang="ru-RU" sz="44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cs typeface="Arial" pitchFamily="34" charset="0"/>
              </a:rPr>
              <a:t>к школе: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3744416" cy="466344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ru-RU" sz="36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физическая,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нравственная,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психологическая,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мыслительная.</a:t>
            </a:r>
          </a:p>
          <a:p>
            <a:endParaRPr lang="ru-RU" dirty="0"/>
          </a:p>
        </p:txBody>
      </p:sp>
      <p:pic>
        <p:nvPicPr>
          <p:cNvPr id="1026" name="Picture 2" descr="E:\неделя буд. первокл\IMG_00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96752"/>
            <a:ext cx="2880320" cy="2232248"/>
          </a:xfrm>
          <a:prstGeom prst="rect">
            <a:avLst/>
          </a:prstGeom>
          <a:noFill/>
        </p:spPr>
      </p:pic>
      <p:pic>
        <p:nvPicPr>
          <p:cNvPr id="1027" name="Picture 3" descr="E:\неделя буд. первокл\IMG_0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45024"/>
            <a:ext cx="2880320" cy="223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71184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>Физическая готовность:</a:t>
            </a:r>
            <a:endParaRPr lang="ru-RU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Согласно санитарно-эпидемиологическим правилам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СанПин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2.42.1178-02 «Гигиенические требования к условиям обучения в общеобразовательных  учреждениях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первые классы школ принимаются дети седьмого или восьмого года жизни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по усмотрению родителей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 основании заключения </a:t>
            </a:r>
            <a:r>
              <a:rPr lang="ru-RU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психолого-медико-педагогической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комиссии о готовности ребенка к обучению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Обязательным условием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для приема в школу детей седьмого года жизни является достижение ими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 1 сентября возраста  не менее шести с половиной лет.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632848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Нравственная готовность: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52565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умение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строить отношения с учителем; </a:t>
            </a: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умение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общаться со сверстниками; </a:t>
            </a: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вежливость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сдержанность,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послушание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отношение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 себе (отсутствие заниженной самооценки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ельзя 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сравнивать достижения своего ребенка с достижениями других 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детей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ru-RU" sz="38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ельзя 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принуждать ребенка работать на «оценку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»;</a:t>
            </a:r>
          </a:p>
          <a:p>
            <a:pPr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адо 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чаще хвалить своих детей, даже за малейшие успехи.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Психологическая готовность: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6824" cy="45365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это твердое желание учиться, получать знания;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понимание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важности и необходимости учения;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это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умение слушать учителя и выполнять его задания (отнюдь не всегда интересные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умение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общаться со сверстниками и взрослыми;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(ребенок легко вступает в контакт, не агрессивен, умеет находить выход из проблемных ситуаций общения, признает авторитет взрослых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);</a:t>
            </a: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это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определенный уровень развития мышления, памяти, внимания.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</a:br>
            <a:endParaRPr lang="ru-RU" sz="2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школьно-значимых                              психологических функций: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3960440" cy="537321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развитие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мелких мышц руки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(рука развита хорошо, ребенок уверенно владеет карандашом, ножницами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пространственная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организация, координация движений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(умение правильно определять выше - ниже, вперед - назад, слева - справа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координация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системе глаз - рука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(ребенок может правильно перенести в тетрадь простейший графический образ - узор, фигуру - зрительно воспринимаемый на расстоянии (например, из книг);</a:t>
            </a:r>
            <a:r>
              <a:rPr lang="ru-RU" sz="4000" dirty="0" smtClean="0">
                <a:latin typeface="Verdana" pitchFamily="34" charset="0"/>
              </a:rPr>
              <a:t/>
            </a:r>
            <a:br>
              <a:rPr lang="ru-RU" sz="4000" dirty="0" smtClean="0">
                <a:latin typeface="Verdana" pitchFamily="34" charset="0"/>
              </a:rPr>
            </a:br>
            <a:endParaRPr lang="ru-RU" dirty="0"/>
          </a:p>
        </p:txBody>
      </p:sp>
      <p:pic>
        <p:nvPicPr>
          <p:cNvPr id="2050" name="Picture 2" descr="E:\неделя буд. первокл\IMG_07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789040"/>
            <a:ext cx="1836204" cy="2448272"/>
          </a:xfrm>
          <a:prstGeom prst="rect">
            <a:avLst/>
          </a:prstGeom>
          <a:noFill/>
        </p:spPr>
      </p:pic>
      <p:pic>
        <p:nvPicPr>
          <p:cNvPr id="2052" name="Picture 4" descr="E:\неделя буд. первокл\IMG_11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6752"/>
            <a:ext cx="2880320" cy="2160240"/>
          </a:xfrm>
          <a:prstGeom prst="rect">
            <a:avLst/>
          </a:prstGeom>
          <a:noFill/>
        </p:spPr>
      </p:pic>
      <p:pic>
        <p:nvPicPr>
          <p:cNvPr id="2053" name="Picture 5" descr="C:\Documents and Settings\Владелец.8E8C79044C3C46E\Рабочий стол\неделя буд. первокл\IMG_11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789040"/>
            <a:ext cx="187220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школьно-значимых                              психологических функций: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8" y="1412776"/>
            <a:ext cx="3977592" cy="516749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развитие логического мышления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(способность находить сходства и различия разных предметов при сравнении, умение правильно объединять предметы в группы по общим существенным признакам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развитие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произвольного внимания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(способность удерживать внимание на выполняемой работе в течение 15-20 минут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развитие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произвольной памяти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(способность к опосредованному запоминанию: связывать запоминаемый материал с конкретным символом /слово - картинка либо слово - ситуация/).</a:t>
            </a:r>
            <a:endParaRPr lang="ru-RU" dirty="0"/>
          </a:p>
        </p:txBody>
      </p:sp>
      <p:pic>
        <p:nvPicPr>
          <p:cNvPr id="3074" name="Picture 2" descr="E:\неделя буд. первокл\IMG_09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12776"/>
            <a:ext cx="2808312" cy="2106234"/>
          </a:xfrm>
          <a:prstGeom prst="rect">
            <a:avLst/>
          </a:prstGeom>
          <a:noFill/>
        </p:spPr>
      </p:pic>
      <p:pic>
        <p:nvPicPr>
          <p:cNvPr id="7" name="Рисунок 6" descr="IMG_07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789040"/>
            <a:ext cx="2088232" cy="2784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Мыслительная готовность: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136904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Наиболее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важные показатели — это развитие мышления и речи. 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Очень полезно учить ребенка строить несложные рассуждения, выводы, используя слова:«потому, что»; «если, то»; «поэтому».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Учите ребят задавать вопросы. Это очень полезно. Мышление всегда начинается с вопроса. Нельзя заставить мысль работать, если просто сказать «подумай».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 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Особое внимание обратите на ориентировку в пространстве. Правильно ли ваш ребенок понимает и употребляет в речи предлоги и понятия: выше, ниже, на, над, под, снизу, сверху, между, перед., за, спереди от…, сзади от…, ближе, дальше, лево, право, левее, правее, ближе всего к…, дальше всего    от… и т.д.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8316416" cy="60486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	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	</a:t>
            </a:r>
            <a:r>
              <a:rPr lang="ru-RU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1 классе </a:t>
            </a:r>
            <a:r>
              <a:rPr lang="ru-RU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ребёнок должен знать</a:t>
            </a:r>
            <a:r>
              <a:rPr lang="ru-RU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свое имя и фамилию, адрес, имена членов семьи.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времена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года,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названия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месяцев, дней недели,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различать цвета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пересчитывать группы предметов в пределах 10.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увеличивать или уменьшать группу предметов на заданное количество (решение задач с группами предметов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), уравнивать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множество предметов.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сравнивать группы предметов -   больше, меньше или равно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объединять предметы в группы: мебель, транспорт, одежда, обувь, растения, животные и т. д.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277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Особенности адаптации первоклассников  к школьной жизни  Советы и рекомендации родителям будущих первоклассников</vt:lpstr>
      <vt:lpstr>Критерии готовности  к школе:</vt:lpstr>
      <vt:lpstr>Физическая готовность:</vt:lpstr>
      <vt:lpstr> Нравственная готовность:</vt:lpstr>
      <vt:lpstr>Психологическая готовность:</vt:lpstr>
      <vt:lpstr> Развитие школьно-значимых                              психологических функций:</vt:lpstr>
      <vt:lpstr>Развитие школьно-значимых                              психологических функций:</vt:lpstr>
      <vt:lpstr>Мыслительная готовность: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адаптации первоклассников  к школьной жизни  Советы и рекомендации родителям будущих первоклассников</dc:title>
  <cp:lastModifiedBy>Психолог</cp:lastModifiedBy>
  <cp:revision>8</cp:revision>
  <dcterms:modified xsi:type="dcterms:W3CDTF">2012-03-05T11:01:36Z</dcterms:modified>
</cp:coreProperties>
</file>