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8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психолог" initials="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87;&#1089;&#1080;&#1093;&#1086;&#1083;&#1086;&#1075;\&#1052;&#1086;&#1080;%20&#1076;&#1086;&#1082;&#1091;&#1084;&#1077;&#1085;&#1090;&#1099;\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algn="ctr">
              <a:defRPr sz="2400" b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defRPr>
            </a:pPr>
            <a:r>
              <a:rPr lang="ru-RU" sz="2400" b="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Результаты исследование</a:t>
            </a:r>
            <a:r>
              <a:rPr lang="ru-RU" sz="2400" b="0" baseline="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типов памяти 4 </a:t>
            </a:r>
            <a:r>
              <a:rPr lang="ru-RU" sz="2400" b="0" baseline="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«Б» </a:t>
            </a:r>
            <a:r>
              <a:rPr lang="ru-RU" sz="2400" b="0" baseline="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класса.</a:t>
            </a:r>
            <a:endParaRPr lang="ru-RU" sz="2400" b="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c:rich>
      </c:tx>
      <c:layout>
        <c:manualLayout>
          <c:xMode val="edge"/>
          <c:yMode val="edge"/>
          <c:x val="0.24795144356955393"/>
          <c:y val="2.777777777777781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C000"/>
            </a:solidFill>
          </c:spPr>
          <c:dLbls>
            <c:txPr>
              <a:bodyPr/>
              <a:lstStyle/>
              <a:p>
                <a:pPr>
                  <a:defRPr sz="2000" b="1">
                    <a:solidFill>
                      <a:schemeClr val="accent6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Лист1!$A$218:$A$222</c:f>
              <c:strCache>
                <c:ptCount val="5"/>
                <c:pt idx="0">
                  <c:v>Зрительная память</c:v>
                </c:pt>
                <c:pt idx="1">
                  <c:v>Слуховая память</c:v>
                </c:pt>
                <c:pt idx="2">
                  <c:v>Моторно-слуховая память</c:v>
                </c:pt>
                <c:pt idx="3">
                  <c:v>Зрительно-моторно-слуховая</c:v>
                </c:pt>
                <c:pt idx="4">
                  <c:v>Смешанный тип памяти</c:v>
                </c:pt>
              </c:strCache>
            </c:strRef>
          </c:cat>
          <c:val>
            <c:numRef>
              <c:f>Лист1!$B$218:$B$222</c:f>
              <c:numCache>
                <c:formatCode>0%</c:formatCode>
                <c:ptCount val="5"/>
                <c:pt idx="0">
                  <c:v>0.39</c:v>
                </c:pt>
                <c:pt idx="1">
                  <c:v>0.13</c:v>
                </c:pt>
                <c:pt idx="2">
                  <c:v>0.04</c:v>
                </c:pt>
                <c:pt idx="3">
                  <c:v>0.22</c:v>
                </c:pt>
                <c:pt idx="4">
                  <c:v>0.22</c:v>
                </c:pt>
              </c:numCache>
            </c:numRef>
          </c:val>
        </c:ser>
        <c:shape val="cylinder"/>
        <c:axId val="38868864"/>
        <c:axId val="38870400"/>
        <c:axId val="0"/>
      </c:bar3DChart>
      <c:catAx>
        <c:axId val="3886886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defRPr>
            </a:pPr>
            <a:endParaRPr lang="ru-RU"/>
          </a:p>
        </c:txPr>
        <c:crossAx val="38870400"/>
        <c:crosses val="autoZero"/>
        <c:auto val="1"/>
        <c:lblAlgn val="ctr"/>
        <c:lblOffset val="100"/>
      </c:catAx>
      <c:valAx>
        <c:axId val="38870400"/>
        <c:scaling>
          <c:orientation val="minMax"/>
        </c:scaling>
        <c:axPos val="l"/>
        <c:majorGridlines/>
        <c:numFmt formatCode="0%" sourceLinked="1"/>
        <c:tickLblPos val="nextTo"/>
        <c:crossAx val="3886886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1E8E341-D385-4ADA-8164-B45266B99946}" type="datetimeFigureOut">
              <a:rPr lang="ru-RU" smtClean="0"/>
              <a:pPr/>
              <a:t>12.03.2010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48F2FFE-AB3F-452B-84B7-7D27089BF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8E341-D385-4ADA-8164-B45266B99946}" type="datetimeFigureOut">
              <a:rPr lang="ru-RU" smtClean="0"/>
              <a:pPr/>
              <a:t>12.03.2010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8F2FFE-AB3F-452B-84B7-7D27089BF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1E8E341-D385-4ADA-8164-B45266B99946}" type="datetimeFigureOut">
              <a:rPr lang="ru-RU" smtClean="0"/>
              <a:pPr/>
              <a:t>12.03.2010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48F2FFE-AB3F-452B-84B7-7D27089BF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8E341-D385-4ADA-8164-B45266B99946}" type="datetimeFigureOut">
              <a:rPr lang="ru-RU" smtClean="0"/>
              <a:pPr/>
              <a:t>12.03.2010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8F2FFE-AB3F-452B-84B7-7D27089BF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1E8E341-D385-4ADA-8164-B45266B99946}" type="datetimeFigureOut">
              <a:rPr lang="ru-RU" smtClean="0"/>
              <a:pPr/>
              <a:t>12.03.2010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48F2FFE-AB3F-452B-84B7-7D27089BF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8E341-D385-4ADA-8164-B45266B99946}" type="datetimeFigureOut">
              <a:rPr lang="ru-RU" smtClean="0"/>
              <a:pPr/>
              <a:t>12.03.2010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8F2FFE-AB3F-452B-84B7-7D27089BF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8E341-D385-4ADA-8164-B45266B99946}" type="datetimeFigureOut">
              <a:rPr lang="ru-RU" smtClean="0"/>
              <a:pPr/>
              <a:t>12.03.2010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8F2FFE-AB3F-452B-84B7-7D27089BF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8E341-D385-4ADA-8164-B45266B99946}" type="datetimeFigureOut">
              <a:rPr lang="ru-RU" smtClean="0"/>
              <a:pPr/>
              <a:t>12.03.2010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8F2FFE-AB3F-452B-84B7-7D27089BF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1E8E341-D385-4ADA-8164-B45266B99946}" type="datetimeFigureOut">
              <a:rPr lang="ru-RU" smtClean="0"/>
              <a:pPr/>
              <a:t>12.03.2010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8F2FFE-AB3F-452B-84B7-7D27089BF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8E341-D385-4ADA-8164-B45266B99946}" type="datetimeFigureOut">
              <a:rPr lang="ru-RU" smtClean="0"/>
              <a:pPr/>
              <a:t>12.03.2010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8F2FFE-AB3F-452B-84B7-7D27089BF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8E341-D385-4ADA-8164-B45266B99946}" type="datetimeFigureOut">
              <a:rPr lang="ru-RU" smtClean="0"/>
              <a:pPr/>
              <a:t>12.03.2010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8F2FFE-AB3F-452B-84B7-7D27089BF8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1E8E341-D385-4ADA-8164-B45266B99946}" type="datetimeFigureOut">
              <a:rPr lang="ru-RU" smtClean="0"/>
              <a:pPr/>
              <a:t>12.03.2010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48F2FFE-AB3F-452B-84B7-7D27089BF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javascript:%20openImage('http://nkozlov.ru/inc/images/0707/0707181449410.jpg',%20'::',%20640,%20548)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javascript:%20openImage('http://nkozlov.ru/inc/images/0707/0707181449180.jpg',%20'::',%20389,%20640)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14612" y="2000240"/>
            <a:ext cx="6143668" cy="207170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Значение памяти в обучении младших школьников.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7858180" cy="5741380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Память младшего школьника может запоминать произвольно и непроизвольно.</a:t>
            </a:r>
          </a:p>
          <a:p>
            <a:pPr algn="just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Объем непосредственной памяти младшего школьника колеблется около 5 единиц.</a:t>
            </a:r>
          </a:p>
          <a:p>
            <a:pPr algn="just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Количество информации, запомненной опосредовано, например с помощью ассоциаций, может увеличиться вдвое.</a:t>
            </a:r>
          </a:p>
          <a:p>
            <a:pPr algn="just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Информационная емкость мозга = 2,8Х10²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º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бит информации.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7115196" cy="4429156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/>
              <a:t>Большая часть неудачников по жизни стали из-за своей неразвитости памяти. Те же, кто сумел чего-либо добиться в жизни, умели управлять своей памятью и развивать ее.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357167"/>
          <a:ext cx="7267604" cy="6000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7239000" cy="5884256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Внимательно посмотрите на рисунок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071546"/>
            <a:ext cx="6500858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71480"/>
            <a:ext cx="7715304" cy="5884256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Внимательно посмотрите на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II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рисунок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071545"/>
            <a:ext cx="6643734" cy="5500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239000" cy="785818"/>
          </a:xfrm>
        </p:spPr>
        <p:txBody>
          <a:bodyPr>
            <a:normAutofit/>
          </a:bodyPr>
          <a:lstStyle/>
          <a:p>
            <a:r>
              <a:rPr lang="ru-RU" sz="2000" b="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	А сейчас посчитайте сколько правильных ответов у вас получилось:</a:t>
            </a:r>
            <a:endParaRPr lang="ru-RU" sz="2000" b="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142982"/>
            <a:ext cx="3714776" cy="359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3000372"/>
            <a:ext cx="4024710" cy="364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642918"/>
            <a:ext cx="7715804" cy="517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психолог\Рабочий стол\Рисунки\рис\кнопки\QUESTION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357298"/>
            <a:ext cx="2902549" cy="350046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8143900" cy="4643470"/>
          </a:xfrm>
        </p:spPr>
        <p:txBody>
          <a:bodyPr/>
          <a:lstStyle/>
          <a:p>
            <a:pPr>
              <a:buNone/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    Правильный ответ 22 круга</a:t>
            </a:r>
          </a:p>
          <a:p>
            <a:pPr>
              <a:buNone/>
            </a:pPr>
            <a:endParaRPr lang="ru-RU" sz="3200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buNone/>
            </a:pPr>
            <a:endParaRPr lang="ru-RU" sz="3200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Если вы ответили 20-22, то поставьте 10б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Если вы ответили 23-25, то поставьте 7б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Если вы ответили 15-19, то поставьте 5б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Если вы ответили 0-15, то поставьте 3б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571480"/>
            <a:ext cx="6500858" cy="600079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44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 ФИЛИСТР    ВИОЛОНЧЕЛЬ     ПАПИЛЬОТКА    ЖЕСТИКУЛЯЦИЯ     АЛЬМАНАХ  ФИЛАНТРОП  БАЛЛАТИРОВКА  ЛАМБА   НАДПОРОЖНИЦА  ГЕЛИКОПТЕР</a:t>
            </a:r>
            <a:endParaRPr lang="ru-RU" sz="44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072098"/>
          </a:xfrm>
        </p:spPr>
        <p:txBody>
          <a:bodyPr/>
          <a:lstStyle/>
          <a:p>
            <a:pPr algn="just">
              <a:buNone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Память - это основа психической жизни, основа нашего сознания.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prav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2428868"/>
            <a:ext cx="5111278" cy="3429024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психолог\Рабочий стол\Рисунки\рис\кнопки\QUESTION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285860"/>
            <a:ext cx="2786082" cy="382345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00042"/>
            <a:ext cx="8001056" cy="6072230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ФИЛИСТР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- </a:t>
            </a:r>
            <a:r>
              <a:rPr lang="ru-RU" sz="1400" i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ЧЕЛОВЕК С УЗКИМ ОБЫВАТЕЛЬСКИМ, МЕЩАНСКИМ КРУГОЗОРОМ И ХАНЖЕСКИМ ПОВЕДЕНИЕМ.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   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ВИОЛОНЧЕЛЬ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- </a:t>
            </a:r>
            <a:r>
              <a:rPr lang="ru-RU" sz="1400" i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СМЫЧКОВЫЙ, ЧЕТЫРЕХСТРУННЫЙ  МУЗЫКАЛЬНЫЙ ИНСТРУМЕНТ.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  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ПАПИЛЬОТКА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- </a:t>
            </a:r>
            <a:r>
              <a:rPr lang="ru-RU" sz="1400" i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ТРЕУГОЛЬНЫЙ ЛОСКУТ БУМАГИ ДЛЯ ЗАВИВКИ ВОЛОС.</a:t>
            </a:r>
            <a:endParaRPr lang="ru-RU" sz="1400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ЖЕСТИКУЛЯЦИЯ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– </a:t>
            </a:r>
            <a:r>
              <a:rPr lang="ru-RU" sz="1400" i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В  РАЗГОВОРЕ  ИЛИ НЕЗНАЧИТЕЛЬНОЙ ФРАЗЕ СОПРОВОЖДАЕТСЯ ВЫРАЗИТЕЛЬНОЙ МИМИКОЙ И ЖЕСТАМИ.  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АЛЬМАНАХ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- </a:t>
            </a:r>
            <a:r>
              <a:rPr lang="ru-RU" sz="1400" i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НЕПЕРИОДИЧЕСКИЙ СБОРНИК ПРОИЗВЕДЕНИЙ, РАЗЛИЧНЫХ АВТОРОВ-СОВРЕМЕННИКОВ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ФИЛАНТРОП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-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человек занимающийся благотворительностью.</a:t>
            </a:r>
            <a:endParaRPr lang="ru-RU" sz="1800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БАЛЛАТИРОВКА – 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решать подачей голосов какой-либо вопрос.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ЛАМБА- 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глухое озеро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НАДПОРОЖНИЦА- 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верхняя часть речного порога. 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ГЕЛИКОПТЕР- 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тоже самое, что и вертолет.</a:t>
            </a:r>
            <a:endParaRPr lang="ru-RU" sz="1800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0"/>
            <a:ext cx="7615262" cy="5241266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	Теперь считаем количество баллов за каждое задание: </a:t>
            </a:r>
          </a:p>
          <a:p>
            <a:r>
              <a:rPr lang="ru-RU" i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27- 30 баллов; Поздравляем! У Вас отличная память. </a:t>
            </a:r>
          </a:p>
          <a:p>
            <a:r>
              <a:rPr lang="ru-RU" i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22- 26 балла; у Вас хорошая зрительная память. </a:t>
            </a:r>
          </a:p>
          <a:p>
            <a:r>
              <a:rPr lang="ru-RU" i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16- 21 балла; у Вас нормальная зрительная память. Обратите внимание на допущенные ошибки. </a:t>
            </a:r>
          </a:p>
          <a:p>
            <a:r>
              <a:rPr lang="ru-RU" i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0-15 баллов; не огорчайтесь. Тренируйте свою зрительную память Вы обязательно улучшите ее. </a:t>
            </a:r>
            <a:endParaRPr lang="ru-RU" i="1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026" name="Picture 2" descr="C:\Documents and Settings\психолог\Рабочий стол\Рисунки\рис\кнопки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5189274"/>
            <a:ext cx="1857388" cy="1668726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928802"/>
            <a:ext cx="7239000" cy="1571636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СПАСИБО ЗА ВНИМАНИЕ!!!</a:t>
            </a:r>
            <a:endParaRPr lang="ru-RU" sz="4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143932" cy="414340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     Первую развернутую концепцию  	  		памяти дал Аристотель в 			  специальном 	трактате «О    	памяти и воспоминании".  И были сформулированы правила для успешного воспоминания, впоследствии вновь "открытые" в качестве основных законов, ассоциаций. 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4" name="Рисунок 3" descr="nabor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500174"/>
            <a:ext cx="1449171" cy="1428760"/>
          </a:xfrm>
          <a:prstGeom prst="rect">
            <a:avLst/>
          </a:prstGeom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7481918" cy="574138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	      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Запоминание</a:t>
            </a:r>
          </a:p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(активный созидательный процесс, во время которого сравнением нового и старого создается прибавка знаний, «укладывающаяся в памяти)</a:t>
            </a:r>
          </a:p>
          <a:p>
            <a:pPr algn="just">
              <a:buNone/>
            </a:pP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buNone/>
            </a:pP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buNone/>
            </a:pP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 Произвольное	  Непроизвольное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			</a:t>
            </a:r>
          </a:p>
          <a:p>
            <a:pPr algn="just">
              <a:buNone/>
            </a:pP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 rot="2475339">
            <a:off x="2934364" y="2870691"/>
            <a:ext cx="388923" cy="13612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 rot="19213601">
            <a:off x="4422978" y="2881696"/>
            <a:ext cx="376300" cy="13612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 Произвольное запоминание — особый вид психической деятельности, цель которой в самом запоминании, осуществляемом с помощью специальных средств и приемов: установка на запоминание, повторение прочитанного, составление плана, генерация зрительного образа. </a:t>
            </a:r>
          </a:p>
          <a:p>
            <a:pPr algn="just"/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 Непроизвольное запоминание — вид деятельности, при котором обеспечиваются активные познавательные и практические действия. Однако само запоминание не является целью. В таких случаях обо всем, что запомнилось, говорят: «Запомнилось само собой».</a:t>
            </a:r>
          </a:p>
          <a:p>
            <a:pPr algn="just">
              <a:buNone/>
            </a:pP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Известный английский физиолог Грей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Уолтер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говорил: «Память- это не брошенная на стол монета, а постоянно горящая свеча».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4" name="Рисунок 3" descr="р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2500306"/>
            <a:ext cx="3381375" cy="4143404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320040"/>
            <a:ext cx="6481786" cy="894382"/>
          </a:xfrm>
        </p:spPr>
        <p:txBody>
          <a:bodyPr/>
          <a:lstStyle/>
          <a:p>
            <a:r>
              <a:rPr lang="ru-RU" dirty="0" smtClean="0"/>
              <a:t>Механизмы памяти:</a:t>
            </a:r>
            <a:endParaRPr lang="ru-RU" dirty="0"/>
          </a:p>
        </p:txBody>
      </p:sp>
      <p:pic>
        <p:nvPicPr>
          <p:cNvPr id="4" name="Содержимое 3" descr="щелкните, и изображение увеличится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14348" y="1357298"/>
            <a:ext cx="6858048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20040"/>
            <a:ext cx="5572164" cy="894382"/>
          </a:xfrm>
        </p:spPr>
        <p:txBody>
          <a:bodyPr>
            <a:normAutofit/>
          </a:bodyPr>
          <a:lstStyle/>
          <a:p>
            <a:r>
              <a:rPr lang="ru-RU" dirty="0" smtClean="0"/>
              <a:t>Алгоритм памяти</a:t>
            </a:r>
            <a:endParaRPr lang="ru-RU" dirty="0"/>
          </a:p>
        </p:txBody>
      </p:sp>
      <p:pic>
        <p:nvPicPr>
          <p:cNvPr id="6" name="Содержимое 5" descr="щелкните, и изображение увеличится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928794" y="1500174"/>
            <a:ext cx="4500594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Блок-схема: знак завершения 23"/>
          <p:cNvSpPr/>
          <p:nvPr/>
        </p:nvSpPr>
        <p:spPr>
          <a:xfrm>
            <a:off x="5072066" y="5715016"/>
            <a:ext cx="2214578" cy="357190"/>
          </a:xfrm>
          <a:prstGeom prst="flowChartTermina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знак завершения 22"/>
          <p:cNvSpPr/>
          <p:nvPr/>
        </p:nvSpPr>
        <p:spPr>
          <a:xfrm>
            <a:off x="500034" y="5715016"/>
            <a:ext cx="2500330" cy="285752"/>
          </a:xfrm>
          <a:prstGeom prst="flowChartTermina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Блок-схема: знак завершения 21"/>
          <p:cNvSpPr/>
          <p:nvPr/>
        </p:nvSpPr>
        <p:spPr>
          <a:xfrm>
            <a:off x="2643174" y="4786322"/>
            <a:ext cx="2714644" cy="357190"/>
          </a:xfrm>
          <a:prstGeom prst="flowChartTermina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Блок-схема: знак завершения 20"/>
          <p:cNvSpPr/>
          <p:nvPr/>
        </p:nvSpPr>
        <p:spPr>
          <a:xfrm>
            <a:off x="5786446" y="3357562"/>
            <a:ext cx="1857388" cy="285752"/>
          </a:xfrm>
          <a:prstGeom prst="flowChartTermina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знак завершения 19"/>
          <p:cNvSpPr/>
          <p:nvPr/>
        </p:nvSpPr>
        <p:spPr>
          <a:xfrm>
            <a:off x="500034" y="3357562"/>
            <a:ext cx="1500198" cy="285752"/>
          </a:xfrm>
          <a:prstGeom prst="flowChartTermina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знак завершения 18"/>
          <p:cNvSpPr/>
          <p:nvPr/>
        </p:nvSpPr>
        <p:spPr>
          <a:xfrm>
            <a:off x="2571736" y="1714488"/>
            <a:ext cx="2857520" cy="357190"/>
          </a:xfrm>
          <a:prstGeom prst="flowChartTermina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знак завершения 17"/>
          <p:cNvSpPr/>
          <p:nvPr/>
        </p:nvSpPr>
        <p:spPr>
          <a:xfrm>
            <a:off x="5072066" y="785794"/>
            <a:ext cx="2571768" cy="357190"/>
          </a:xfrm>
          <a:prstGeom prst="flowChartTermina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знак завершения 14"/>
          <p:cNvSpPr/>
          <p:nvPr/>
        </p:nvSpPr>
        <p:spPr>
          <a:xfrm>
            <a:off x="500034" y="785794"/>
            <a:ext cx="2286016" cy="357190"/>
          </a:xfrm>
          <a:prstGeom prst="flowChartTermina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7-конечная звезда 3"/>
          <p:cNvSpPr/>
          <p:nvPr/>
        </p:nvSpPr>
        <p:spPr>
          <a:xfrm>
            <a:off x="2643174" y="2428868"/>
            <a:ext cx="2857520" cy="2000264"/>
          </a:xfrm>
          <a:prstGeom prst="star7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осознаваемая			неосознаваемая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		  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кратковременная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слуховая</a:t>
            </a:r>
            <a:r>
              <a:rPr lang="ru-RU" dirty="0" smtClean="0"/>
              <a:t>		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ПАМЯТЬ </a:t>
            </a:r>
            <a:r>
              <a:rPr lang="ru-RU" dirty="0" smtClean="0"/>
              <a:t>      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зрительная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			</a:t>
            </a:r>
          </a:p>
          <a:p>
            <a:pPr>
              <a:buNone/>
            </a:pPr>
            <a:r>
              <a:rPr lang="ru-RU" dirty="0" smtClean="0"/>
              <a:t>			   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долговременная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эмоциональная </a:t>
            </a:r>
            <a:r>
              <a:rPr lang="ru-RU" dirty="0" smtClean="0"/>
              <a:t>			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двигательная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 rot="8878561">
            <a:off x="1866666" y="1520231"/>
            <a:ext cx="357190" cy="15716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12379845">
            <a:off x="5759278" y="1497860"/>
            <a:ext cx="357190" cy="15716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 rot="1976508">
            <a:off x="2184522" y="3971281"/>
            <a:ext cx="357190" cy="15716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19696493">
            <a:off x="5458597" y="4048439"/>
            <a:ext cx="357190" cy="15716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3929058" y="4286256"/>
            <a:ext cx="28575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 rot="5400000">
            <a:off x="2357422" y="3143248"/>
            <a:ext cx="21431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16200000">
            <a:off x="5393537" y="3178967"/>
            <a:ext cx="28575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flipH="1" flipV="1">
            <a:off x="4000496" y="2071678"/>
            <a:ext cx="21431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716</TotalTime>
  <Words>330</Words>
  <Application>Microsoft Office PowerPoint</Application>
  <PresentationFormat>Экран (4:3)</PresentationFormat>
  <Paragraphs>59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Изящная</vt:lpstr>
      <vt:lpstr>Значение памяти в обучении младших школьников.</vt:lpstr>
      <vt:lpstr>Слайд 2</vt:lpstr>
      <vt:lpstr>Слайд 3</vt:lpstr>
      <vt:lpstr>Слайд 4</vt:lpstr>
      <vt:lpstr>Слайд 5</vt:lpstr>
      <vt:lpstr>Слайд 6</vt:lpstr>
      <vt:lpstr>Механизмы памяти:</vt:lpstr>
      <vt:lpstr>Алгоритм памяти</vt:lpstr>
      <vt:lpstr>Слайд 9</vt:lpstr>
      <vt:lpstr>Слайд 10</vt:lpstr>
      <vt:lpstr>Большая часть неудачников по жизни стали из-за своей неразвитости памяти. Те же, кто сумел чего-либо добиться в жизни, умели управлять своей памятью и развивать ее.</vt:lpstr>
      <vt:lpstr>Слайд 12</vt:lpstr>
      <vt:lpstr>Слайд 13</vt:lpstr>
      <vt:lpstr>Слайд 14</vt:lpstr>
      <vt:lpstr> А сейчас посчитайте сколько правильных ответов у вас получилось: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СПАСИБО ЗА ВНИМАНИЕ!!!</vt:lpstr>
    </vt:vector>
  </TitlesOfParts>
  <Company>school3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Значение памяти в обучении младших школьников.</dc:title>
  <dc:creator>психолог</dc:creator>
  <cp:lastModifiedBy>психолог</cp:lastModifiedBy>
  <cp:revision>66</cp:revision>
  <dcterms:created xsi:type="dcterms:W3CDTF">2009-11-28T08:36:38Z</dcterms:created>
  <dcterms:modified xsi:type="dcterms:W3CDTF">2010-03-12T12:05:54Z</dcterms:modified>
</cp:coreProperties>
</file>