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B9B0E-1C8C-4DCA-8B87-3DCD4EA616CE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E837A-F1DF-49E7-98F2-5D6F3B76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E837A-F1DF-49E7-98F2-5D6F3B76799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B29-3FD1-4435-8429-C559B87FB44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428874-84DF-4C0E-AAF8-5D6C8B80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B29-3FD1-4435-8429-C559B87FB44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8874-84DF-4C0E-AAF8-5D6C8B80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B29-3FD1-4435-8429-C559B87FB44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8874-84DF-4C0E-AAF8-5D6C8B80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B29-3FD1-4435-8429-C559B87FB44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428874-84DF-4C0E-AAF8-5D6C8B80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B29-3FD1-4435-8429-C559B87FB44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8874-84DF-4C0E-AAF8-5D6C8B800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B29-3FD1-4435-8429-C559B87FB44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8874-84DF-4C0E-AAF8-5D6C8B80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B29-3FD1-4435-8429-C559B87FB44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428874-84DF-4C0E-AAF8-5D6C8B800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B29-3FD1-4435-8429-C559B87FB44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8874-84DF-4C0E-AAF8-5D6C8B80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B29-3FD1-4435-8429-C559B87FB44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8874-84DF-4C0E-AAF8-5D6C8B80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B29-3FD1-4435-8429-C559B87FB44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8874-84DF-4C0E-AAF8-5D6C8B800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B29-3FD1-4435-8429-C559B87FB44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8874-84DF-4C0E-AAF8-5D6C8B800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369B29-3FD1-4435-8429-C559B87FB44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428874-84DF-4C0E-AAF8-5D6C8B800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642910" y="428604"/>
            <a:ext cx="7858180" cy="600079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2" descr="C:\Documents and Settings\Teacher\Рабочий стол\Рисунок1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571481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«Как подготовить ребенка к школьному обучению»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2" descr="C:\Documents and Settings\Teacher\Рабочий стол\Рисунок1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5572132" y="4071942"/>
            <a:ext cx="3286148" cy="16430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20" y="4000504"/>
            <a:ext cx="3571900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29256" y="642918"/>
            <a:ext cx="3500462" cy="15716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42844" y="500042"/>
            <a:ext cx="2786082" cy="19288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Много играет сам, 				Рисует, лепит, 	</a:t>
            </a:r>
          </a:p>
          <a:p>
            <a:pPr>
              <a:buNone/>
            </a:pPr>
            <a:r>
              <a:rPr lang="ru-RU" sz="2400" dirty="0" smtClean="0"/>
              <a:t>со сверстниками			         раскрашивает картинки</a:t>
            </a:r>
          </a:p>
          <a:p>
            <a:pPr>
              <a:buNone/>
            </a:pPr>
            <a:r>
              <a:rPr lang="ru-RU" sz="2400" dirty="0" smtClean="0"/>
              <a:t>и взрослыми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		</a:t>
            </a:r>
            <a:r>
              <a:rPr lang="ru-RU" sz="2400" b="1" dirty="0" smtClean="0">
                <a:solidFill>
                  <a:srgbClr val="FF0000"/>
                </a:solidFill>
              </a:rPr>
              <a:t>Нормальное развитие ребенка,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			при котором возникают компоненты 				психологической готовности к школе.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Вырезает и клеит поделки			Слушает рассказы и 						сказки, которые ему 						читают взрослые</a:t>
            </a:r>
            <a:endParaRPr lang="ru-RU" sz="2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57488" y="2000240"/>
            <a:ext cx="928694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679157" y="1893083"/>
            <a:ext cx="714380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821901" y="3964785"/>
            <a:ext cx="500066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929190" y="3857628"/>
            <a:ext cx="714380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2" descr="C:\Documents and Settings\Teacher\Рабочий стол\Рисунок1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2928926" y="2643182"/>
            <a:ext cx="335758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571472" y="357166"/>
            <a:ext cx="2357454" cy="1357322"/>
          </a:xfrm>
          <a:prstGeom prst="pen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214282" y="2357430"/>
            <a:ext cx="2357454" cy="1357322"/>
          </a:xfrm>
          <a:prstGeom prst="pen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428596" y="4500570"/>
            <a:ext cx="2500330" cy="1357322"/>
          </a:xfrm>
          <a:prstGeom prst="pen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5715008" y="4500570"/>
            <a:ext cx="3214710" cy="1428760"/>
          </a:xfrm>
          <a:prstGeom prst="pen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6643702" y="2143116"/>
            <a:ext cx="2214578" cy="1357322"/>
          </a:xfrm>
          <a:prstGeom prst="pen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4786314" y="214290"/>
            <a:ext cx="2928958" cy="1428760"/>
          </a:xfrm>
          <a:prstGeom prst="pen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Достаточный уровень 	               		Развитие произвольности	    интеллекта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Уверенность в себе,           </a:t>
            </a:r>
            <a:r>
              <a:rPr lang="ru-RU" sz="2000" b="1" dirty="0" smtClean="0">
                <a:solidFill>
                  <a:srgbClr val="7030A0"/>
                </a:solidFill>
              </a:rPr>
              <a:t>Психологическая готовность </a:t>
            </a:r>
            <a:r>
              <a:rPr lang="ru-RU" sz="1800" dirty="0" smtClean="0"/>
              <a:t>	Речевое развитие    в  своих силах и              </a:t>
            </a:r>
            <a:r>
              <a:rPr lang="ru-RU" sz="1800" b="1" dirty="0" smtClean="0">
                <a:solidFill>
                  <a:srgbClr val="7030A0"/>
                </a:solidFill>
              </a:rPr>
              <a:t>ребенка к школе </a:t>
            </a:r>
            <a:r>
              <a:rPr lang="ru-RU" sz="1800" b="1" dirty="0" smtClean="0"/>
              <a:t>                                                          </a:t>
            </a:r>
            <a:r>
              <a:rPr lang="ru-RU" sz="1800" dirty="0" smtClean="0"/>
              <a:t>возможностях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Способность ребенка                                                      Здоровая эмоциональная    к взаимодействию  к				   семейная обстановка , в      с другими детьми				    которой растет ребенок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000628" y="200024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6357950" y="3143248"/>
            <a:ext cx="642942" cy="287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5286380" y="3786190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2607455" y="1678769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500298" y="3429000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2893207" y="4107661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36"/>
          <p:cNvPicPr>
            <a:picLocks noChangeAspect="1" noChangeArrowheads="1"/>
          </p:cNvPicPr>
          <p:nvPr/>
        </p:nvPicPr>
        <p:blipFill>
          <a:blip r:embed="rId3"/>
          <a:srcRect t="17286"/>
          <a:stretch>
            <a:fillRect/>
          </a:stretch>
        </p:blipFill>
        <p:spPr bwMode="auto">
          <a:xfrm>
            <a:off x="285720" y="1214422"/>
            <a:ext cx="8388350" cy="542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«Дети должны жить в мире красоты, игры,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сказки, музыки, рисунка, фантазии»</a:t>
            </a:r>
            <a:r>
              <a:rPr lang="ru-RU" dirty="0" smtClean="0">
                <a:latin typeface="Constantia" pitchFamily="18" charset="0"/>
              </a:rPr>
              <a:t>.</a:t>
            </a:r>
          </a:p>
          <a:p>
            <a:r>
              <a:rPr lang="ru-RU" dirty="0" smtClean="0">
                <a:latin typeface="Constantia" pitchFamily="18" charset="0"/>
              </a:rPr>
              <a:t>						           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В.А Сухомлинский</a:t>
            </a:r>
            <a:endParaRPr lang="ru-RU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339034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</a:t>
            </a:r>
            <a:r>
              <a:rPr lang="ru-RU" sz="2200" dirty="0" smtClean="0"/>
              <a:t>Анкета для родителей</a:t>
            </a:r>
            <a:br>
              <a:rPr lang="ru-RU" sz="2200" dirty="0" smtClean="0"/>
            </a:br>
            <a:r>
              <a:rPr lang="ru-RU" sz="2200" dirty="0" smtClean="0"/>
              <a:t>	Возможные ответы: «Да», «Нет», «не знаю».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642921"/>
          <a:ext cx="8686800" cy="603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0142"/>
                <a:gridCol w="1928826"/>
                <a:gridCol w="1847832"/>
              </a:tblGrid>
              <a:tr h="571501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Утверждения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Первоначальный 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Окончательный ответ</a:t>
                      </a:r>
                      <a:endParaRPr lang="ru-RU" dirty="0"/>
                    </a:p>
                  </a:txBody>
                  <a:tcPr/>
                </a:tc>
              </a:tr>
              <a:tr h="78867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Самое главное при подготовке ребенка к школе- дать ему первоначальные</a:t>
                      </a:r>
                      <a:r>
                        <a:rPr lang="ru-RU" sz="1600" baseline="0" dirty="0" smtClean="0"/>
                        <a:t> умения по чтению, письму, и счету.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537221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ru-RU" sz="1600" dirty="0" smtClean="0"/>
                        <a:t>Различные игры-</a:t>
                      </a:r>
                      <a:r>
                        <a:rPr lang="ru-RU" sz="1600" baseline="0" dirty="0" smtClean="0"/>
                        <a:t> обязательный этап при подготовке к школе.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529605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ru-RU" sz="1600" dirty="0" smtClean="0"/>
                        <a:t>Дошкольные занятия могут полностью</a:t>
                      </a:r>
                      <a:r>
                        <a:rPr lang="ru-RU" sz="1600" baseline="0" dirty="0" smtClean="0"/>
                        <a:t> подготовить ребенка к  обучению в школе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593427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ru-RU" sz="1600" dirty="0" smtClean="0"/>
                        <a:t>Физическое здоровье имеет немаловажное значение для учебы в школе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marL="342900" indent="-342900">
                        <a:buAutoNum type="arabicPeriod" startAt="5"/>
                      </a:pPr>
                      <a:r>
                        <a:rPr lang="ru-RU" sz="1600" dirty="0" smtClean="0"/>
                        <a:t>Для подготовки к школе очень хорошо, если ребенок много играет со сверстниками в разные игры</a:t>
                      </a:r>
                      <a:r>
                        <a:rPr lang="ru-RU" sz="1600" dirty="0"/>
                        <a:t>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534362">
                <a:tc>
                  <a:txBody>
                    <a:bodyPr/>
                    <a:lstStyle/>
                    <a:p>
                      <a:pPr marL="342900" indent="-342900">
                        <a:buAutoNum type="arabicPeriod" startAt="6"/>
                      </a:pPr>
                      <a:r>
                        <a:rPr lang="ru-RU" sz="1600" dirty="0" smtClean="0"/>
                        <a:t>Просмотр мультфильмов</a:t>
                      </a:r>
                      <a:r>
                        <a:rPr lang="ru-RU" sz="1600" baseline="0" dirty="0" smtClean="0"/>
                        <a:t> и детских фильмов вполне может заменить ребенку игру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741060">
                <a:tc>
                  <a:txBody>
                    <a:bodyPr/>
                    <a:lstStyle/>
                    <a:p>
                      <a:pPr marL="342900" indent="-342900">
                        <a:buAutoNum type="arabicPeriod" startAt="7"/>
                      </a:pPr>
                      <a:r>
                        <a:rPr lang="ru-RU" sz="1600" dirty="0" smtClean="0"/>
                        <a:t>Дошкольник</a:t>
                      </a:r>
                      <a:r>
                        <a:rPr lang="ru-RU" sz="1600" baseline="0" dirty="0" smtClean="0"/>
                        <a:t> вполне может играть в предназначенные для его возраста компьютерные игры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596594">
                <a:tc>
                  <a:txBody>
                    <a:bodyPr/>
                    <a:lstStyle/>
                    <a:p>
                      <a:pPr marL="342900" indent="-342900">
                        <a:buAutoNum type="arabicPeriod" startAt="8"/>
                      </a:pPr>
                      <a:r>
                        <a:rPr lang="ru-RU" sz="1600" dirty="0" smtClean="0"/>
                        <a:t>Конфликты между супругами оказывают решающее влияние на самооценку ребенка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C:\Documents and Settings\Teacher\Рабочий стол\Рисунок1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3643338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sz="6000" b="1" dirty="0" smtClean="0">
                <a:solidFill>
                  <a:srgbClr val="C00000"/>
                </a:solidFill>
              </a:rPr>
              <a:t>Что же такое «готовность к школе»?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C:\Documents and Settings\Teacher\Рабочий стол\Рисунок1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600" b="1" i="1" dirty="0" smtClean="0">
                <a:solidFill>
                  <a:srgbClr val="C00000"/>
                </a:solidFill>
              </a:rPr>
              <a:t>Главные факторы от которых зависит успешность адаптации к учебному процессу.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Психологическая готовность к школьному обучению;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Состояние и уровень физиологического развития ребенка.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1"/>
            <a:ext cx="8686800" cy="40719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dirty="0" smtClean="0"/>
              <a:t> 	</a:t>
            </a:r>
          </a:p>
          <a:p>
            <a:pPr algn="just">
              <a:buNone/>
            </a:pPr>
            <a:r>
              <a:rPr lang="ru-RU" sz="3600" b="1" dirty="0" smtClean="0"/>
              <a:t>   </a:t>
            </a:r>
            <a:r>
              <a:rPr lang="ru-RU" sz="3600" b="1" u="sng" dirty="0" smtClean="0">
                <a:solidFill>
                  <a:srgbClr val="002060"/>
                </a:solidFill>
              </a:rPr>
              <a:t>Психологическая готовность к школе</a:t>
            </a:r>
            <a:r>
              <a:rPr lang="ru-RU" sz="3600" dirty="0" smtClean="0">
                <a:solidFill>
                  <a:srgbClr val="002060"/>
                </a:solidFill>
              </a:rPr>
              <a:t>- это существование у ребенка учебной мотивации, позволяющей адекватно воспринимать и старательно выполнять учебные задания.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5"/>
            <a:ext cx="8686800" cy="4857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u="sng" dirty="0" smtClean="0">
                <a:solidFill>
                  <a:srgbClr val="002060"/>
                </a:solidFill>
              </a:rPr>
              <a:t>Слабое развитие произвольности- </a:t>
            </a:r>
            <a:r>
              <a:rPr lang="ru-RU" dirty="0" smtClean="0">
                <a:solidFill>
                  <a:srgbClr val="002060"/>
                </a:solidFill>
              </a:rPr>
              <a:t>это не умение  сознательно подчинять свои действия; воспринимать требования учителя; внимательно его слушать  и точно выполнять задания, предлагаемые в устной форме; самостоятельно выполнять задания по зрительному воспринимаемому образцу.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C:\Documents and Settings\Teacher\Рабочий стол\Рисунок1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8686800" cy="45085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Трудности адаптации к школьной жизни, к систематическому обучению могут быть обусловлены недостаточно развитой способностью ребенка к взаимодействию с другими детьми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428868"/>
            <a:ext cx="8001056" cy="35004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071538" y="1214422"/>
            <a:ext cx="5857916" cy="10001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  	</a:t>
            </a:r>
            <a:r>
              <a:rPr lang="ru-RU" sz="4000" b="1" dirty="0" smtClean="0"/>
              <a:t>Чтобы хорошо учиться :</a:t>
            </a:r>
          </a:p>
          <a:p>
            <a:pPr>
              <a:buNone/>
            </a:pPr>
            <a:r>
              <a:rPr lang="ru-RU" sz="4000" b="1" dirty="0" smtClean="0"/>
              <a:t> </a:t>
            </a:r>
          </a:p>
          <a:p>
            <a:r>
              <a:rPr lang="ru-RU" sz="3600" dirty="0" smtClean="0"/>
              <a:t>Необходим достаточный уровень интеллекта;</a:t>
            </a:r>
          </a:p>
          <a:p>
            <a:r>
              <a:rPr lang="ru-RU" sz="3600" dirty="0" smtClean="0"/>
              <a:t> Ребенок должен уметь обобщать;</a:t>
            </a:r>
          </a:p>
          <a:p>
            <a:r>
              <a:rPr lang="ru-RU" sz="3600" dirty="0" smtClean="0"/>
              <a:t> Речевое развитие должно позволять будущему первокласснику свободно выражать свои мысли</a:t>
            </a:r>
            <a:endParaRPr lang="ru-RU" sz="36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C:\Documents and Settings\Teacher\Рабочий стол\Рисунок1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- На что же родителям обратить главное внимание при организации жизни ребенка, который вскоре станет учеником?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- И как достичь того, чтобы ребенок был готов к школьному обучению?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588</TotalTime>
  <Words>154</Words>
  <Application>Microsoft Office PowerPoint</Application>
  <PresentationFormat>Экран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  Анкета для родителей  Возможные ответы: «Да», «Нет», «не знаю».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school3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психолог</cp:lastModifiedBy>
  <cp:revision>58</cp:revision>
  <dcterms:created xsi:type="dcterms:W3CDTF">2009-05-19T03:56:52Z</dcterms:created>
  <dcterms:modified xsi:type="dcterms:W3CDTF">2011-05-19T09:34:39Z</dcterms:modified>
</cp:coreProperties>
</file>