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 varScale="1">
        <p:scale>
          <a:sx n="69" d="100"/>
          <a:sy n="69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F7B8-171E-46A3-A483-6A008B41CC2D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11C5-383E-4C90-8625-C7236FA99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F7B8-171E-46A3-A483-6A008B41CC2D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11C5-383E-4C90-8625-C7236FA99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F7B8-171E-46A3-A483-6A008B41CC2D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11C5-383E-4C90-8625-C7236FA99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F7B8-171E-46A3-A483-6A008B41CC2D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11C5-383E-4C90-8625-C7236FA99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F7B8-171E-46A3-A483-6A008B41CC2D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11C5-383E-4C90-8625-C7236FA99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F7B8-171E-46A3-A483-6A008B41CC2D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11C5-383E-4C90-8625-C7236FA99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F7B8-171E-46A3-A483-6A008B41CC2D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11C5-383E-4C90-8625-C7236FA99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F7B8-171E-46A3-A483-6A008B41CC2D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11C5-383E-4C90-8625-C7236FA99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F7B8-171E-46A3-A483-6A008B41CC2D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11C5-383E-4C90-8625-C7236FA99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F7B8-171E-46A3-A483-6A008B41CC2D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11C5-383E-4C90-8625-C7236FA99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F7B8-171E-46A3-A483-6A008B41CC2D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9711C5-383E-4C90-8625-C7236FA99F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42F7B8-171E-46A3-A483-6A008B41CC2D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9711C5-383E-4C90-8625-C7236FA99F4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071942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Система работы по предупреждению и преодолению трудностей учения </a:t>
            </a:r>
            <a:br>
              <a:rPr lang="ru-RU" dirty="0" smtClean="0"/>
            </a:br>
            <a:r>
              <a:rPr lang="ru-RU" dirty="0" smtClean="0"/>
              <a:t>(с использованием нейропсихологических методов)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обучения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28596" y="5572140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Трудности в обучении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572000" y="5572140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Трудности учения</a:t>
            </a:r>
            <a:endParaRPr lang="ru-RU" dirty="0"/>
          </a:p>
        </p:txBody>
      </p:sp>
      <p:pic>
        <p:nvPicPr>
          <p:cNvPr id="8" name="Содержимое 7" descr="ED2645.png"/>
          <p:cNvPicPr>
            <a:picLocks noGrp="1" noChangeAspect="1"/>
          </p:cNvPicPr>
          <p:nvPr>
            <p:ph sz="quarter" idx="2"/>
          </p:nvPr>
        </p:nvPicPr>
        <p:blipFill>
          <a:blip r:embed="rId2" cstate="screen"/>
          <a:stretch>
            <a:fillRect/>
          </a:stretch>
        </p:blipFill>
        <p:spPr>
          <a:xfrm>
            <a:off x="857224" y="2357430"/>
            <a:ext cx="2592119" cy="3042329"/>
          </a:xfrm>
        </p:spPr>
      </p:pic>
      <p:pic>
        <p:nvPicPr>
          <p:cNvPr id="11" name="Содержимое 10" descr="studying21.gif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>
          <a:xfrm>
            <a:off x="5214942" y="2071678"/>
            <a:ext cx="2644316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функциональных блока мозга </a:t>
            </a:r>
            <a:br>
              <a:rPr lang="ru-RU" dirty="0" smtClean="0"/>
            </a:br>
            <a:r>
              <a:rPr lang="ru-RU" dirty="0" smtClean="0"/>
              <a:t>( </a:t>
            </a:r>
            <a:r>
              <a:rPr lang="ru-RU" dirty="0" err="1" smtClean="0"/>
              <a:t>А.Р.Лурия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Блок регуляции тонуса и бодрствования (энергетический блок) – уровень непроизвольной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- «я хочу».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Блок приёма, переработки и хранения информации – </a:t>
            </a:r>
            <a:r>
              <a:rPr lang="ru-RU" dirty="0" err="1" smtClean="0"/>
              <a:t>операциональный</a:t>
            </a:r>
            <a:r>
              <a:rPr lang="ru-RU" dirty="0" smtClean="0"/>
              <a:t> уровень - «я могу».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Блок программирования, регуляции и контроля – уровень произвольной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- «я должен».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Причины, вызывающие трудности учения: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Сниженная работоспособность, колебания внимания, слабость </a:t>
            </a:r>
            <a:r>
              <a:rPr lang="ru-RU" sz="2800" dirty="0" err="1" smtClean="0"/>
              <a:t>мнестических</a:t>
            </a:r>
            <a:r>
              <a:rPr lang="ru-RU" sz="2800" dirty="0" smtClean="0"/>
              <a:t> процессов, недостаточная </a:t>
            </a:r>
            <a:r>
              <a:rPr lang="ru-RU" sz="2800" dirty="0" err="1" smtClean="0"/>
              <a:t>сформированность</a:t>
            </a:r>
            <a:r>
              <a:rPr lang="ru-RU" sz="2800" dirty="0" smtClean="0"/>
              <a:t> речи (как наиболее энергоёмкой функции).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Недостаточное развитие функций программирования и контроля.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Зрительно-пространственные и </a:t>
            </a:r>
            <a:r>
              <a:rPr lang="ru-RU" sz="2800" dirty="0" err="1" smtClean="0"/>
              <a:t>квазипространственные</a:t>
            </a:r>
            <a:r>
              <a:rPr lang="ru-RU" sz="2800" dirty="0" smtClean="0"/>
              <a:t> трудности.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Трудности переработки слуховой (слухоречевой) информации.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Трудности переработки  зрительной (зрительно-вербальной) информации.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может противопоставить утомлению учитель?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Обеспечение </a:t>
            </a:r>
            <a:r>
              <a:rPr lang="ru-RU" dirty="0" smtClean="0"/>
              <a:t>мотивации: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- </a:t>
            </a:r>
            <a:r>
              <a:rPr lang="ru-RU" i="1" dirty="0"/>
              <a:t>обучение «по единицам, а не по элементам», предпочтение значимого осмысленного </a:t>
            </a:r>
            <a:r>
              <a:rPr lang="ru-RU" i="1" dirty="0" smtClean="0"/>
              <a:t>материала;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- не</a:t>
            </a:r>
            <a:r>
              <a:rPr lang="ru-RU" dirty="0" smtClean="0"/>
              <a:t> </a:t>
            </a:r>
            <a:r>
              <a:rPr lang="ru-RU" i="1" dirty="0"/>
              <a:t>провоцировать появление ошибки, не создавать трудностей, которых можно </a:t>
            </a:r>
            <a:r>
              <a:rPr lang="ru-RU" i="1" dirty="0" smtClean="0"/>
              <a:t>избежать;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- эмоциональная </a:t>
            </a:r>
            <a:r>
              <a:rPr lang="ru-RU" i="1" dirty="0"/>
              <a:t>вовлечённость ребёнка в процесс </a:t>
            </a:r>
            <a:r>
              <a:rPr lang="ru-RU" i="1" dirty="0" smtClean="0"/>
              <a:t>обучения;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- </a:t>
            </a:r>
            <a:r>
              <a:rPr lang="ru-RU" i="1" dirty="0"/>
              <a:t>альтернативность (</a:t>
            </a:r>
            <a:r>
              <a:rPr lang="ru-RU" i="1" dirty="0" smtClean="0"/>
              <a:t>многоканальность</a:t>
            </a:r>
            <a:r>
              <a:rPr lang="ru-RU" i="1" dirty="0"/>
              <a:t>) форм предъявления и закрепления материала. </a:t>
            </a:r>
            <a:endParaRPr lang="ru-RU" i="1" dirty="0" smtClean="0"/>
          </a:p>
          <a:p>
            <a:r>
              <a:rPr lang="ru-RU" dirty="0" smtClean="0"/>
              <a:t>Обеспечение адекватного восстановления сил.</a:t>
            </a:r>
          </a:p>
          <a:p>
            <a:r>
              <a:rPr lang="ru-RU" dirty="0" smtClean="0"/>
              <a:t>Осознание успешности обучения.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Ошибки в письменных работах при отставании в развитии функций программирования и контроля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пропуск </a:t>
            </a:r>
            <a:r>
              <a:rPr lang="ru-RU" dirty="0"/>
              <a:t>или вставка элементов букв, самих букв, слогов, слов;</a:t>
            </a:r>
            <a:endParaRPr lang="ru-RU" dirty="0" smtClean="0"/>
          </a:p>
          <a:p>
            <a:pPr lvl="0"/>
            <a:r>
              <a:rPr lang="ru-RU" dirty="0"/>
              <a:t>инертное повторение (персеверация)предшествующих  элементов букв, букв, слогов и слов;</a:t>
            </a:r>
            <a:endParaRPr lang="ru-RU" dirty="0" smtClean="0"/>
          </a:p>
          <a:p>
            <a:pPr lvl="0"/>
            <a:r>
              <a:rPr lang="ru-RU" dirty="0"/>
              <a:t>«слипание» (контаминация) двух слов, например: </a:t>
            </a:r>
            <a:r>
              <a:rPr lang="ru-RU" i="1" dirty="0"/>
              <a:t>на ели лежит – на </a:t>
            </a:r>
            <a:r>
              <a:rPr lang="ru-RU" i="1" dirty="0" err="1"/>
              <a:t>елижит</a:t>
            </a:r>
            <a:r>
              <a:rPr lang="ru-RU" i="1" dirty="0"/>
              <a:t>; всё ещё – </a:t>
            </a:r>
            <a:r>
              <a:rPr lang="ru-RU" i="1" dirty="0" err="1"/>
              <a:t>всёщё</a:t>
            </a:r>
            <a:r>
              <a:rPr lang="ru-RU" i="1" dirty="0"/>
              <a:t>;</a:t>
            </a:r>
            <a:endParaRPr lang="ru-RU" dirty="0" smtClean="0"/>
          </a:p>
          <a:p>
            <a:pPr lvl="0"/>
            <a:r>
              <a:rPr lang="ru-RU" dirty="0"/>
              <a:t>ошибки языкового анализа (недостаточность ориентировки ведёт к ошибкам определения границы предложений, выделения слов – отсюда отсутствие большой буквы в начале предложения, пропуск точек и слитное написание слов);</a:t>
            </a:r>
            <a:endParaRPr lang="ru-RU" dirty="0" smtClean="0"/>
          </a:p>
          <a:p>
            <a:pPr lvl="0"/>
            <a:r>
              <a:rPr lang="ru-RU" dirty="0"/>
              <a:t>орфографические ошибки (учёт орфограммы требует усложнения программы написания; ребёнок, зная правило, может не использовать его, упрощая таким образом программу).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Ошибки в письменных работах при отставании в развитии функций переработки </a:t>
            </a:r>
            <a:r>
              <a:rPr lang="ru-RU" sz="2800" dirty="0"/>
              <a:t>зрительно-пространственной информации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трудности ориентировки на листе бумаги, в нахождении начала строки, соблюдении строки;</a:t>
            </a:r>
            <a:endParaRPr lang="ru-RU" dirty="0" smtClean="0"/>
          </a:p>
          <a:p>
            <a:pPr lvl="0"/>
            <a:r>
              <a:rPr lang="ru-RU" dirty="0"/>
              <a:t>колебания наклона и размера букв, раздельное написание букв внутри слов;</a:t>
            </a:r>
            <a:endParaRPr lang="ru-RU" dirty="0" smtClean="0"/>
          </a:p>
          <a:p>
            <a:pPr lvl="0"/>
            <a:r>
              <a:rPr lang="ru-RU" dirty="0"/>
              <a:t>трудности припоминания букв, их искажённое написание, замена рукописных букв печатными, замена похожих букв </a:t>
            </a:r>
            <a:r>
              <a:rPr lang="ru-RU" i="1" dirty="0"/>
              <a:t>(К-Н)</a:t>
            </a:r>
            <a:r>
              <a:rPr lang="ru-RU" dirty="0"/>
              <a:t>;</a:t>
            </a:r>
            <a:endParaRPr lang="ru-RU" dirty="0" smtClean="0"/>
          </a:p>
          <a:p>
            <a:pPr lvl="0"/>
            <a:r>
              <a:rPr lang="ru-RU" dirty="0"/>
              <a:t>устойчивая зеркальность, то есть замена </a:t>
            </a:r>
            <a:r>
              <a:rPr lang="ru-RU" i="1" dirty="0"/>
              <a:t>З-Е, У-Ч, </a:t>
            </a:r>
            <a:r>
              <a:rPr lang="ru-RU" i="1" dirty="0" err="1"/>
              <a:t>б-д</a:t>
            </a:r>
            <a:r>
              <a:rPr lang="ru-RU" i="1" dirty="0"/>
              <a:t>, </a:t>
            </a:r>
            <a:r>
              <a:rPr lang="ru-RU" i="1" dirty="0" err="1"/>
              <a:t>д-в</a:t>
            </a:r>
            <a:r>
              <a:rPr lang="ru-RU" i="1" dirty="0"/>
              <a:t>, </a:t>
            </a:r>
            <a:r>
              <a:rPr lang="ru-RU" dirty="0"/>
              <a:t>поворот букв и цифр в противоположную сторону;</a:t>
            </a:r>
            <a:endParaRPr lang="ru-RU" dirty="0" smtClean="0"/>
          </a:p>
          <a:p>
            <a:pPr lvl="0"/>
            <a:r>
              <a:rPr lang="ru-RU" dirty="0"/>
              <a:t>трудности запоминания словарных слов, даже часто встречающихся;</a:t>
            </a:r>
            <a:endParaRPr lang="ru-RU" dirty="0" smtClean="0"/>
          </a:p>
          <a:p>
            <a:pPr lvl="0"/>
            <a:r>
              <a:rPr lang="ru-RU" dirty="0"/>
              <a:t>пропуск и замена гласных, в том числе ударных;</a:t>
            </a:r>
            <a:endParaRPr lang="ru-RU" dirty="0" smtClean="0"/>
          </a:p>
          <a:p>
            <a:pPr lvl="0"/>
            <a:r>
              <a:rPr lang="ru-RU" dirty="0"/>
              <a:t>нарушение порядка следования букв;</a:t>
            </a:r>
            <a:endParaRPr lang="ru-RU" dirty="0" smtClean="0"/>
          </a:p>
          <a:p>
            <a:pPr lvl="0"/>
            <a:r>
              <a:rPr lang="ru-RU" dirty="0"/>
              <a:t>тенденция к фонетическому письму (транскрипционному): </a:t>
            </a:r>
            <a:r>
              <a:rPr lang="ru-RU" i="1" dirty="0"/>
              <a:t>ручьи – </a:t>
            </a:r>
            <a:r>
              <a:rPr lang="ru-RU" i="1" dirty="0" err="1"/>
              <a:t>ручйи</a:t>
            </a:r>
            <a:r>
              <a:rPr lang="ru-RU" i="1" dirty="0"/>
              <a:t>, строится – </a:t>
            </a:r>
            <a:r>
              <a:rPr lang="ru-RU" i="1" dirty="0" err="1"/>
              <a:t>строедца</a:t>
            </a:r>
            <a:r>
              <a:rPr lang="ru-RU" i="1" dirty="0"/>
              <a:t> </a:t>
            </a:r>
            <a:r>
              <a:rPr lang="ru-RU" dirty="0"/>
              <a:t>и т.п.;</a:t>
            </a:r>
            <a:endParaRPr lang="ru-RU" dirty="0" smtClean="0"/>
          </a:p>
          <a:p>
            <a:pPr lvl="0"/>
            <a:r>
              <a:rPr lang="ru-RU" dirty="0"/>
              <a:t>слитное написание двух слов.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Советы учителю: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Не торопите неуспешного ребёнка. Если он не успевает делать задания вместе со всеми, попробуйте давать индивидуальные задания на карточке.</a:t>
            </a:r>
            <a:endParaRPr lang="ru-RU" dirty="0" smtClean="0"/>
          </a:p>
          <a:p>
            <a:pPr lvl="0"/>
            <a:r>
              <a:rPr lang="ru-RU" dirty="0"/>
              <a:t>Постарайтесь сделать так, чтобы он при детях не демонстрировал свою несостоятельность: например, не читал вслух, если у него с этим плохо. Остерегайтесь резких высказываний в его адрес.</a:t>
            </a:r>
            <a:endParaRPr lang="ru-RU" dirty="0" smtClean="0"/>
          </a:p>
          <a:p>
            <a:pPr lvl="0"/>
            <a:r>
              <a:rPr lang="ru-RU" dirty="0"/>
              <a:t>Постарайтесь избегать отрицательных оценок при неудачах, лучше лишний раз похвалите за то, что хорошо получается.</a:t>
            </a:r>
            <a:endParaRPr lang="ru-RU" dirty="0" smtClean="0"/>
          </a:p>
          <a:p>
            <a:pPr lvl="0"/>
            <a:r>
              <a:rPr lang="ru-RU" dirty="0"/>
              <a:t>Попробуйте оценивать вашего ребёнка не только с точки зрения успеваемости: такой подход положительно отразится на его самооценке.</a:t>
            </a:r>
            <a:endParaRPr lang="ru-RU" dirty="0" smtClean="0"/>
          </a:p>
          <a:p>
            <a:pPr lvl="0"/>
            <a:r>
              <a:rPr lang="ru-RU" dirty="0"/>
              <a:t>Воздержитесь от эмоциональных пометок в школьных тетрадях или в дневнике шариковыми ручками с толстым нажимом.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ethod1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8596" y="714357"/>
            <a:ext cx="8286808" cy="56102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587</TotalTime>
  <Words>544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Система работы по предупреждению и преодолению трудностей учения  (с использованием нейропсихологических методов)</vt:lpstr>
      <vt:lpstr>Трудности обучения</vt:lpstr>
      <vt:lpstr>Три функциональных блока мозга  ( А.Р.Лурия)</vt:lpstr>
      <vt:lpstr>Причины, вызывающие трудности учения:</vt:lpstr>
      <vt:lpstr>Что может противопоставить утомлению учитель?</vt:lpstr>
      <vt:lpstr>Ошибки в письменных работах при отставании в развитии функций программирования и контроля</vt:lpstr>
      <vt:lpstr>Ошибки в письменных работах при отставании в развитии функций переработки зрительно-пространственной информации</vt:lpstr>
      <vt:lpstr>Советы учителю:</vt:lpstr>
      <vt:lpstr>Слайд 9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по предупреждению и преодолению трудностей учения  (с использованием нейропсихологических методов)</dc:title>
  <dc:creator>Admin</dc:creator>
  <cp:lastModifiedBy>Admin</cp:lastModifiedBy>
  <cp:revision>28</cp:revision>
  <dcterms:created xsi:type="dcterms:W3CDTF">2012-01-24T12:13:12Z</dcterms:created>
  <dcterms:modified xsi:type="dcterms:W3CDTF">2012-10-05T17:41:36Z</dcterms:modified>
</cp:coreProperties>
</file>