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9" r:id="rId3"/>
    <p:sldId id="263" r:id="rId4"/>
    <p:sldId id="270" r:id="rId5"/>
    <p:sldId id="264" r:id="rId6"/>
    <p:sldId id="271" r:id="rId7"/>
    <p:sldId id="277" r:id="rId8"/>
    <p:sldId id="272" r:id="rId9"/>
    <p:sldId id="265" r:id="rId10"/>
    <p:sldId id="258" r:id="rId11"/>
    <p:sldId id="266" r:id="rId12"/>
    <p:sldId id="267" r:id="rId13"/>
    <p:sldId id="275" r:id="rId14"/>
    <p:sldId id="276" r:id="rId15"/>
    <p:sldId id="269" r:id="rId16"/>
    <p:sldId id="273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зрительное восприятие</c:v>
                </c:pt>
                <c:pt idx="1">
                  <c:v>ориентирование</c:v>
                </c:pt>
                <c:pt idx="2">
                  <c:v>выбор и выполнение действия</c:v>
                </c:pt>
                <c:pt idx="3">
                  <c:v>сравнение</c:v>
                </c:pt>
                <c:pt idx="4">
                  <c:v>классифицировать</c:v>
                </c:pt>
                <c:pt idx="5">
                  <c:v>фонематический слух</c:v>
                </c:pt>
                <c:pt idx="6">
                  <c:v>звуковой анализ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23</c:v>
                </c:pt>
                <c:pt idx="1">
                  <c:v>48</c:v>
                </c:pt>
                <c:pt idx="2">
                  <c:v>61</c:v>
                </c:pt>
                <c:pt idx="3">
                  <c:v>57</c:v>
                </c:pt>
                <c:pt idx="4">
                  <c:v>57</c:v>
                </c:pt>
                <c:pt idx="5">
                  <c:v>29</c:v>
                </c:pt>
                <c:pt idx="6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367744"/>
        <c:axId val="34394112"/>
      </c:barChart>
      <c:catAx>
        <c:axId val="34367744"/>
        <c:scaling>
          <c:orientation val="minMax"/>
        </c:scaling>
        <c:delete val="0"/>
        <c:axPos val="b"/>
        <c:majorTickMark val="out"/>
        <c:minorTickMark val="none"/>
        <c:tickLblPos val="nextTo"/>
        <c:crossAx val="34394112"/>
        <c:crosses val="autoZero"/>
        <c:auto val="1"/>
        <c:lblAlgn val="ctr"/>
        <c:lblOffset val="100"/>
        <c:noMultiLvlLbl val="0"/>
      </c:catAx>
      <c:valAx>
        <c:axId val="34394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36774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успешность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1класс</c:v>
                </c:pt>
                <c:pt idx="1">
                  <c:v>4 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81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 знаний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1класс</c:v>
                </c:pt>
                <c:pt idx="1">
                  <c:v>4 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48</c:v>
                </c:pt>
                <c:pt idx="1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4256768"/>
        <c:axId val="34258304"/>
        <c:axId val="0"/>
      </c:bar3DChart>
      <c:catAx>
        <c:axId val="34256768"/>
        <c:scaling>
          <c:orientation val="minMax"/>
        </c:scaling>
        <c:delete val="0"/>
        <c:axPos val="b"/>
        <c:majorTickMark val="out"/>
        <c:minorTickMark val="none"/>
        <c:tickLblPos val="nextTo"/>
        <c:crossAx val="34258304"/>
        <c:crosses val="autoZero"/>
        <c:auto val="1"/>
        <c:lblAlgn val="ctr"/>
        <c:lblOffset val="100"/>
        <c:noMultiLvlLbl val="0"/>
      </c:catAx>
      <c:valAx>
        <c:axId val="34258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2567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Успешность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класс</c:v>
                </c:pt>
                <c:pt idx="1">
                  <c:v>4 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1 класс</c:v>
                </c:pt>
                <c:pt idx="1">
                  <c:v>4 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33</c:v>
                </c:pt>
                <c:pt idx="1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4157696"/>
        <c:axId val="34159232"/>
        <c:axId val="0"/>
      </c:bar3DChart>
      <c:catAx>
        <c:axId val="34157696"/>
        <c:scaling>
          <c:orientation val="minMax"/>
        </c:scaling>
        <c:delete val="0"/>
        <c:axPos val="b"/>
        <c:majorTickMark val="out"/>
        <c:minorTickMark val="none"/>
        <c:tickLblPos val="nextTo"/>
        <c:crossAx val="34159232"/>
        <c:crosses val="autoZero"/>
        <c:auto val="1"/>
        <c:lblAlgn val="ctr"/>
        <c:lblOffset val="100"/>
        <c:noMultiLvlLbl val="0"/>
      </c:catAx>
      <c:valAx>
        <c:axId val="3415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1576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747AFC-180E-43D9-86A1-EDDEF3CD2F44}" type="datetimeFigureOut">
              <a:rPr lang="ru-RU" smtClean="0"/>
              <a:pPr/>
              <a:t>06.06.2014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B4DCFE-6C86-4551-9AD5-0B965616B5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589240"/>
            <a:ext cx="88392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Учитель начальных классов  </a:t>
            </a:r>
            <a:b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МКОУ СОШ им. А. .А. Фадеева</a:t>
            </a:r>
            <a:b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(  высшая  категория)</a:t>
            </a:r>
            <a:b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1600" b="1" i="1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Высоцкая Елена Ивановна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1600" dirty="0" smtClean="0">
                <a:solidFill>
                  <a:schemeClr val="tx1">
                    <a:lumMod val="75000"/>
                  </a:schemeClr>
                </a:solidFill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</a:br>
            <a:endParaRPr lang="ru-RU" sz="1600" dirty="0">
              <a:solidFill>
                <a:schemeClr val="tx1">
                  <a:lumMod val="75000"/>
                </a:schemeClr>
              </a:solidFill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0"/>
            <a:ext cx="8352928" cy="38610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Опыт работы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 по реализации </a:t>
            </a:r>
            <a:r>
              <a:rPr lang="ru-RU" sz="4000" dirty="0" err="1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системно-деятельностного</a:t>
            </a: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 подхода средствами </a:t>
            </a:r>
            <a:b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</a:b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УМК «Начальная школа </a:t>
            </a:r>
            <a:r>
              <a:rPr lang="en-US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XXI</a:t>
            </a:r>
            <a:r>
              <a:rPr lang="ru-RU" sz="4000" dirty="0" smtClean="0">
                <a:solidFill>
                  <a:schemeClr val="bg1">
                    <a:lumMod val="25000"/>
                  </a:schemeClr>
                </a:solidFill>
                <a:latin typeface="Cambria" pitchFamily="18" charset="0"/>
                <a:ea typeface="Arial Unicode MS" pitchFamily="34" charset="-128"/>
                <a:cs typeface="Arabic Typesetting" pitchFamily="66" charset="-78"/>
              </a:rPr>
              <a:t> века».</a:t>
            </a:r>
            <a:endParaRPr lang="ru-RU" sz="4000" dirty="0">
              <a:solidFill>
                <a:schemeClr val="bg1">
                  <a:lumMod val="25000"/>
                </a:schemeClr>
              </a:solidFill>
              <a:latin typeface="Cambria" pitchFamily="18" charset="0"/>
              <a:ea typeface="Arial Unicode MS" pitchFamily="34" charset="-12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u="sng" dirty="0" smtClean="0"/>
              <a:t>2.решение учебных задач</a:t>
            </a:r>
            <a:br>
              <a:rPr lang="ru-RU" b="1" i="1" u="sng" dirty="0" smtClean="0"/>
            </a:br>
            <a:r>
              <a:rPr lang="ru-RU" b="1" i="1" u="sng" dirty="0" smtClean="0"/>
              <a:t> на каждом уроке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4" y="1556792"/>
            <a:ext cx="4188487" cy="327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фото\P102070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564904"/>
            <a:ext cx="3960440" cy="3833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Русский язык 4 класс</a:t>
            </a:r>
            <a:endParaRPr lang="ru-RU" dirty="0"/>
          </a:p>
        </p:txBody>
      </p:sp>
      <p:pic>
        <p:nvPicPr>
          <p:cNvPr id="4" name="Picture 3" descr="C:\Users\Администратор\Pictures\MP Navigator EX\2014_02_16\IMG_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908720"/>
            <a:ext cx="4608512" cy="5570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Pictures\MP Navigator EX\2014_02_16\IMG_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340768"/>
            <a:ext cx="4676071" cy="4760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Диагностическая работа ( начало года)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792" y="1600200"/>
            <a:ext cx="352101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8022" y="1600200"/>
            <a:ext cx="342375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Диагностическая работа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980728"/>
            <a:ext cx="8136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Список литературы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1.Сборник программ к комплекту «Начальная школа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».- М: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Вентана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Граф,  2010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2.Беседы с учителем .- М: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Вентана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–Граф,- 2007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Учебники и рабочие тетради к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УМК « Начальная школа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XXI»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4176464" cy="5920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C:\Users\Администратор\Pictures\Новая папка (2)\P10207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0201" y="0"/>
            <a:ext cx="2866952" cy="3140968"/>
          </a:xfrm>
          <a:prstGeom prst="ellipse">
            <a:avLst/>
          </a:prstGeom>
          <a:noFill/>
        </p:spPr>
      </p:pic>
      <p:pic>
        <p:nvPicPr>
          <p:cNvPr id="6" name="Picture 2" descr="C:\Users\Администратор\Pictures\Новая папка (2)\P102073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780928"/>
            <a:ext cx="2808312" cy="374441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035696"/>
          </a:xfrm>
        </p:spPr>
        <p:txBody>
          <a:bodyPr>
            <a:noAutofit/>
          </a:bodyPr>
          <a:lstStyle/>
          <a:p>
            <a:r>
              <a:rPr lang="ru-RU" i="1" dirty="0" smtClean="0">
                <a:latin typeface="Cambria" pitchFamily="18" charset="0"/>
              </a:rPr>
              <a:t>«Цель обучения ребенка состоит в том, чтобы сделать его способным развиваться без помощи учителя».</a:t>
            </a:r>
            <a:br>
              <a:rPr lang="ru-RU" i="1" dirty="0" smtClean="0">
                <a:latin typeface="Cambria" pitchFamily="18" charset="0"/>
              </a:rPr>
            </a:br>
            <a:r>
              <a:rPr lang="ru-RU" i="1" dirty="0" smtClean="0">
                <a:latin typeface="Cambria" pitchFamily="18" charset="0"/>
              </a:rPr>
              <a:t>                                        Э.  </a:t>
            </a:r>
            <a:r>
              <a:rPr lang="ru-RU" i="1" dirty="0" err="1" smtClean="0">
                <a:latin typeface="Cambria" pitchFamily="18" charset="0"/>
              </a:rPr>
              <a:t>Хаббард</a:t>
            </a:r>
            <a:endParaRPr lang="ru-RU" i="1" dirty="0">
              <a:latin typeface="Cambria" pitchFamily="18" charset="0"/>
            </a:endParaRPr>
          </a:p>
        </p:txBody>
      </p:sp>
      <p:pic>
        <p:nvPicPr>
          <p:cNvPr id="6" name="Picture 2" descr="D:\мои рабочие документы\фото\P102092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4304179" cy="2592288"/>
          </a:xfrm>
          <a:prstGeom prst="rect">
            <a:avLst/>
          </a:prstGeom>
          <a:noFill/>
        </p:spPr>
      </p:pic>
      <p:pic>
        <p:nvPicPr>
          <p:cNvPr id="3076" name="Picture 4" descr="C:\Users\Администратор\Pictures\Новая папка (2)\P102082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4106485" cy="26032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Жак  </a:t>
            </a:r>
            <a:r>
              <a:rPr lang="ru-RU" dirty="0" err="1" smtClean="0"/>
              <a:t>Делор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554162"/>
            <a:ext cx="758795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Научиться познавать,</a:t>
            </a:r>
          </a:p>
          <a:p>
            <a:pPr>
              <a:buNone/>
            </a:pPr>
            <a:r>
              <a:rPr lang="ru-RU" sz="5400" dirty="0" smtClean="0"/>
              <a:t> Научиться делать, </a:t>
            </a:r>
          </a:p>
          <a:p>
            <a:pPr>
              <a:buNone/>
            </a:pPr>
            <a:r>
              <a:rPr lang="ru-RU" sz="5400" dirty="0" smtClean="0"/>
              <a:t>Научиться жить вместе, </a:t>
            </a:r>
          </a:p>
          <a:p>
            <a:pPr>
              <a:buNone/>
            </a:pPr>
            <a:r>
              <a:rPr lang="ru-RU" sz="5400" dirty="0" smtClean="0"/>
              <a:t>Научиться жить.</a:t>
            </a:r>
          </a:p>
          <a:p>
            <a:pPr>
              <a:buNone/>
            </a:pP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349418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692696"/>
            <a:ext cx="19632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620688"/>
            <a:ext cx="205486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Администратор\Pictures\MP Navigator EX\2014_02_16\IMG_000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692696"/>
            <a:ext cx="1945759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Цель педагогов научить ученика учить самого себя.</a:t>
            </a:r>
          </a:p>
          <a:p>
            <a:r>
              <a:rPr lang="ru-RU" sz="4800" dirty="0" smtClean="0"/>
              <a:t> Цель ученика при этом - овладеть умениями учиться.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Деятельностный</a:t>
            </a:r>
            <a:r>
              <a:rPr lang="ru-RU" b="1" dirty="0" smtClean="0"/>
              <a:t> метод обучения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организация учебного процесса, в котором главное место отводится активной и разносторонней, в максимальной степени самостоятельной познавательной деятельности школьника.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Успешность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Мотив</a:t>
            </a:r>
          </a:p>
          <a:p>
            <a:r>
              <a:rPr lang="ru-RU" sz="4800" dirty="0" smtClean="0"/>
              <a:t> Цель</a:t>
            </a:r>
          </a:p>
          <a:p>
            <a:r>
              <a:rPr lang="ru-RU" sz="4800" dirty="0" smtClean="0"/>
              <a:t> Конкретные действия и операции</a:t>
            </a:r>
          </a:p>
          <a:p>
            <a:r>
              <a:rPr lang="ru-RU" sz="4800" dirty="0" smtClean="0"/>
              <a:t>Контроль и оценка  результата.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</a:t>
            </a:r>
            <a:r>
              <a:rPr lang="ru-RU" b="1" i="1" u="sng" dirty="0" smtClean="0"/>
              <a:t>интеграция учебных предметов</a:t>
            </a:r>
            <a:r>
              <a:rPr lang="ru-RU" u="sng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важный принцип  начального образования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3">
      <a:dk1>
        <a:srgbClr val="5EA226"/>
      </a:dk1>
      <a:lt1>
        <a:srgbClr val="CBECB0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B2E389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349</TotalTime>
  <Words>164</Words>
  <Application>Microsoft Office PowerPoint</Application>
  <PresentationFormat>Экран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Учитель начальных классов   МКОУ СОШ им. А. .А. Фадеева  (  высшая  категория)  Высоцкая Елена Ивановна </vt:lpstr>
      <vt:lpstr>Презентация PowerPoint</vt:lpstr>
      <vt:lpstr>«Цель обучения ребенка состоит в том, чтобы сделать его способным развиваться без помощи учителя».                                         Э.  Хаббард</vt:lpstr>
      <vt:lpstr>Жак  Делор</vt:lpstr>
      <vt:lpstr>Презентация PowerPoint</vt:lpstr>
      <vt:lpstr>Презентация PowerPoint</vt:lpstr>
      <vt:lpstr>Деятельностный метод обучения </vt:lpstr>
      <vt:lpstr>Успешность деятельности</vt:lpstr>
      <vt:lpstr>1 интеграция учебных предметов.</vt:lpstr>
      <vt:lpstr>2.решение учебных задач  на каждом уроке</vt:lpstr>
      <vt:lpstr>Русский язык 4 класс</vt:lpstr>
      <vt:lpstr>Презентация PowerPoint</vt:lpstr>
      <vt:lpstr>Диагностическая работа ( начало года)</vt:lpstr>
      <vt:lpstr>Диагностическая работа </vt:lpstr>
      <vt:lpstr>Математика</vt:lpstr>
      <vt:lpstr>Русский язык</vt:lpstr>
      <vt:lpstr>Презентация PowerPoint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X64</dc:creator>
  <cp:lastModifiedBy>DNA7 X64</cp:lastModifiedBy>
  <cp:revision>36</cp:revision>
  <dcterms:created xsi:type="dcterms:W3CDTF">2014-03-22T03:19:50Z</dcterms:created>
  <dcterms:modified xsi:type="dcterms:W3CDTF">2014-06-05T13:56:23Z</dcterms:modified>
</cp:coreProperties>
</file>