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CAC0C2-3A6F-44ED-AE76-8C17552FA745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9A19A0-D2AF-4E0F-B2CC-7FFA6DF943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9870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9A19A0-D2AF-4E0F-B2CC-7FFA6DF9430C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1F5D4-5D9C-4E99-B114-0D3CB35BF3D1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DBE48-0754-4801-985D-BBE91CD482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1F5D4-5D9C-4E99-B114-0D3CB35BF3D1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DBE48-0754-4801-985D-BBE91CD482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1F5D4-5D9C-4E99-B114-0D3CB35BF3D1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DBE48-0754-4801-985D-BBE91CD482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1F5D4-5D9C-4E99-B114-0D3CB35BF3D1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DBE48-0754-4801-985D-BBE91CD482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1F5D4-5D9C-4E99-B114-0D3CB35BF3D1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DBE48-0754-4801-985D-BBE91CD482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1F5D4-5D9C-4E99-B114-0D3CB35BF3D1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DBE48-0754-4801-985D-BBE91CD482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1F5D4-5D9C-4E99-B114-0D3CB35BF3D1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DBE48-0754-4801-985D-BBE91CD482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1F5D4-5D9C-4E99-B114-0D3CB35BF3D1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DBE48-0754-4801-985D-BBE91CD482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1F5D4-5D9C-4E99-B114-0D3CB35BF3D1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DBE48-0754-4801-985D-BBE91CD482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1F5D4-5D9C-4E99-B114-0D3CB35BF3D1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DBE48-0754-4801-985D-BBE91CD482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1F5D4-5D9C-4E99-B114-0D3CB35BF3D1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DBE48-0754-4801-985D-BBE91CD482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81F5D4-5D9C-4E99-B114-0D3CB35BF3D1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6DBE48-0754-4801-985D-BBE91CD4821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83671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Развитие учебно-познавательных и творческих способностей учащихся в условиях обновления содержания </a:t>
            </a:r>
            <a:r>
              <a:rPr lang="ru-RU" b="1" dirty="0" smtClean="0"/>
              <a:t>образования.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83768" y="4581128"/>
            <a:ext cx="6400800" cy="1752600"/>
          </a:xfrm>
        </p:spPr>
        <p:txBody>
          <a:bodyPr/>
          <a:lstStyle/>
          <a:p>
            <a:pPr algn="r"/>
            <a:r>
              <a:rPr lang="ru-RU" dirty="0" smtClean="0"/>
              <a:t>Учитель начальных классов </a:t>
            </a:r>
          </a:p>
          <a:p>
            <a:pPr algn="r"/>
            <a:r>
              <a:rPr lang="ru-RU" dirty="0" smtClean="0"/>
              <a:t>МОУ «</a:t>
            </a:r>
            <a:r>
              <a:rPr lang="ru-RU" dirty="0" err="1" smtClean="0"/>
              <a:t>Выскатская</a:t>
            </a:r>
            <a:r>
              <a:rPr lang="ru-RU" dirty="0" smtClean="0"/>
              <a:t> ООШ» </a:t>
            </a:r>
          </a:p>
          <a:p>
            <a:pPr algn="r"/>
            <a:r>
              <a:rPr lang="ru-RU" dirty="0" smtClean="0"/>
              <a:t>Крюкова А.А. 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55976" y="260648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800" dirty="0"/>
              <a:t>Познавательный интерес – высший стимул всего учебного процесса, средство активизации познавательной деятельности учащихся. </a:t>
            </a:r>
          </a:p>
        </p:txBody>
      </p:sp>
      <p:pic>
        <p:nvPicPr>
          <p:cNvPr id="26626" name="Picture 2" descr="http://img1.liveinternet.ru/images/attach/c/0/63/361/63361301_3198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69" y="1966257"/>
            <a:ext cx="4091007" cy="4193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8640"/>
            <a:ext cx="88924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Интеграция – процесс сближения и связи наук, происходящий наряду с процессами дифференциации. </a:t>
            </a:r>
          </a:p>
        </p:txBody>
      </p:sp>
      <p:pic>
        <p:nvPicPr>
          <p:cNvPr id="46084" name="Picture 4" descr="http://rpp.nashaucheba.ru/pars_docs/refs/39/38987/img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430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052736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/>
              <a:t>XXI век — </a:t>
            </a:r>
            <a:r>
              <a:rPr lang="ru-RU" sz="2800" dirty="0" err="1"/>
              <a:t>век</a:t>
            </a:r>
            <a:r>
              <a:rPr lang="ru-RU" sz="2800" dirty="0"/>
              <a:t> высоких компьютерных технологий. </a:t>
            </a:r>
          </a:p>
        </p:txBody>
      </p:sp>
      <p:pic>
        <p:nvPicPr>
          <p:cNvPr id="47106" name="Picture 2" descr="http://cs302505.vk.me/u25904615/154397643/x_aa4210c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205610"/>
            <a:ext cx="428625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899592" y="616910"/>
            <a:ext cx="20779282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Применение ИКТ на уроках усиливает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положительную мотивацию обучения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активизирует познавательную деятельность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обучающихся.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Использование ИКТ на уроке позволили в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полной мере реализовать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основные принципы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активизации познавательной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деятельности: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Принцип равенства позиций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Принцип доверительности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Принцип обратной связи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Принцип занятия исследовательской позиции.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81034" y="1124744"/>
            <a:ext cx="9079986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Использование ИКТ позволяет проводить уроки:</a:t>
            </a: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высоком эстетическом и эмоциональном уровне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 анимация, музыка)</a:t>
            </a: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обеспечивает наглядность;</a:t>
            </a: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привлекает большое количество дидактического материала;</a:t>
            </a: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повышает объём выполняемой работы на уроке в 1,5 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 раза;</a:t>
            </a: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обеспечивает высокую степень дифференциации обучения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(индивидуально подойти к ученику, применяя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разноуровневые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задания).</a:t>
            </a: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691680" y="303582"/>
            <a:ext cx="6027356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Помощники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при подготовке к урокам: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мультимедийные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курсы;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презентации к урокам;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логические игры;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тестовые оболочки;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ресурсы Интернет;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электронные энциклопедии.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8130" name="Picture 2" descr="http://www.wiki.vladimir.i-edu.ru/images/c/cf/2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412125"/>
            <a:ext cx="5803404" cy="3490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260648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i="1" dirty="0"/>
              <a:t>Учебный проект с точки зрения учащегося</a:t>
            </a:r>
            <a:r>
              <a:rPr lang="ru-RU" sz="2800" dirty="0"/>
              <a:t> – это возможность делать что-то интересное самостоятельно, в группе или </a:t>
            </a:r>
            <a:r>
              <a:rPr lang="ru-RU" sz="2800" dirty="0" smtClean="0"/>
              <a:t>самому.</a:t>
            </a:r>
            <a:r>
              <a:rPr lang="ru-RU" sz="2800" i="1" dirty="0"/>
              <a:t> 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195736" y="4365104"/>
            <a:ext cx="6262612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800" i="1" dirty="0" smtClean="0"/>
              <a:t>Учебный проект с точки </a:t>
            </a:r>
          </a:p>
          <a:p>
            <a:pPr algn="r"/>
            <a:r>
              <a:rPr lang="ru-RU" sz="2800" i="1" dirty="0" smtClean="0"/>
              <a:t>зрения учителя</a:t>
            </a:r>
            <a:r>
              <a:rPr lang="ru-RU" sz="2800" dirty="0" smtClean="0"/>
              <a:t> – это </a:t>
            </a:r>
          </a:p>
          <a:p>
            <a:pPr algn="r"/>
            <a:r>
              <a:rPr lang="ru-RU" sz="2800" dirty="0" smtClean="0"/>
              <a:t>дидактическое средство, </a:t>
            </a:r>
          </a:p>
          <a:p>
            <a:pPr algn="r"/>
            <a:r>
              <a:rPr lang="ru-RU" sz="2800" dirty="0" smtClean="0"/>
              <a:t>позволяющее обучать проектированию</a:t>
            </a:r>
            <a:endParaRPr lang="ru-RU" sz="2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260648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smtClean="0"/>
              <a:t>“Проектное </a:t>
            </a:r>
            <a:r>
              <a:rPr lang="ru-RU" sz="2800" dirty="0"/>
              <a:t>обучение не должно вытеснять классно-урочную систему и становиться некоторой панацеей, его следует использовать как дополнение к другим “видам прямого или косвенного обучения”.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1720" y="188640"/>
            <a:ext cx="615617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dirty="0" smtClean="0"/>
              <a:t>Активизация познавательной </a:t>
            </a:r>
            <a:r>
              <a:rPr lang="ru-RU" sz="2800" dirty="0"/>
              <a:t>и творческой деятельности учащихся на уроке – одно из основных направлений совершенствования учебно-воспитательного процесса в школе. </a:t>
            </a:r>
          </a:p>
        </p:txBody>
      </p:sp>
      <p:pic>
        <p:nvPicPr>
          <p:cNvPr id="49154" name="Picture 2" descr="http://www.ural56.ru/upload/iblock/a3b/bduewcxtq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645145"/>
            <a:ext cx="5328592" cy="400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88640"/>
            <a:ext cx="4572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/>
              <a:t>Успешность обучения достигается не столько за счет облегчения заданий, сколько за счет формирования у детей желания и умения преодолевать трудности, создания атмосферы увлеченности и доброжелательности. 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3789040"/>
            <a:ext cx="8841651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Ж.Пиаже</a:t>
            </a:r>
            <a:r>
              <a:rPr lang="ru-RU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Школы  должны готовить людей, которые способны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созидать новое, а не просто повторять то, что делали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предшествующие поколения, людей изобретательных,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творческих, у которых критический и гибкий ум и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которые не принимают на веру все, что им предлагают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0484" name="Picture 4" descr="http://b.pix.ge:81/h/7ruy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62996"/>
            <a:ext cx="5400600" cy="3590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4509120"/>
            <a:ext cx="569559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СПАСИБО!</a:t>
            </a:r>
            <a:endParaRPr lang="ru-RU" sz="9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0178" name="Picture 2" descr="http://im7-tub-ru.yandex.net/i?id=20328328-57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9162" y="476672"/>
            <a:ext cx="4608512" cy="4189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 smtClean="0"/>
              <a:t>Цель образования: готовить </a:t>
            </a:r>
            <a:r>
              <a:rPr lang="ru-RU" sz="3200" dirty="0"/>
              <a:t>подрастающее поколение к будущему, к появлению новых возможностей, которые предоставляет </a:t>
            </a:r>
            <a:r>
              <a:rPr lang="ru-RU" sz="3200" dirty="0" smtClean="0"/>
              <a:t>жизнь.</a:t>
            </a:r>
            <a:endParaRPr lang="ru-RU" sz="3200" dirty="0"/>
          </a:p>
        </p:txBody>
      </p:sp>
      <p:pic>
        <p:nvPicPr>
          <p:cNvPr id="3" name="Picture 2" descr="http://s1.maminuklubs.lv/cache/88/1f/881fb0b9052982d40d64ba467473de9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055257"/>
            <a:ext cx="4717706" cy="365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75280"/>
            <a:ext cx="846043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Реализация познавательного интереса школьников проявляется </a:t>
            </a:r>
            <a:r>
              <a:rPr lang="ru-RU" sz="2800" dirty="0" smtClean="0"/>
              <a:t>в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 активности, 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самостоятельности</a:t>
            </a:r>
            <a:r>
              <a:rPr lang="ru-RU" sz="2800" dirty="0"/>
              <a:t>, </a:t>
            </a:r>
            <a:endParaRPr lang="ru-RU" sz="2800" dirty="0" smtClean="0"/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творческом подходе к выполнению заданий и 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постоянном стремлении к деятельности.</a:t>
            </a:r>
            <a:endParaRPr lang="ru-RU" sz="2800" dirty="0"/>
          </a:p>
        </p:txBody>
      </p:sp>
      <p:pic>
        <p:nvPicPr>
          <p:cNvPr id="21506" name="Picture 2" descr="http://www.gazetairkutsk.ru/wp-content/uploads/2012/07/11650237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245" y="2852936"/>
            <a:ext cx="5835030" cy="3873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005064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/>
              <a:t>В</a:t>
            </a:r>
            <a:r>
              <a:rPr lang="ru-RU" sz="2800" dirty="0" smtClean="0"/>
              <a:t>едущая деятельность: «</a:t>
            </a:r>
            <a:r>
              <a:rPr lang="ru-RU" sz="2800" dirty="0"/>
              <a:t>межличностное общение» учащихся, «общественно значимая для ребенка деятельность</a:t>
            </a:r>
            <a:r>
              <a:rPr lang="ru-RU" sz="2800" dirty="0" smtClean="0"/>
              <a:t>»</a:t>
            </a:r>
            <a:endParaRPr lang="ru-RU" sz="2800" dirty="0"/>
          </a:p>
        </p:txBody>
      </p:sp>
      <p:pic>
        <p:nvPicPr>
          <p:cNvPr id="23554" name="Picture 2" descr="http://www.amic.ru/images/gallery_06-2011/640.1_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184" y="188640"/>
            <a:ext cx="6048672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67944" y="836712"/>
            <a:ext cx="65162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Успех </a:t>
            </a:r>
            <a:r>
              <a:rPr lang="ru-RU" sz="3200" b="1" dirty="0"/>
              <a:t>– </a:t>
            </a:r>
            <a:r>
              <a:rPr lang="ru-RU" sz="3200" b="1" dirty="0" smtClean="0"/>
              <a:t>важнейший стимул активной деятельности </a:t>
            </a:r>
            <a:endParaRPr lang="ru-RU" sz="3200" b="1" dirty="0" smtClean="0"/>
          </a:p>
          <a:p>
            <a:r>
              <a:rPr lang="ru-RU" sz="3200" b="1" dirty="0" smtClean="0"/>
              <a:t>человека</a:t>
            </a:r>
            <a:r>
              <a:rPr lang="ru-RU" sz="3200" b="1" dirty="0" smtClean="0"/>
              <a:t>. </a:t>
            </a:r>
            <a:endParaRPr lang="ru-RU" sz="3200" b="1" dirty="0"/>
          </a:p>
        </p:txBody>
      </p:sp>
      <p:pic>
        <p:nvPicPr>
          <p:cNvPr id="24578" name="Picture 2" descr="http://www.rastut-goda.ru/images/image/image1/1clas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57749"/>
            <a:ext cx="3240360" cy="4875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0" name="Picture 4" descr="http://www.oreninform.ru/upload/iblock/4cd/Det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3129" y="3212976"/>
            <a:ext cx="5008823" cy="330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0" y="332656"/>
            <a:ext cx="15265589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Наиболее эффективными средствами включения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ребёнка в процесс творчества на уроке являются: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игровая деятельность;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создание положительных эмоциональных ситуаций, успешность;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работа в парах;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проблемное обучение.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5602" name="Picture 2" descr="http://900igr.net/datai/doshkolnoe-obrazovanie/Psikhologicheskaja-gotovnost-k-shkole/0010-011-Motivatsionnaja-gotovno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761987"/>
            <a:ext cx="6683896" cy="3926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8197" y="404664"/>
            <a:ext cx="27029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«Составь слово»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668197" y="1052736"/>
            <a:ext cx="34195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«Цифровой диктант»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668197" y="1760375"/>
            <a:ext cx="33105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«Числовой диктант»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694488" y="2420888"/>
            <a:ext cx="35246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«Буквенный диктант»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694488" y="3068960"/>
            <a:ext cx="35837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«Ребусы, </a:t>
            </a:r>
            <a:r>
              <a:rPr lang="ru-RU" sz="2800" dirty="0" err="1" smtClean="0"/>
              <a:t>анограммы</a:t>
            </a:r>
            <a:r>
              <a:rPr lang="ru-RU" sz="2800" dirty="0" smtClean="0"/>
              <a:t>»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694488" y="3717032"/>
            <a:ext cx="32891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«Развиваем логику»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741421" y="4437112"/>
            <a:ext cx="40697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«Закодированное слово»</a:t>
            </a:r>
            <a:endParaRPr lang="ru-RU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811858" y="5157192"/>
            <a:ext cx="24156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«Кто быстрее»</a:t>
            </a:r>
            <a:endParaRPr lang="ru-RU" sz="2800" dirty="0"/>
          </a:p>
        </p:txBody>
      </p:sp>
      <p:pic>
        <p:nvPicPr>
          <p:cNvPr id="1026" name="Picture 2" descr="http://4u.dp.ua/wp-content/uploads/2011/08/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04664"/>
            <a:ext cx="4238625" cy="600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260648"/>
            <a:ext cx="72008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Такие </a:t>
            </a:r>
            <a:r>
              <a:rPr lang="ru-RU" sz="2800" dirty="0"/>
              <a:t>средства обучения родному языку как сказки и загадки; уроки чтения, заслуживающие названия уроков искусства; языковые игры и различные олимпиады, конкурсы, викторины; выступления учащихся на утренниках, на уроках – доклады, сообщения по литературному чтению, музыкальному </a:t>
            </a:r>
            <a:r>
              <a:rPr lang="ru-RU" sz="2800" dirty="0" smtClean="0"/>
              <a:t>искусству</a:t>
            </a:r>
            <a:r>
              <a:rPr lang="ru-RU" sz="2800" dirty="0"/>
              <a:t> </a:t>
            </a:r>
            <a:r>
              <a:rPr lang="ru-RU" sz="2800" dirty="0" smtClean="0"/>
              <a:t>формируют творческую деятельность.</a:t>
            </a:r>
            <a:endParaRPr lang="ru-RU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Microsoft Office PowerPoint2</Template>
  <TotalTime>199</TotalTime>
  <Words>407</Words>
  <Application>Microsoft Office PowerPoint</Application>
  <PresentationFormat>Экран (4:3)</PresentationFormat>
  <Paragraphs>74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Развитие учебно-познавательных и творческих способностей учащихся в условиях обновления содержания образования.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МОУ "Выскатская ООШ"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N7</dc:creator>
  <cp:lastModifiedBy>dima</cp:lastModifiedBy>
  <cp:revision>18</cp:revision>
  <dcterms:created xsi:type="dcterms:W3CDTF">2014-03-04T04:03:16Z</dcterms:created>
  <dcterms:modified xsi:type="dcterms:W3CDTF">2014-03-04T09:05:58Z</dcterms:modified>
</cp:coreProperties>
</file>