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6" r:id="rId2"/>
    <p:sldId id="257" r:id="rId3"/>
    <p:sldId id="285" r:id="rId4"/>
    <p:sldId id="287" r:id="rId5"/>
    <p:sldId id="258" r:id="rId6"/>
    <p:sldId id="262" r:id="rId7"/>
    <p:sldId id="263" r:id="rId8"/>
    <p:sldId id="264" r:id="rId9"/>
    <p:sldId id="288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4159A4-83D6-4A5A-A5B3-BBC5D8F44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7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7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7E1B64D-492C-4F48-BF9E-918E5A710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6C2B8-DFAE-4ECB-BD46-1B9F1B19E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F26D-0B8A-4EC6-951B-B94283C02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66024-E60D-4116-894A-FCAA3ED40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812F-445D-467C-82D5-6F90B03DD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B91A-EF2D-4B5D-9114-C7C8CBCB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CE9CC-FABD-4C30-8DC7-98DC39387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49DF-12FD-4D82-AD0C-D5A140B2F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037F-3681-4FE2-8A54-58B6B46CE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1203-43CF-4A45-A2D2-1E25DFCF0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D50C-029D-483E-B5F3-63E184FDE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90577-D2D7-4163-9F89-432DC21F3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6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6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13CBC1-42A2-454B-AC44-0434CCE1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57188" y="928688"/>
            <a:ext cx="8515350" cy="1295400"/>
          </a:xfrm>
          <a:solidFill>
            <a:schemeClr val="accent3"/>
          </a:solidFill>
        </p:spPr>
        <p:txBody>
          <a:bodyPr/>
          <a:lstStyle/>
          <a:p>
            <a:r>
              <a:rPr lang="ru-RU" sz="2000" smtClean="0"/>
              <a:t>Муниципальное общеобразовательное бюджетное учреждение «Медвенская средняя общеобразовательная школа» Ленинского района Тульской области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2143125"/>
            <a:ext cx="8001000" cy="421481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4000" b="1" smtClean="0">
                <a:solidFill>
                  <a:srgbClr val="004D4D"/>
                </a:solidFill>
              </a:rPr>
              <a:t>ОСНОВНЫЕ ТРЕБОВАНИЯ К УРОКУ РУССКОГО ЯЗЫКА</a:t>
            </a:r>
          </a:p>
          <a:p>
            <a:pPr algn="ctr"/>
            <a:endParaRPr lang="ru-RU" sz="2000" smtClean="0"/>
          </a:p>
          <a:p>
            <a:pPr algn="r"/>
            <a:r>
              <a:rPr lang="ru-RU" sz="1600" b="1" smtClean="0">
                <a:solidFill>
                  <a:srgbClr val="004D4D"/>
                </a:solidFill>
              </a:rPr>
              <a:t>Подготовил: учитель начальных классов</a:t>
            </a:r>
            <a:endParaRPr lang="ru-RU" sz="1600" smtClean="0">
              <a:solidFill>
                <a:srgbClr val="004D4D"/>
              </a:solidFill>
            </a:endParaRPr>
          </a:p>
          <a:p>
            <a:pPr algn="r"/>
            <a:r>
              <a:rPr lang="ru-RU" sz="1600" b="1" smtClean="0">
                <a:solidFill>
                  <a:srgbClr val="004D4D"/>
                </a:solidFill>
              </a:rPr>
              <a:t> Биткова Елена Владимировна</a:t>
            </a:r>
          </a:p>
          <a:p>
            <a:pPr algn="r"/>
            <a:r>
              <a:rPr lang="ru-RU" sz="1600" b="1" smtClean="0">
                <a:solidFill>
                  <a:srgbClr val="004D4D"/>
                </a:solidFill>
              </a:rPr>
              <a:t>      </a:t>
            </a:r>
            <a:endParaRPr lang="ru-RU" sz="1600" smtClean="0">
              <a:solidFill>
                <a:srgbClr val="004D4D"/>
              </a:solidFill>
            </a:endParaRPr>
          </a:p>
          <a:p>
            <a:pPr algn="r"/>
            <a:r>
              <a:rPr lang="ru-RU" sz="1600" b="1" smtClean="0">
                <a:solidFill>
                  <a:srgbClr val="004D4D"/>
                </a:solidFill>
              </a:rPr>
              <a:t> </a:t>
            </a:r>
            <a:endParaRPr lang="ru-RU" sz="1600" smtClean="0">
              <a:solidFill>
                <a:srgbClr val="004D4D"/>
              </a:solidFill>
            </a:endParaRPr>
          </a:p>
          <a:p>
            <a:pPr algn="r"/>
            <a:r>
              <a:rPr lang="ru-RU" sz="1600" b="1" smtClean="0">
                <a:solidFill>
                  <a:srgbClr val="004D4D"/>
                </a:solidFill>
              </a:rPr>
              <a:t>Ленинский район, январь 2013г.</a:t>
            </a:r>
            <a:endParaRPr lang="ru-RU" sz="1600" smtClean="0">
              <a:solidFill>
                <a:srgbClr val="004D4D"/>
              </a:solidFill>
            </a:endParaRPr>
          </a:p>
          <a:p>
            <a:pPr eaLnBrk="1" hangingPunct="1"/>
            <a:endParaRPr lang="ru-RU" sz="2100" smtClean="0"/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P418003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58763"/>
            <a:ext cx="8643937" cy="632142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67688" cy="5595938"/>
          </a:xfrm>
        </p:spPr>
        <p:txBody>
          <a:bodyPr/>
          <a:lstStyle/>
          <a:p>
            <a:pPr algn="ctr">
              <a:defRPr/>
            </a:pPr>
            <a:r>
              <a:rPr lang="ru-RU" sz="9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357188"/>
            <a:ext cx="8643937" cy="5653087"/>
          </a:xfrm>
          <a:solidFill>
            <a:schemeClr val="accent2"/>
          </a:solidFill>
        </p:spPr>
        <p:txBody>
          <a:bodyPr/>
          <a:lstStyle/>
          <a:p>
            <a:pPr marL="533400" indent="-533400" algn="ctr" eaLnBrk="1" hangingPunct="1">
              <a:buFont typeface="Wingdings" pitchFamily="2" charset="2"/>
              <a:buNone/>
            </a:pPr>
            <a:r>
              <a:rPr lang="ru-RU" sz="4000" b="1" smtClean="0"/>
              <a:t>Основное требование</a:t>
            </a:r>
            <a:r>
              <a:rPr lang="ru-RU" sz="4000" smtClean="0"/>
              <a:t>  - реализация программы, взаимосвязь в обучении языка и речи, коммуникативно-речевой направленности содержания учебного материала, личностно-ориентированного обучения родному языку.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4294967295"/>
          </p:nvPr>
        </p:nvSpPr>
        <p:spPr>
          <a:xfrm>
            <a:off x="214313" y="285750"/>
            <a:ext cx="8715375" cy="6357938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000" b="1" smtClean="0"/>
          </a:p>
          <a:p>
            <a:pPr eaLnBrk="1" hangingPunct="1"/>
            <a:endParaRPr lang="ru-RU" sz="2000" b="1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28813" y="928688"/>
            <a:ext cx="4786312" cy="642937"/>
          </a:xfrm>
          <a:prstGeom prst="rect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Триединая цель урока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2357438"/>
            <a:ext cx="2486025" cy="378618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75" y="2357438"/>
            <a:ext cx="2500313" cy="378618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Развивающая</a:t>
            </a:r>
            <a:endParaRPr lang="ru-RU" sz="1600" b="1" dirty="0"/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мышление;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речь;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сенсорная сфера;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двигательная сфера</a:t>
            </a:r>
          </a:p>
          <a:p>
            <a:pPr>
              <a:buFont typeface="Arial" pitchFamily="34" charset="0"/>
              <a:buChar char="•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63" y="2357438"/>
            <a:ext cx="3071812" cy="378618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8" y="2571750"/>
            <a:ext cx="2286000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Обучающая</a:t>
            </a:r>
          </a:p>
          <a:p>
            <a:pPr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учебные компетенции: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языковые и речевые понятия, умения и навыки</a:t>
            </a:r>
          </a:p>
          <a:p>
            <a:pPr algn="ctr"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5000" y="2428875"/>
            <a:ext cx="3000375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800" b="1">
                <a:solidFill>
                  <a:srgbClr val="004D4D"/>
                </a:solidFill>
                <a:latin typeface="Cambria" pitchFamily="18" charset="0"/>
                <a:cs typeface="Times New Roman" pitchFamily="18" charset="0"/>
              </a:rPr>
              <a:t>Воспитательная </a:t>
            </a:r>
          </a:p>
          <a:p>
            <a:pPr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endParaRPr lang="ru-RU" sz="2400" b="1">
              <a:solidFill>
                <a:srgbClr val="004D4D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b="1">
                <a:solidFill>
                  <a:srgbClr val="004D4D"/>
                </a:solidFill>
                <a:latin typeface="Cambria" pitchFamily="18" charset="0"/>
                <a:cs typeface="Times New Roman" pitchFamily="18" charset="0"/>
              </a:rPr>
              <a:t>пробуждать чувства, воспитывать ответственность,</a:t>
            </a:r>
          </a:p>
          <a:p>
            <a:pPr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b="1">
                <a:solidFill>
                  <a:srgbClr val="004D4D"/>
                </a:solidFill>
                <a:latin typeface="Cambria" pitchFamily="18" charset="0"/>
                <a:cs typeface="Times New Roman" pitchFamily="18" charset="0"/>
              </a:rPr>
              <a:t>характер деятельности на уроке: общий труд, желание и умение помочь товарищу, желание достичь цели, радость коллективного труда.</a:t>
            </a:r>
            <a:endParaRPr lang="ru-RU" sz="2400" b="1">
              <a:solidFill>
                <a:srgbClr val="004D4D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 rot="5400000">
            <a:off x="3892550" y="1928813"/>
            <a:ext cx="785813" cy="71437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0"/>
          </p:cNvCxnSpPr>
          <p:nvPr/>
        </p:nvCxnSpPr>
        <p:spPr>
          <a:xfrm rot="10800000" flipV="1">
            <a:off x="1528763" y="1571625"/>
            <a:ext cx="1471612" cy="785813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15000" y="1571625"/>
            <a:ext cx="1143000" cy="785813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496300" cy="6143625"/>
          </a:xfrm>
          <a:solidFill>
            <a:schemeClr val="accent2"/>
          </a:solidFill>
        </p:spPr>
        <p:txBody>
          <a:bodyPr/>
          <a:lstStyle/>
          <a:p>
            <a:r>
              <a:rPr lang="ru-RU" smtClean="0"/>
              <a:t>Этапы работы на уроке усвоения нового материала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sz="2800" smtClean="0"/>
              <a:t>1. Проверка домашнего задания.</a:t>
            </a:r>
            <a:br>
              <a:rPr lang="ru-RU" sz="2800" smtClean="0"/>
            </a:br>
            <a:r>
              <a:rPr lang="ru-RU" sz="2800" smtClean="0"/>
              <a:t>	2. Формулирование темы и цели урока.</a:t>
            </a:r>
            <a:br>
              <a:rPr lang="ru-RU" sz="2800" smtClean="0"/>
            </a:br>
            <a:r>
              <a:rPr lang="ru-RU" sz="2800" smtClean="0"/>
              <a:t>	3. Актуализация опорных знаний.</a:t>
            </a:r>
            <a:br>
              <a:rPr lang="ru-RU" sz="2800" smtClean="0"/>
            </a:br>
            <a:r>
              <a:rPr lang="ru-RU" sz="2800" smtClean="0"/>
              <a:t>	4. Ознакомление с новым материалом.</a:t>
            </a:r>
            <a:br>
              <a:rPr lang="ru-RU" sz="2800" smtClean="0"/>
            </a:br>
            <a:r>
              <a:rPr lang="ru-RU" sz="2800" smtClean="0"/>
              <a:t>	5. Закрепление.</a:t>
            </a:r>
            <a:br>
              <a:rPr lang="ru-RU" sz="2800" smtClean="0"/>
            </a:br>
            <a:r>
              <a:rPr lang="ru-RU" sz="2800" smtClean="0"/>
              <a:t>	6. Оценивание учебных достижений.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214313"/>
            <a:ext cx="8501062" cy="6429375"/>
          </a:xfrm>
          <a:solidFill>
            <a:schemeClr val="accent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b="1" smtClean="0"/>
              <a:t>Проверка домашнего задания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b="1" smtClean="0"/>
              <a:t>Способы проверки         Цели проверки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1500188"/>
            <a:ext cx="3714750" cy="4929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/>
              <a:t>выборочная			 закрепление знаний и умений </a:t>
            </a:r>
          </a:p>
          <a:p>
            <a:pPr>
              <a:defRPr/>
            </a:pPr>
            <a:r>
              <a:rPr lang="ru-RU" b="1" dirty="0"/>
              <a:t>взаимопроверка                        обобщение и актуализация знаний</a:t>
            </a:r>
          </a:p>
          <a:p>
            <a:pPr>
              <a:defRPr/>
            </a:pPr>
            <a:r>
              <a:rPr lang="ru-RU" b="1" dirty="0"/>
              <a:t>самопроверка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3" y="1500188"/>
            <a:ext cx="3714750" cy="4929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для закрепления знаний и умений;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для обобщения и актуализации знаний и умений с целью лучшего восприятия нового материала.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3" y="1571625"/>
            <a:ext cx="3609975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выборочная;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взаимопроверка;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самопроверка;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анализ домашнего задания;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проверка с помощью диктанта;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игра;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тестовые задания.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>
          <a:xfrm>
            <a:off x="428625" y="260350"/>
            <a:ext cx="8358188" cy="1525588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ru-RU" sz="4000" smtClean="0"/>
              <a:t>Формулирование темы и цели урока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313" y="2500313"/>
            <a:ext cx="8501062" cy="40005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запись на доске;</a:t>
            </a: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проблемное или познавательное задание на отдельном стенде;</a:t>
            </a: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привлечение учащихся к определению цели урока, обеспечение личной заинтересованности в её достижении.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572500" cy="1071562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smtClean="0"/>
              <a:t>Ознакомление с новым материалом</a:t>
            </a:r>
          </a:p>
        </p:txBody>
      </p:sp>
      <p:sp>
        <p:nvSpPr>
          <p:cNvPr id="8" name="Текст 4"/>
          <p:cNvSpPr txBox="1">
            <a:spLocks/>
          </p:cNvSpPr>
          <p:nvPr/>
        </p:nvSpPr>
        <p:spPr bwMode="auto">
          <a:xfrm>
            <a:off x="4071938" y="1357313"/>
            <a:ext cx="5072062" cy="52149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ru-RU" sz="2800" b="1">
                <a:latin typeface="Cambria" pitchFamily="18" charset="0"/>
                <a:cs typeface="Times New Roman" pitchFamily="18" charset="0"/>
              </a:rPr>
              <a:t>Ознакомление с правилом</a:t>
            </a:r>
            <a:endParaRPr lang="ru-RU" sz="2800"/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57313"/>
            <a:ext cx="3786187" cy="5262562"/>
          </a:xfrm>
          <a:solidFill>
            <a:schemeClr val="accent2"/>
          </a:solidFill>
        </p:spPr>
        <p:txBody>
          <a:bodyPr anchor="ctr">
            <a:spAutoFit/>
          </a:bodyPr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b="1" smtClean="0">
                <a:latin typeface="Cambria" pitchFamily="18" charset="0"/>
                <a:cs typeface="Times New Roman" pitchFamily="18" charset="0"/>
              </a:rPr>
              <a:t>Запоминание термина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mtClean="0">
                <a:latin typeface="Cambria" pitchFamily="18" charset="0"/>
                <a:cs typeface="Times New Roman" pitchFamily="18" charset="0"/>
              </a:rPr>
              <a:t>запись его на доске (планшетке);</a:t>
            </a:r>
            <a:endParaRPr lang="ru-RU" smtClean="0"/>
          </a:p>
          <a:p>
            <a:pPr marL="0" indent="0">
              <a:spcBef>
                <a:spcPct val="0"/>
              </a:spcBef>
              <a:buClrTx/>
              <a:buSzTx/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mtClean="0">
                <a:latin typeface="Cambria" pitchFamily="18" charset="0"/>
                <a:cs typeface="Times New Roman" pitchFamily="18" charset="0"/>
              </a:rPr>
              <a:t>чёткое произношение учителем, всеми и отдельными учениками,</a:t>
            </a:r>
            <a:endParaRPr lang="ru-RU" smtClean="0"/>
          </a:p>
          <a:p>
            <a:pPr marL="0" indent="0">
              <a:spcBef>
                <a:spcPct val="0"/>
              </a:spcBef>
              <a:buClrTx/>
              <a:buSzTx/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mtClean="0">
                <a:latin typeface="Cambria" pitchFamily="18" charset="0"/>
                <a:cs typeface="Times New Roman" pitchFamily="18" charset="0"/>
              </a:rPr>
              <a:t>сравнение произношения и написания.</a:t>
            </a:r>
            <a:endParaRPr lang="ru-RU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4143375" y="1928813"/>
            <a:ext cx="4714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поставить вопрос к каждому предложению правила;</a:t>
            </a:r>
            <a:endParaRPr lang="ru-RU" sz="2400"/>
          </a:p>
          <a:p>
            <a:pPr eaLnBrk="0" hangingPunct="0"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рассказать правило товарищу;</a:t>
            </a:r>
            <a:endParaRPr lang="ru-RU" sz="2400"/>
          </a:p>
          <a:p>
            <a:pPr eaLnBrk="0" hangingPunct="0"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назвать опорные слова правила;</a:t>
            </a:r>
            <a:endParaRPr lang="ru-RU" sz="2400"/>
          </a:p>
          <a:p>
            <a:pPr eaLnBrk="0" hangingPunct="0"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поставить друг другу вопросы по содержанию правила (в паре);</a:t>
            </a:r>
            <a:endParaRPr lang="ru-RU" sz="2400"/>
          </a:p>
          <a:p>
            <a:pPr eaLnBrk="0" hangingPunct="0">
              <a:buFontTx/>
              <a:buChar char="•"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привести свой вариант формулировки правила;</a:t>
            </a:r>
          </a:p>
          <a:p>
            <a:pPr eaLnBrk="0" hangingPunct="0"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5019675" algn="l"/>
              </a:tabLst>
            </a:pPr>
            <a:r>
              <a:rPr lang="ru-RU" sz="2400">
                <a:latin typeface="Cambria" pitchFamily="18" charset="0"/>
                <a:cs typeface="Times New Roman" pitchFamily="18" charset="0"/>
              </a:rPr>
              <a:t>составить опорную схему к правилу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071563"/>
            <a:ext cx="8786813" cy="5572125"/>
          </a:xfrm>
          <a:prstGeom prst="roundRect">
            <a:avLst>
              <a:gd name="adj" fmla="val 25329"/>
            </a:avLst>
          </a:prstGeo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2400" smtClean="0"/>
              <a:t>          Условия отбора упражнений на этапе закрепления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000" b="0" smtClean="0"/>
              <a:t>- </a:t>
            </a:r>
            <a:r>
              <a:rPr lang="ru-RU" sz="1900" b="0" smtClean="0"/>
              <a:t>способствование всестороннему рассмотрению языкового явления;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содержание не только слов, но и словосочетаний, предложений, текста;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разнообразие форм выполнения;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обогащение и активизация словарного запаса учащихся, воспитание лексической зоркости, побуждение к образному и эмоциональному выражению мысли;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дифференциация с учётом разного уровня подготовки учащихся;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чёткая формулировка цели каждого упражнения и выводы после выполнения (по необходимости – с помощью учителя);</a:t>
            </a:r>
            <a:br>
              <a:rPr lang="ru-RU" sz="1900" b="0" smtClean="0"/>
            </a:br>
            <a:r>
              <a:rPr lang="ru-RU" sz="1900" b="0" smtClean="0"/>
              <a:t/>
            </a:r>
            <a:br>
              <a:rPr lang="ru-RU" sz="1900" b="0" smtClean="0"/>
            </a:br>
            <a:r>
              <a:rPr lang="ru-RU" sz="1900" b="0" smtClean="0"/>
              <a:t>- использование  графической наглядности для подведения итогов урока.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7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6143625"/>
          </a:xfrm>
          <a:solidFill>
            <a:schemeClr val="accent2"/>
          </a:solidFill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smtClean="0"/>
              <a:t>ЛИТЕРАТУРА</a:t>
            </a: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1. Е.И. Лобчук. Урок русского языка: взгляд методиста. //Начальная школа, №9, 2010.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2. И.Л. Тимофеева. Современный урок русского языка в начальной школе. </a:t>
            </a:r>
            <a:r>
              <a:rPr lang="en-US" smtClean="0"/>
              <a:t>WWW. n-shkola.ru</a:t>
            </a:r>
            <a:r>
              <a:rPr lang="ru-RU" smtClean="0"/>
              <a:t>, 2011.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3. В. Ф. Бондарюк. Современный урок русского языка в начальной школе. </a:t>
            </a:r>
            <a:r>
              <a:rPr lang="en-US" smtClean="0"/>
              <a:t>WWW. n-shkola.ru</a:t>
            </a:r>
            <a:r>
              <a:rPr lang="ru-RU" smtClean="0"/>
              <a:t>, 2008.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560</TotalTime>
  <Words>365</Words>
  <Application>Microsoft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Wingdings</vt:lpstr>
      <vt:lpstr>Times New Roman</vt:lpstr>
      <vt:lpstr>Cambria</vt:lpstr>
      <vt:lpstr>Капсулы</vt:lpstr>
      <vt:lpstr>Капсулы</vt:lpstr>
      <vt:lpstr>Муниципальное общеобразовательное бюджетное учреждение «Медвенская средняя общеобразовательная школа» Ленинского района Тульской области</vt:lpstr>
      <vt:lpstr>Слайд 2</vt:lpstr>
      <vt:lpstr>Слайд 3</vt:lpstr>
      <vt:lpstr>Этапы работы на уроке усвоения нового материала   1. Проверка домашнего задания.  2. Формулирование темы и цели урока.  3. Актуализация опорных знаний.  4. Ознакомление с новым материалом.  5. Закрепление.  6. Оценивание учебных достижений.  </vt:lpstr>
      <vt:lpstr>Слайд 5</vt:lpstr>
      <vt:lpstr>Формулирование темы и цели урока</vt:lpstr>
      <vt:lpstr>Ознакомление с новым материалом</vt:lpstr>
      <vt:lpstr>          Условия отбора упражнений на этапе закрепления  - способствование всестороннему рассмотрению языкового явления;  - содержание не только слов, но и словосочетаний, предложений, текста;  - разнообразие форм выполнения;  - обогащение и активизация словарного запаса учащихся, воспитание лексической зоркости, побуждение к образному и эмоциональному выражению мысли;  - дифференциация с учётом разного уровня подготовки учащихся;  - чёткая формулировка цели каждого упражнения и выводы после выполнения (по необходимости – с помощью учителя);  - использование  графической наглядности для подведения итогов урока.</vt:lpstr>
      <vt:lpstr>Слайд 9</vt:lpstr>
      <vt:lpstr>СПАСИБО ЗА ВНИМАНИЕ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«Торховская ООШ»</dc:title>
  <dc:creator>User</dc:creator>
  <cp:lastModifiedBy>WiZaRd</cp:lastModifiedBy>
  <cp:revision>87</cp:revision>
  <dcterms:created xsi:type="dcterms:W3CDTF">2007-04-21T11:03:50Z</dcterms:created>
  <dcterms:modified xsi:type="dcterms:W3CDTF">2013-01-15T11:09:45Z</dcterms:modified>
</cp:coreProperties>
</file>