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66"/>
    <a:srgbClr val="996633"/>
    <a:srgbClr val="CC0000"/>
    <a:srgbClr val="CC0099"/>
    <a:srgbClr val="000099"/>
    <a:srgbClr val="008000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A8F0DC-3BF5-4010-9795-DD9ADA84B58A}" type="datetimeFigureOut">
              <a:rPr lang="ru-RU"/>
              <a:pPr>
                <a:defRPr/>
              </a:pPr>
              <a:t>12.10.2014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353189-D2A5-4A3A-B349-22FDDB157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7758D3-B37A-4AE8-804B-041DF98FE08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FD39E6-7373-4E54-A70F-18154CF1CB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699FFC-FE94-4F54-8167-5AA95FC9CA4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8CD3E0-C80C-40CE-8A8E-F78E0C8AD9B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B0520-FC02-4282-8C8D-B7400FC3C0EF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B91F6-871E-4BA1-BB23-D680F8F5B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36B98-CFA4-4CFE-8F03-A4CD50B97567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A3F08-1A83-47AF-B74E-466495080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D2060-60D6-4E7F-AAB5-4EA277679560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FA58D-7296-42F7-AB4D-04AF5FDB3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FBB6-FE8A-4333-B2EC-FDE9C726F260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A734-42BA-440A-8E5B-538297460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B42E6-9449-4363-9CDA-7E62158C71E5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B14AD-FCA8-4850-AF77-96C88C8E6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CB0B2-14B9-46C7-A9D9-4F2E3312C127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FA87-5DFD-4DA6-9EE0-5EEBF676E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E4CF8-420C-4E64-BA5E-A2D007C00D1B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4948-7EE7-4522-BBB7-1F8EDED5C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FEF55-EA29-4723-89C8-49C2DDAAEC7E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2DBD2-2F60-44BD-A832-E0A82620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9F3BE-32F6-4A1F-BC6A-F3CD866B2697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8DEE-86C9-41EA-8978-E1A6C6CE6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9D13-EC3B-483C-9AA0-2D4261D3E656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CED2C-CDAC-4865-A6D4-80AA6DAB4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2D4D8-A7C8-476B-AF23-E3BC94B9118E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20E27-D9F5-4626-950A-FDCD0BF0E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E56B7C-B696-4230-B1C9-1592B4A8137C}" type="datetimeFigureOut">
              <a:rPr lang="en-US"/>
              <a:pPr>
                <a:defRPr/>
              </a:pPr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0E2638-A9A9-4698-A9E3-83FC6D91F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ctrTitle"/>
          </p:nvPr>
        </p:nvSpPr>
        <p:spPr>
          <a:xfrm>
            <a:off x="762000" y="1425575"/>
            <a:ext cx="7620000" cy="1012825"/>
          </a:xfrm>
        </p:spPr>
        <p:txBody>
          <a:bodyPr/>
          <a:lstStyle/>
          <a:p>
            <a:pPr eaLnBrk="1" hangingPunct="1"/>
            <a:r>
              <a:rPr lang="ru-RU" sz="6600" b="1" dirty="0" smtClean="0"/>
              <a:t>ФРАЗЕОЛОГИЗМЫ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" y="3468688"/>
            <a:ext cx="8763000" cy="2093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ДЕЛАЮТ  РЕЧЬ  ОБРАЗНОЙ  И ВЫРАЗИТЕЛЬНОЙ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500688" y="6000750"/>
            <a:ext cx="3214687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>
                <a:ea typeface="Times New Roman" pitchFamily="18" charset="0"/>
                <a:cs typeface="Arial" charset="0"/>
              </a:rPr>
              <a:t>учитель начальных классов</a:t>
            </a:r>
          </a:p>
          <a:p>
            <a:pPr algn="ctr" eaLnBrk="0" hangingPunct="0"/>
            <a:r>
              <a:rPr lang="ru-RU" sz="1600" b="1">
                <a:ea typeface="Times New Roman" pitchFamily="18" charset="0"/>
                <a:cs typeface="Arial" charset="0"/>
              </a:rPr>
              <a:t>Щукарева Е.В.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4313" y="142875"/>
            <a:ext cx="8643937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МУНИЦИПАЛЬНОЕ  БЮДЖЕТНОЕ  ОБЩЕОБРАЗОВАТЕЛЬНОЕ УЧРЕЖДЕНИЕ</a:t>
            </a:r>
          </a:p>
          <a:p>
            <a:pPr algn="ctr"/>
            <a:r>
              <a:rPr lang="ru-RU" sz="1400"/>
              <a:t>СРЕДНЯЯ ОБЩЕОБРАЗОВАТЕЛЬНАЯ ШКОЛА № 3  ИМЕНИ   С.А.КРАСОВСКОГО</a:t>
            </a:r>
          </a:p>
          <a:p>
            <a:pPr algn="ctr"/>
            <a:r>
              <a:rPr lang="ru-RU" sz="1400"/>
              <a:t>ПОСЁЛКА  МОНИНО ЩЁЛКОВСКОГО  МУНИЦИПАЛЬНОГО  РАЙОНА</a:t>
            </a:r>
          </a:p>
          <a:p>
            <a:pPr algn="ctr"/>
            <a:r>
              <a:rPr lang="ru-RU" sz="1400"/>
              <a:t>МОСКОВСКОЙ  ОБЛАСТИ   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76200" y="5997714"/>
            <a:ext cx="4443412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cs typeface="Arial" charset="0"/>
              </a:rPr>
              <a:t>д</a:t>
            </a:r>
            <a:r>
              <a:rPr lang="ru-RU" sz="2000" b="1" dirty="0" smtClean="0">
                <a:cs typeface="Arial" charset="0"/>
              </a:rPr>
              <a:t>ля внеурочной деятельности</a:t>
            </a:r>
            <a:endParaRPr lang="ru-RU" sz="2000" b="1" dirty="0">
              <a:cs typeface="Arial" charset="0"/>
            </a:endParaRPr>
          </a:p>
          <a:p>
            <a:pPr algn="ctr"/>
            <a:r>
              <a:rPr lang="ru-RU" sz="2000" b="1" dirty="0">
                <a:cs typeface="Arial" charset="0"/>
              </a:rPr>
              <a:t> </a:t>
            </a:r>
            <a:r>
              <a:rPr lang="ru-RU" sz="2000" b="1" dirty="0" smtClean="0">
                <a:cs typeface="Arial" charset="0"/>
              </a:rPr>
              <a:t>3 </a:t>
            </a:r>
            <a:r>
              <a:rPr lang="ru-RU" sz="2000" b="1" dirty="0">
                <a:cs typeface="Arial" charset="0"/>
              </a:rPr>
              <a:t>класс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381000" y="228600"/>
            <a:ext cx="358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Бить баклуши</a:t>
            </a:r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На глазок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1066800"/>
            <a:ext cx="4114800" cy="1066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0000"/>
                </a:solidFill>
                <a:latin typeface="Arial" charset="0"/>
              </a:rPr>
              <a:t>Приблизительно</a:t>
            </a:r>
            <a:r>
              <a:rPr lang="ru-RU" sz="3200" b="1" i="1">
                <a:solidFill>
                  <a:srgbClr val="CC0000"/>
                </a:solidFill>
              </a:rPr>
              <a:t>, </a:t>
            </a:r>
            <a:r>
              <a:rPr lang="ru-RU" sz="3200" b="1" i="1">
                <a:solidFill>
                  <a:srgbClr val="CC0000"/>
                </a:solidFill>
                <a:latin typeface="Arial" charset="0"/>
              </a:rPr>
              <a:t>примерно</a:t>
            </a:r>
            <a:endParaRPr lang="ru-RU" sz="32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304800" y="225425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Собак гонять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91075" y="2298700"/>
            <a:ext cx="3692525" cy="579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0000"/>
                </a:solidFill>
                <a:latin typeface="Arial" charset="0"/>
              </a:rPr>
              <a:t>Бездельничать</a:t>
            </a:r>
            <a:endParaRPr lang="ru-RU" sz="32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7654" name="TextBox 7"/>
          <p:cNvSpPr txBox="1">
            <a:spLocks noChangeArrowheads="1"/>
          </p:cNvSpPr>
          <p:nvPr/>
        </p:nvSpPr>
        <p:spPr bwMode="auto">
          <a:xfrm>
            <a:off x="228600" y="3124200"/>
            <a:ext cx="396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Голова идёт кругом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5675" y="3152775"/>
            <a:ext cx="4225925" cy="579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0000"/>
                </a:solidFill>
                <a:latin typeface="Arial" charset="0"/>
              </a:rPr>
              <a:t>Множество забот</a:t>
            </a:r>
            <a:endParaRPr lang="ru-RU" sz="32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7656" name="TextBox 9"/>
          <p:cNvSpPr txBox="1">
            <a:spLocks noChangeArrowheads="1"/>
          </p:cNvSpPr>
          <p:nvPr/>
        </p:nvSpPr>
        <p:spPr bwMode="auto">
          <a:xfrm>
            <a:off x="304800" y="476885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Повесить нос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92675" y="4768850"/>
            <a:ext cx="3387725" cy="579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0000"/>
                </a:solidFill>
                <a:latin typeface="Arial" charset="0"/>
              </a:rPr>
              <a:t>Расстроиться</a:t>
            </a:r>
            <a:endParaRPr lang="ru-RU" sz="3200" b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27658" name="Rectangle 12"/>
          <p:cNvSpPr>
            <a:spLocks noChangeArrowheads="1"/>
          </p:cNvSpPr>
          <p:nvPr/>
        </p:nvSpPr>
        <p:spPr bwMode="auto">
          <a:xfrm>
            <a:off x="4648200" y="228600"/>
            <a:ext cx="384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CC0000"/>
                </a:solidFill>
              </a:rPr>
              <a:t>Бездельничать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276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0" y="304800"/>
            <a:ext cx="464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Прожужжать все уши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9200" y="349250"/>
            <a:ext cx="3387725" cy="579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006666"/>
                </a:solidFill>
                <a:latin typeface="Arial" charset="0"/>
              </a:rPr>
              <a:t>Надоесть</a:t>
            </a:r>
            <a:endParaRPr lang="ru-RU" sz="3200" b="1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152400" y="1828800"/>
            <a:ext cx="464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Ушки на макушке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0" y="1752600"/>
            <a:ext cx="3962400" cy="1066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006666"/>
                </a:solidFill>
                <a:latin typeface="Arial" charset="0"/>
              </a:rPr>
              <a:t>Быть внимательным</a:t>
            </a:r>
            <a:endParaRPr lang="ru-RU" sz="3200" b="1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0" y="3429000"/>
            <a:ext cx="464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Мозолить глаза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2375" y="3495675"/>
            <a:ext cx="3387725" cy="579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006666"/>
                </a:solidFill>
                <a:latin typeface="Arial" charset="0"/>
              </a:rPr>
              <a:t>Надоесть</a:t>
            </a:r>
            <a:endParaRPr lang="ru-RU" sz="3200" b="1">
              <a:solidFill>
                <a:srgbClr val="006666"/>
              </a:solidFill>
              <a:latin typeface="Arial" charset="0"/>
            </a:endParaRPr>
          </a:p>
        </p:txBody>
      </p:sp>
      <p:sp>
        <p:nvSpPr>
          <p:cNvPr id="28679" name="TextBox 8"/>
          <p:cNvSpPr txBox="1">
            <a:spLocks noChangeArrowheads="1"/>
          </p:cNvSpPr>
          <p:nvPr/>
        </p:nvSpPr>
        <p:spPr bwMode="auto">
          <a:xfrm>
            <a:off x="0" y="4800600"/>
            <a:ext cx="464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Всё валится из рук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4857750"/>
            <a:ext cx="3387725" cy="579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006666"/>
                </a:solidFill>
                <a:latin typeface="Arial" charset="0"/>
              </a:rPr>
              <a:t>Не получается</a:t>
            </a:r>
            <a:endParaRPr lang="ru-RU" sz="3200" b="1">
              <a:solidFill>
                <a:srgbClr val="006666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1600" y="393700"/>
            <a:ext cx="3387725" cy="579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0099"/>
                </a:solidFill>
                <a:latin typeface="Arial" charset="0"/>
              </a:rPr>
              <a:t>Зазнаваться</a:t>
            </a:r>
            <a:endParaRPr lang="ru-RU" sz="3200" b="1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0" y="381000"/>
            <a:ext cx="464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Задирать нос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0" y="1905000"/>
            <a:ext cx="464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Взять себя в руки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1936750"/>
            <a:ext cx="3387725" cy="579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0099"/>
                </a:solidFill>
                <a:latin typeface="Arial" charset="0"/>
              </a:rPr>
              <a:t>Собраться</a:t>
            </a:r>
            <a:endParaRPr lang="ru-RU" sz="3200" b="1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0" y="3105150"/>
            <a:ext cx="4648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Лодыря корчить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1600" y="3103563"/>
            <a:ext cx="3810000" cy="5794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0099"/>
                </a:solidFill>
                <a:latin typeface="Arial" charset="0"/>
              </a:rPr>
              <a:t>Бездельничать</a:t>
            </a:r>
            <a:endParaRPr lang="ru-RU" sz="3200" b="1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0" y="4724400"/>
            <a:ext cx="464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Навострить уши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5400" y="4724400"/>
            <a:ext cx="3387725" cy="579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0099"/>
                </a:solidFill>
                <a:latin typeface="Arial" charset="0"/>
              </a:rPr>
              <a:t>Прислушаться</a:t>
            </a:r>
            <a:endParaRPr lang="ru-RU" sz="3200" b="1">
              <a:solidFill>
                <a:srgbClr val="CC0099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454025" y="192405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Помни фразеологические обороты и правильно употребляй их в речи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533400" y="4572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cs typeface="Arial" charset="0"/>
              </a:rPr>
              <a:t>Закончи фразеологизм и объясни как ты понимаешь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304800" y="2514600"/>
            <a:ext cx="396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Колючий как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3352800" y="25146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ёж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381000" y="4038600"/>
            <a:ext cx="419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Упрям  как</a:t>
            </a: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2895600" y="4038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осёл</a:t>
            </a: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457200" y="5562600"/>
            <a:ext cx="388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Изворотлив  как</a:t>
            </a:r>
          </a:p>
        </p:txBody>
      </p:sp>
      <p:sp>
        <p:nvSpPr>
          <p:cNvPr id="16391" name="TextBox 9"/>
          <p:cNvSpPr txBox="1">
            <a:spLocks noChangeArrowheads="1"/>
          </p:cNvSpPr>
          <p:nvPr/>
        </p:nvSpPr>
        <p:spPr bwMode="auto">
          <a:xfrm>
            <a:off x="4191000" y="5562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уж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9" grpId="0"/>
      <p:bldP spid="163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381000" y="533400"/>
            <a:ext cx="2682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Надут  как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2971800" y="533400"/>
            <a:ext cx="2011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индюк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381000" y="1752600"/>
            <a:ext cx="30178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Труслив  как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3429000" y="1752600"/>
            <a:ext cx="1760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заяц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457200" y="30480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Хитер  как</a:t>
            </a: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2895600" y="3048000"/>
            <a:ext cx="1592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лиса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457200" y="4419600"/>
            <a:ext cx="2179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Нем  как</a:t>
            </a:r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2590800" y="4419600"/>
            <a:ext cx="1508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рыба</a:t>
            </a:r>
          </a:p>
        </p:txBody>
      </p:sp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457200" y="5715000"/>
            <a:ext cx="3352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Болтлива   как</a:t>
            </a:r>
          </a:p>
        </p:txBody>
      </p:sp>
      <p:sp>
        <p:nvSpPr>
          <p:cNvPr id="18442" name="TextBox 10"/>
          <p:cNvSpPr txBox="1">
            <a:spLocks noChangeArrowheads="1"/>
          </p:cNvSpPr>
          <p:nvPr/>
        </p:nvSpPr>
        <p:spPr bwMode="auto">
          <a:xfrm>
            <a:off x="3657600" y="5700713"/>
            <a:ext cx="17605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cs typeface="Arial" charset="0"/>
              </a:rPr>
              <a:t>сорока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/>
      <p:bldP spid="18438" grpId="0"/>
      <p:bldP spid="18440" grpId="0"/>
      <p:bldP spid="184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304800" y="3810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Сел  в</a:t>
            </a: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2057400" y="3810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калошу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514600" y="1295400"/>
            <a:ext cx="510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hlink"/>
                </a:solidFill>
                <a:cs typeface="Arial" charset="0"/>
              </a:rPr>
              <a:t>Оказался в смешном положении.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381000" y="32766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Голова  как</a:t>
            </a: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3259138" y="3265488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решето</a:t>
            </a:r>
          </a:p>
        </p:txBody>
      </p:sp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2133600" y="45720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hlink"/>
                </a:solidFill>
                <a:cs typeface="Arial" charset="0"/>
              </a:rPr>
              <a:t>Забывчивый.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1" grpId="0"/>
      <p:bldP spid="194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304800" y="3048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Льёт  как из</a:t>
            </a: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854325" y="3048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ведра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3276600" y="1219200"/>
            <a:ext cx="556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accent2"/>
                </a:solidFill>
                <a:latin typeface="Calibri" pitchFamily="34" charset="0"/>
              </a:rPr>
              <a:t>Сильный</a:t>
            </a:r>
            <a:r>
              <a:rPr lang="ru-RU" sz="3600" i="1">
                <a:solidFill>
                  <a:schemeClr val="accent2"/>
                </a:solidFill>
                <a:latin typeface="Calibri" pitchFamily="34" charset="0"/>
              </a:rPr>
              <a:t>  </a:t>
            </a:r>
            <a:r>
              <a:rPr lang="ru-RU" sz="3600" b="1" i="1">
                <a:solidFill>
                  <a:schemeClr val="accent2"/>
                </a:solidFill>
                <a:latin typeface="Calibri" pitchFamily="34" charset="0"/>
              </a:rPr>
              <a:t>дождь,  ливень</a:t>
            </a:r>
            <a:r>
              <a:rPr lang="ru-RU" sz="3600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381000" y="25146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Слышно, как  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3209925" y="25146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муха  пролетит</a:t>
            </a:r>
            <a:r>
              <a:rPr lang="ru-RU" sz="3600">
                <a:latin typeface="Calibri" pitchFamily="34" charset="0"/>
              </a:rPr>
              <a:t>.</a:t>
            </a:r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4191000" y="35814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accent2"/>
                </a:solidFill>
                <a:latin typeface="Calibri" pitchFamily="34" charset="0"/>
              </a:rPr>
              <a:t>Полная  тишина</a:t>
            </a:r>
            <a:r>
              <a:rPr lang="ru-RU" sz="3600" i="1">
                <a:solidFill>
                  <a:schemeClr val="accent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381000" y="48768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Лететь</a:t>
            </a: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2054225" y="4899025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стрелой.</a:t>
            </a:r>
          </a:p>
        </p:txBody>
      </p:sp>
      <p:sp>
        <p:nvSpPr>
          <p:cNvPr id="20489" name="TextBox 12"/>
          <p:cNvSpPr txBox="1">
            <a:spLocks noChangeArrowheads="1"/>
          </p:cNvSpPr>
          <p:nvPr/>
        </p:nvSpPr>
        <p:spPr bwMode="auto">
          <a:xfrm>
            <a:off x="3352800" y="5638800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chemeClr val="accent2"/>
                </a:solidFill>
                <a:latin typeface="Calibri" pitchFamily="34" charset="0"/>
              </a:rPr>
              <a:t>Бежать  очень  быстро.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5" grpId="0"/>
      <p:bldP spid="20486" grpId="0"/>
      <p:bldP spid="20488" grpId="0"/>
      <p:bldP spid="204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152400" y="3048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Как  снег  на</a:t>
            </a: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2873375" y="32385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голову.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4191000" y="12954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C3399"/>
                </a:solidFill>
                <a:latin typeface="Calibri" pitchFamily="34" charset="0"/>
              </a:rPr>
              <a:t>Неожиданно.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304800" y="22098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Держать  ухо</a:t>
            </a:r>
          </a:p>
        </p:txBody>
      </p: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3136900" y="2219325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востро.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3733800" y="3429000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C3399"/>
                </a:solidFill>
                <a:latin typeface="Calibri" pitchFamily="34" charset="0"/>
              </a:rPr>
              <a:t>Быть  осторожным</a:t>
            </a:r>
            <a:r>
              <a:rPr lang="ru-RU" sz="3600" b="1">
                <a:solidFill>
                  <a:srgbClr val="CC3399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2535" name="TextBox 7"/>
          <p:cNvSpPr txBox="1">
            <a:spLocks noChangeArrowheads="1"/>
          </p:cNvSpPr>
          <p:nvPr/>
        </p:nvSpPr>
        <p:spPr bwMode="auto">
          <a:xfrm>
            <a:off x="304800" y="45720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Бросаться  со  всех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4192588" y="45720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ног.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1447800" y="5622925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C3399"/>
                </a:solidFill>
                <a:latin typeface="Calibri" pitchFamily="34" charset="0"/>
              </a:rPr>
              <a:t>Очень быстро убегать, прибегать.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3" grpId="0"/>
      <p:bldP spid="22534" grpId="0"/>
      <p:bldP spid="22536" grpId="0"/>
      <p:bldP spid="225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1"/>
          <p:cNvSpPr txBox="1">
            <a:spLocks noChangeArrowheads="1"/>
          </p:cNvSpPr>
          <p:nvPr/>
        </p:nvSpPr>
        <p:spPr bwMode="auto">
          <a:xfrm>
            <a:off x="228600" y="3048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Навязнуть  на</a:t>
            </a: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3138488" y="304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зубах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3657600" y="1219200"/>
            <a:ext cx="495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08000"/>
                </a:solidFill>
                <a:latin typeface="Calibri" pitchFamily="34" charset="0"/>
              </a:rPr>
              <a:t>Наскучить,  надоесть.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228600" y="1981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Задирать</a:t>
            </a: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2325688" y="2001838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нос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2895600" y="2787650"/>
            <a:ext cx="579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08000"/>
                </a:solidFill>
                <a:latin typeface="Calibri" pitchFamily="34" charset="0"/>
              </a:rPr>
              <a:t>Зазнаваться,  важничать</a:t>
            </a:r>
            <a:r>
              <a:rPr lang="ru-RU" sz="3600" b="1">
                <a:solidFill>
                  <a:srgbClr val="008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3927475" y="4322763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руки.</a:t>
            </a:r>
          </a:p>
        </p:txBody>
      </p:sp>
      <p:sp>
        <p:nvSpPr>
          <p:cNvPr id="24584" name="TextBox 9"/>
          <p:cNvSpPr txBox="1">
            <a:spLocks noChangeArrowheads="1"/>
          </p:cNvSpPr>
          <p:nvPr/>
        </p:nvSpPr>
        <p:spPr bwMode="auto">
          <a:xfrm>
            <a:off x="3810000" y="54864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08000"/>
                </a:solidFill>
              </a:rPr>
              <a:t>Ничего  не делать.</a:t>
            </a:r>
          </a:p>
        </p:txBody>
      </p:sp>
      <p:sp>
        <p:nvSpPr>
          <p:cNvPr id="24585" name="Rectangle 11"/>
          <p:cNvSpPr>
            <a:spLocks noChangeArrowheads="1"/>
          </p:cNvSpPr>
          <p:nvPr/>
        </p:nvSpPr>
        <p:spPr bwMode="auto">
          <a:xfrm>
            <a:off x="457200" y="4311650"/>
            <a:ext cx="3500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Сидеть  сложа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1" grpId="0"/>
      <p:bldP spid="24582" grpId="0"/>
      <p:bldP spid="24583" grpId="0"/>
      <p:bldP spid="245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3"/>
          <p:cNvSpPr txBox="1">
            <a:spLocks noChangeArrowheads="1"/>
          </p:cNvSpPr>
          <p:nvPr/>
        </p:nvSpPr>
        <p:spPr bwMode="auto">
          <a:xfrm>
            <a:off x="304800" y="3810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Смотреть  как</a:t>
            </a:r>
          </a:p>
        </p:txBody>
      </p:sp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3429000" y="3810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баран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5105400" y="3810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на  новые   ворота.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1249363"/>
            <a:ext cx="3124200" cy="5794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000099"/>
                </a:solidFill>
                <a:latin typeface="Arial" charset="0"/>
              </a:rPr>
              <a:t>Не  узнавать</a:t>
            </a:r>
            <a:r>
              <a:rPr lang="ru-RU" sz="3200" b="1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381000" y="22860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Дуется как</a:t>
            </a:r>
          </a:p>
        </p:txBody>
      </p:sp>
      <p:sp>
        <p:nvSpPr>
          <p:cNvPr id="25606" name="TextBox 8"/>
          <p:cNvSpPr txBox="1">
            <a:spLocks noChangeArrowheads="1"/>
          </p:cNvSpPr>
          <p:nvPr/>
        </p:nvSpPr>
        <p:spPr bwMode="auto">
          <a:xfrm>
            <a:off x="3125788" y="2282825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мышь</a:t>
            </a:r>
          </a:p>
        </p:txBody>
      </p:sp>
      <p:sp>
        <p:nvSpPr>
          <p:cNvPr id="25607" name="TextBox 9"/>
          <p:cNvSpPr txBox="1">
            <a:spLocks noChangeArrowheads="1"/>
          </p:cNvSpPr>
          <p:nvPr/>
        </p:nvSpPr>
        <p:spPr bwMode="auto">
          <a:xfrm>
            <a:off x="4972050" y="2276475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на крупу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8800" y="3230563"/>
            <a:ext cx="3124200" cy="5794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000099"/>
                </a:solidFill>
                <a:latin typeface="Arial" charset="0"/>
              </a:rPr>
              <a:t>Обижается.</a:t>
            </a:r>
            <a:endParaRPr lang="ru-RU" sz="32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5609" name="TextBox 11"/>
          <p:cNvSpPr txBox="1">
            <a:spLocks noChangeArrowheads="1"/>
          </p:cNvSpPr>
          <p:nvPr/>
        </p:nvSpPr>
        <p:spPr bwMode="auto">
          <a:xfrm>
            <a:off x="304800" y="44196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Пустить</a:t>
            </a:r>
          </a:p>
        </p:txBody>
      </p:sp>
      <p:sp>
        <p:nvSpPr>
          <p:cNvPr id="25610" name="TextBox 12"/>
          <p:cNvSpPr txBox="1">
            <a:spLocks noChangeArrowheads="1"/>
          </p:cNvSpPr>
          <p:nvPr/>
        </p:nvSpPr>
        <p:spPr bwMode="auto">
          <a:xfrm>
            <a:off x="2438400" y="4424363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козла</a:t>
            </a:r>
          </a:p>
        </p:txBody>
      </p:sp>
      <p:sp>
        <p:nvSpPr>
          <p:cNvPr id="25611" name="TextBox 13"/>
          <p:cNvSpPr txBox="1">
            <a:spLocks noChangeArrowheads="1"/>
          </p:cNvSpPr>
          <p:nvPr/>
        </p:nvSpPr>
        <p:spPr bwMode="auto">
          <a:xfrm>
            <a:off x="3992563" y="445135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в огород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981325" y="5372100"/>
            <a:ext cx="617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0099"/>
                </a:solidFill>
              </a:rPr>
              <a:t>Разрешить человеку делать то, от чего будет только вред.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7" grpId="0"/>
      <p:bldP spid="25606" grpId="0"/>
      <p:bldP spid="11" grpId="0"/>
      <p:bldP spid="25610" grpId="0"/>
      <p:bldP spid="256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1"/>
          <p:cNvSpPr txBox="1">
            <a:spLocks noChangeArrowheads="1"/>
          </p:cNvSpPr>
          <p:nvPr/>
        </p:nvSpPr>
        <p:spPr bwMode="auto">
          <a:xfrm>
            <a:off x="381000" y="60960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Купить</a:t>
            </a: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2192338" y="619125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кота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3471863" y="619125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в мешке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65475" y="1644650"/>
            <a:ext cx="5749925" cy="579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0099"/>
                </a:solidFill>
                <a:latin typeface="Arial" charset="0"/>
              </a:rPr>
              <a:t>Приобрести неизвестное</a:t>
            </a:r>
            <a:endParaRPr lang="ru-RU" sz="3200" b="1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76200" y="2935288"/>
            <a:ext cx="5867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Делить шкуру неубитого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5943600" y="2935288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cs typeface="Arial" charset="0"/>
              </a:rPr>
              <a:t>медведя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13075" y="4525963"/>
            <a:ext cx="5749925" cy="5794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C0099"/>
                </a:solidFill>
                <a:latin typeface="Arial" charset="0"/>
              </a:rPr>
              <a:t>Делить то, чего ещё нет</a:t>
            </a:r>
            <a:endParaRPr lang="ru-RU" sz="3200" b="1">
              <a:solidFill>
                <a:srgbClr val="CC0099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5" grpId="0"/>
      <p:bldP spid="26630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263</Words>
  <PresentationFormat>Экран (4:3)</PresentationFormat>
  <Paragraphs>110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ФРАЗЕОЛОГИЗМЫ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ФРАЗЕОЛОГИЗМЫ</dc:title>
  <dc:creator>ASUS</dc:creator>
  <cp:lastModifiedBy>user</cp:lastModifiedBy>
  <cp:revision>23</cp:revision>
  <dcterms:created xsi:type="dcterms:W3CDTF">2010-01-04T11:18:12Z</dcterms:created>
  <dcterms:modified xsi:type="dcterms:W3CDTF">2014-10-12T11:12:10Z</dcterms:modified>
</cp:coreProperties>
</file>