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4E1EDC-8824-4F06-B276-D8055500E83A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C07ADE-B213-467F-9B87-62986725D8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944215"/>
          </a:xfrm>
        </p:spPr>
        <p:txBody>
          <a:bodyPr/>
          <a:lstStyle/>
          <a:p>
            <a:r>
              <a:rPr lang="ru-RU" b="1" dirty="0" smtClean="0"/>
              <a:t>Урок русского языка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064896" cy="4104456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Тема</a:t>
            </a:r>
            <a:r>
              <a:rPr lang="ru-RU" sz="2400" b="1" dirty="0">
                <a:solidFill>
                  <a:srgbClr val="FF0000"/>
                </a:solidFill>
              </a:rPr>
              <a:t>: </a:t>
            </a:r>
            <a:r>
              <a:rPr lang="ru-RU" sz="2400" b="1" dirty="0"/>
              <a:t>«Проверка написания гласной в суффиксах  </a:t>
            </a:r>
            <a:endParaRPr lang="en-US" sz="2400" b="1" dirty="0" smtClean="0"/>
          </a:p>
          <a:p>
            <a:r>
              <a:rPr lang="ru-RU" sz="2400" b="1" dirty="0" smtClean="0"/>
              <a:t> </a:t>
            </a:r>
            <a:r>
              <a:rPr lang="ru-RU" sz="2400" b="1" dirty="0"/>
              <a:t>-</a:t>
            </a:r>
            <a:r>
              <a:rPr lang="ru-RU" sz="2400" b="1" dirty="0" err="1"/>
              <a:t>ик</a:t>
            </a:r>
            <a:r>
              <a:rPr lang="ru-RU" sz="2400" b="1" dirty="0"/>
              <a:t>,  -</a:t>
            </a:r>
            <a:r>
              <a:rPr lang="ru-RU" sz="2400" b="1" dirty="0" err="1" smtClean="0"/>
              <a:t>ек</a:t>
            </a:r>
            <a:r>
              <a:rPr lang="ru-RU" sz="2400" b="1" dirty="0" smtClean="0"/>
              <a:t>»</a:t>
            </a:r>
          </a:p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Задача </a:t>
            </a:r>
            <a:r>
              <a:rPr lang="ru-RU" sz="2400" b="1" dirty="0" smtClean="0">
                <a:solidFill>
                  <a:srgbClr val="FF0000"/>
                </a:solidFill>
              </a:rPr>
              <a:t>урока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-</a:t>
            </a:r>
            <a:r>
              <a:rPr lang="ru-RU" sz="2400" dirty="0" smtClean="0"/>
              <a:t> </a:t>
            </a:r>
            <a:r>
              <a:rPr lang="ru-RU" sz="2400" dirty="0" smtClean="0"/>
              <a:t>научиться определять какую гласную следует писать в словах с суффиксами </a:t>
            </a:r>
          </a:p>
          <a:p>
            <a:r>
              <a:rPr lang="ru-RU" sz="2400" dirty="0" smtClean="0"/>
              <a:t>–</a:t>
            </a:r>
            <a:r>
              <a:rPr lang="ru-RU" sz="2400" dirty="0" err="1" smtClean="0"/>
              <a:t>ик</a:t>
            </a:r>
            <a:r>
              <a:rPr lang="ru-RU" sz="2400" dirty="0" smtClean="0"/>
              <a:t>, -</a:t>
            </a:r>
            <a:r>
              <a:rPr lang="ru-RU" sz="2400" dirty="0" err="1" smtClean="0"/>
              <a:t>ек</a:t>
            </a:r>
            <a:endParaRPr lang="ru-RU" sz="2400" dirty="0" smtClean="0"/>
          </a:p>
          <a:p>
            <a:pPr lvl="0"/>
            <a:r>
              <a:rPr lang="en-US" sz="2400" dirty="0" smtClean="0"/>
              <a:t>-</a:t>
            </a:r>
            <a:r>
              <a:rPr lang="ru-RU" sz="2400" dirty="0" smtClean="0"/>
              <a:t>самостоятельная формулировка учащимися вывода о том, как узнать, какой суффикс писать в слове –</a:t>
            </a:r>
            <a:r>
              <a:rPr lang="ru-RU" sz="2400" dirty="0" err="1" smtClean="0"/>
              <a:t>ек</a:t>
            </a:r>
            <a:r>
              <a:rPr lang="ru-RU" sz="2400" dirty="0" smtClean="0"/>
              <a:t>-  или –</a:t>
            </a:r>
            <a:r>
              <a:rPr lang="ru-RU" sz="2400" dirty="0" err="1" smtClean="0"/>
              <a:t>ик</a:t>
            </a:r>
            <a:r>
              <a:rPr lang="ru-RU" sz="2400" dirty="0" smtClean="0"/>
              <a:t>-</a:t>
            </a:r>
          </a:p>
          <a:p>
            <a:pPr lvl="0"/>
            <a:r>
              <a:rPr lang="en-US" sz="2400" dirty="0" smtClean="0"/>
              <a:t>-</a:t>
            </a:r>
            <a:r>
              <a:rPr lang="ru-RU" sz="2400" dirty="0" smtClean="0"/>
              <a:t>развитие </a:t>
            </a:r>
            <a:r>
              <a:rPr lang="ru-RU" sz="2400" dirty="0" smtClean="0"/>
              <a:t>самостоятельности мышления и познавательной потребности у учащихся.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на внимание.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Если      -</a:t>
            </a:r>
            <a:r>
              <a:rPr lang="ru-RU" dirty="0" err="1" smtClean="0"/>
              <a:t>ек</a:t>
            </a:r>
            <a:r>
              <a:rPr lang="ru-RU" dirty="0" smtClean="0"/>
              <a:t>-                записываем  1.</a:t>
            </a:r>
          </a:p>
          <a:p>
            <a:pPr algn="ctr"/>
            <a:r>
              <a:rPr lang="ru-RU" dirty="0" smtClean="0"/>
              <a:t> Если     -</a:t>
            </a:r>
            <a:r>
              <a:rPr lang="ru-RU" dirty="0" err="1" smtClean="0"/>
              <a:t>ик</a:t>
            </a:r>
            <a:r>
              <a:rPr lang="ru-RU" dirty="0" smtClean="0"/>
              <a:t>-                записываем  0.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Учитель диктует медленно: </a:t>
            </a:r>
          </a:p>
          <a:p>
            <a:pPr algn="ctr"/>
            <a:endParaRPr lang="ru-RU" dirty="0" smtClean="0"/>
          </a:p>
          <a:p>
            <a:r>
              <a:rPr lang="ru-RU" b="1" i="1" dirty="0" smtClean="0"/>
              <a:t>Шарики, сухарики, горшочек, совочек, </a:t>
            </a:r>
            <a:r>
              <a:rPr lang="ru-RU" b="1" i="1" dirty="0" err="1" smtClean="0"/>
              <a:t>проводочек</a:t>
            </a:r>
            <a:r>
              <a:rPr lang="ru-RU" b="1" i="1" dirty="0" smtClean="0"/>
              <a:t>, куличик, кирпичик, овражек, барашек, платочек, </a:t>
            </a:r>
            <a:r>
              <a:rPr lang="ru-RU" b="1" i="1" dirty="0" err="1" smtClean="0"/>
              <a:t>шнурочек</a:t>
            </a:r>
            <a:r>
              <a:rPr lang="ru-RU" b="1" i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0  0  1  1  1  0  0  1  1  1  1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dirty="0" smtClean="0"/>
              <a:t> Задание №3. </a:t>
            </a:r>
            <a:br>
              <a:rPr lang="ru-RU" dirty="0" smtClean="0"/>
            </a:br>
            <a:r>
              <a:rPr lang="ru-RU" sz="3200" i="1" dirty="0" smtClean="0"/>
              <a:t>Подберите к словам однокоренные существительные с суффиксами  -</a:t>
            </a:r>
            <a:r>
              <a:rPr lang="ru-RU" sz="3200" i="1" dirty="0" err="1" smtClean="0"/>
              <a:t>ик</a:t>
            </a:r>
            <a:r>
              <a:rPr lang="ru-RU" sz="3200" i="1" dirty="0" smtClean="0"/>
              <a:t>,  -</a:t>
            </a:r>
            <a:r>
              <a:rPr lang="ru-RU" sz="3200" i="1" dirty="0" err="1" smtClean="0"/>
              <a:t>ек</a:t>
            </a:r>
            <a:r>
              <a:rPr lang="ru-RU" sz="3200" i="1" dirty="0" smtClean="0"/>
              <a:t>   и запишите в два столбика.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84"/>
          </a:xfrm>
        </p:spPr>
        <p:txBody>
          <a:bodyPr/>
          <a:lstStyle/>
          <a:p>
            <a:pPr algn="ctr"/>
            <a:r>
              <a:rPr lang="ru-RU" b="1" dirty="0" smtClean="0"/>
              <a:t>ПРОХОД, ПЛАТОК, БИЛЕТ, СОЛДАТ,     ПЕСОК, ТОПОР, НАВЕС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C:\Users\1\Pictures\КАРТИНКИ\АНИМИРОВАННЫЕ КАРТИНКИ\1 (363)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81128"/>
            <a:ext cx="1947862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Проходик</a:t>
            </a:r>
            <a:r>
              <a:rPr lang="ru-RU" dirty="0" smtClean="0"/>
              <a:t>                            платочек</a:t>
            </a:r>
          </a:p>
          <a:p>
            <a:endParaRPr lang="ru-RU" dirty="0" smtClean="0"/>
          </a:p>
          <a:p>
            <a:r>
              <a:rPr lang="ru-RU" dirty="0" smtClean="0"/>
              <a:t>билетик                               платочек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</a:p>
          <a:p>
            <a:r>
              <a:rPr lang="ru-RU" dirty="0" smtClean="0"/>
              <a:t>солдатик                             песочек </a:t>
            </a:r>
          </a:p>
          <a:p>
            <a:endParaRPr lang="ru-RU" dirty="0" smtClean="0"/>
          </a:p>
          <a:p>
            <a:r>
              <a:rPr lang="ru-RU" dirty="0" smtClean="0"/>
              <a:t>Топорик                               песочек </a:t>
            </a:r>
          </a:p>
          <a:p>
            <a:endParaRPr lang="ru-RU" dirty="0" smtClean="0"/>
          </a:p>
          <a:p>
            <a:r>
              <a:rPr lang="ru-RU" dirty="0" err="1" smtClean="0"/>
              <a:t>навесик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- Как определить правильное написание суффиксов –</a:t>
            </a:r>
            <a:r>
              <a:rPr lang="ru-RU" b="1" dirty="0" err="1" smtClean="0"/>
              <a:t>ик</a:t>
            </a:r>
            <a:r>
              <a:rPr lang="ru-RU" b="1" dirty="0" smtClean="0"/>
              <a:t>,  -</a:t>
            </a:r>
            <a:r>
              <a:rPr lang="ru-RU" b="1" dirty="0" err="1" smtClean="0"/>
              <a:t>ек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b="1" dirty="0" smtClean="0"/>
              <a:t>- Кому было трудно?     </a:t>
            </a:r>
            <a:endParaRPr lang="ru-RU" dirty="0" smtClean="0"/>
          </a:p>
          <a:p>
            <a:r>
              <a:rPr lang="ru-RU" b="1" dirty="0" smtClean="0"/>
              <a:t> - Какое задание больше всего понравилось?</a:t>
            </a:r>
            <a:endParaRPr lang="ru-RU" dirty="0" smtClean="0"/>
          </a:p>
          <a:p>
            <a:r>
              <a:rPr lang="ru-RU" b="1" dirty="0" smtClean="0"/>
              <a:t>- С каким настроением уходите?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C:\Users\1\Pictures\КАРТИНКИ\АНИМИРОВАННЫЕ КАРТИНКИ\1 (363)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81128"/>
            <a:ext cx="1947862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C:\Users\1\Pictures\КАРТИНКИ\АНИМИРОВАННЫЕ КАРТИНКИ\1 (363)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0544" y="4733528"/>
            <a:ext cx="1947862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4" descr="C:\Users\1\Pictures\КАРТИНКИ\АНИМИРОВАННЫЕ КАРТИНКИ\1 (363)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25144"/>
            <a:ext cx="1947862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C:\Users\1\Pictures\КАРТИНКИ\АНИМИРОВАННЫЕ КАРТИНКИ\1 (363)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4560" y="4877544"/>
            <a:ext cx="1947862" cy="1584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</a:t>
            </a:r>
            <a:endParaRPr lang="ru-RU" dirty="0"/>
          </a:p>
        </p:txBody>
      </p:sp>
      <p:pic>
        <p:nvPicPr>
          <p:cNvPr id="4" name="Picture 2" descr="C:\Users\Надежда\Desktop\Новая папка (2)\reben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66975" y="2063750"/>
            <a:ext cx="421005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№1</a:t>
            </a:r>
            <a:br>
              <a:rPr lang="ru-RU" dirty="0" smtClean="0"/>
            </a:br>
            <a:r>
              <a:rPr lang="ru-RU" sz="2700" dirty="0" smtClean="0"/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Найдите слова с суффиксом и расположите столбиком слева.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232248"/>
          </a:xfrm>
        </p:spPr>
        <p:txBody>
          <a:bodyPr/>
          <a:lstStyle/>
          <a:p>
            <a:r>
              <a:rPr lang="ru-RU" b="1" dirty="0" smtClean="0"/>
              <a:t>ПРОХОД, ДРУЖОЧ…К,  КЛЮЧ…К, ЛЕЩ, БУКЕТ…К, ОРЕШ…К, РУКА, ДОМ…К , ПОДГРЁБ, ГРИБЫ, ПЛАТОЧ…К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Дружоч</a:t>
            </a:r>
            <a:r>
              <a:rPr lang="ru-RU" b="1" dirty="0" smtClean="0"/>
              <a:t>…к</a:t>
            </a:r>
            <a:endParaRPr lang="ru-RU" dirty="0" smtClean="0"/>
          </a:p>
          <a:p>
            <a:r>
              <a:rPr lang="ru-RU" b="1" dirty="0" smtClean="0"/>
              <a:t>Дом…к</a:t>
            </a:r>
            <a:endParaRPr lang="ru-RU" dirty="0" smtClean="0"/>
          </a:p>
          <a:p>
            <a:r>
              <a:rPr lang="ru-RU" b="1" dirty="0" err="1" smtClean="0"/>
              <a:t>Платоч</a:t>
            </a:r>
            <a:r>
              <a:rPr lang="ru-RU" b="1" dirty="0" smtClean="0"/>
              <a:t>…к</a:t>
            </a:r>
            <a:endParaRPr lang="ru-RU" dirty="0" smtClean="0"/>
          </a:p>
          <a:p>
            <a:r>
              <a:rPr lang="ru-RU" b="1" dirty="0" smtClean="0"/>
              <a:t>Ключ…к</a:t>
            </a:r>
            <a:endParaRPr lang="ru-RU" dirty="0" smtClean="0"/>
          </a:p>
          <a:p>
            <a:r>
              <a:rPr lang="ru-RU" b="1" dirty="0" smtClean="0"/>
              <a:t>Букет…к</a:t>
            </a:r>
            <a:endParaRPr lang="ru-RU" dirty="0" smtClean="0"/>
          </a:p>
          <a:p>
            <a:r>
              <a:rPr lang="ru-RU" b="1" dirty="0" err="1" smtClean="0"/>
              <a:t>Ореш</a:t>
            </a:r>
            <a:r>
              <a:rPr lang="ru-RU" b="1" dirty="0" smtClean="0"/>
              <a:t>…к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Ед.ч.                                                  Мн.ч</a:t>
            </a:r>
          </a:p>
          <a:p>
            <a:r>
              <a:rPr lang="ru-RU" b="1" dirty="0" err="1" smtClean="0"/>
              <a:t>Дружоч</a:t>
            </a:r>
            <a:r>
              <a:rPr lang="ru-RU" b="1" dirty="0" smtClean="0"/>
              <a:t>…к                                       дружочки</a:t>
            </a:r>
            <a:endParaRPr lang="ru-RU" dirty="0" smtClean="0"/>
          </a:p>
          <a:p>
            <a:r>
              <a:rPr lang="ru-RU" b="1" dirty="0" smtClean="0"/>
              <a:t>Дом…к                                              дом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ки</a:t>
            </a:r>
            <a:endParaRPr lang="ru-RU" dirty="0" smtClean="0"/>
          </a:p>
          <a:p>
            <a:r>
              <a:rPr lang="ru-RU" b="1" dirty="0" err="1" smtClean="0"/>
              <a:t>Платоч</a:t>
            </a:r>
            <a:r>
              <a:rPr lang="ru-RU" b="1" dirty="0" smtClean="0"/>
              <a:t>…к                                        платочки</a:t>
            </a:r>
            <a:endParaRPr lang="ru-RU" dirty="0" smtClean="0"/>
          </a:p>
          <a:p>
            <a:r>
              <a:rPr lang="ru-RU" b="1" dirty="0" smtClean="0"/>
              <a:t>Ключ…к                                           ключ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ки</a:t>
            </a:r>
            <a:endParaRPr lang="ru-RU" dirty="0" smtClean="0"/>
          </a:p>
          <a:p>
            <a:r>
              <a:rPr lang="ru-RU" b="1" dirty="0" smtClean="0"/>
              <a:t>Букет…к                                           букет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ки</a:t>
            </a:r>
            <a:endParaRPr lang="ru-RU" dirty="0" smtClean="0"/>
          </a:p>
          <a:p>
            <a:r>
              <a:rPr lang="ru-RU" b="1" dirty="0" err="1" smtClean="0"/>
              <a:t>Ореш</a:t>
            </a:r>
            <a:r>
              <a:rPr lang="ru-RU" b="1" dirty="0" smtClean="0"/>
              <a:t>…к                                           орешки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Алгоритм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00400"/>
          </a:xfrm>
        </p:spPr>
        <p:txBody>
          <a:bodyPr>
            <a:normAutofit/>
          </a:bodyPr>
          <a:lstStyle/>
          <a:p>
            <a:r>
              <a:rPr lang="ru-RU" b="1" dirty="0" smtClean="0"/>
              <a:t>1. Поставить слово в форму множественного числа.</a:t>
            </a:r>
          </a:p>
          <a:p>
            <a:endParaRPr lang="ru-RU" dirty="0" smtClean="0"/>
          </a:p>
          <a:p>
            <a:r>
              <a:rPr lang="ru-RU" b="1" dirty="0" smtClean="0"/>
              <a:t>2. Посмотреть выпадает гласная или нет.</a:t>
            </a:r>
          </a:p>
          <a:p>
            <a:endParaRPr lang="ru-RU" dirty="0" smtClean="0"/>
          </a:p>
          <a:p>
            <a:r>
              <a:rPr lang="ru-RU" b="1" dirty="0" smtClean="0"/>
              <a:t>3. Если гласная не выпадает –суффикс    - </a:t>
            </a:r>
            <a:r>
              <a:rPr lang="ru-RU" b="1" dirty="0" err="1" smtClean="0"/>
              <a:t>ик</a:t>
            </a:r>
            <a:r>
              <a:rPr lang="ru-RU" b="1" dirty="0" smtClean="0"/>
              <a:t>,  если выпадает – </a:t>
            </a:r>
            <a:r>
              <a:rPr lang="ru-RU" b="1" dirty="0" err="1" smtClean="0"/>
              <a:t>ек</a:t>
            </a:r>
            <a:endParaRPr lang="ru-RU" dirty="0"/>
          </a:p>
        </p:txBody>
      </p:sp>
      <p:pic>
        <p:nvPicPr>
          <p:cNvPr id="4" name="Picture 3" descr="Копия CHLD321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9494" r="10414"/>
          <a:stretch>
            <a:fillRect/>
          </a:stretch>
        </p:blipFill>
        <p:spPr bwMode="auto">
          <a:xfrm>
            <a:off x="611560" y="260648"/>
            <a:ext cx="252028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9302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    </a:t>
            </a:r>
            <a:r>
              <a:rPr lang="ru-RU" sz="4800" dirty="0" smtClean="0">
                <a:solidFill>
                  <a:srgbClr val="FF0000"/>
                </a:solidFill>
              </a:rPr>
              <a:t>РАБОТА В ПАРАХ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 Распределите слова в 2 столбика. </a:t>
            </a:r>
          </a:p>
          <a:p>
            <a:pPr algn="ctr">
              <a:buNone/>
            </a:pPr>
            <a:r>
              <a:rPr lang="ru-RU" b="1" dirty="0" err="1" smtClean="0"/>
              <a:t>горош</a:t>
            </a:r>
            <a:r>
              <a:rPr lang="ru-RU" b="1" dirty="0" smtClean="0"/>
              <a:t>…к</a:t>
            </a: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веноч</a:t>
            </a:r>
            <a:r>
              <a:rPr lang="ru-RU" b="1" dirty="0" smtClean="0"/>
              <a:t>…к</a:t>
            </a: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чулоч</a:t>
            </a:r>
            <a:r>
              <a:rPr lang="ru-RU" b="1" dirty="0" smtClean="0"/>
              <a:t>…к</a:t>
            </a:r>
            <a:endParaRPr lang="ru-RU" dirty="0" smtClean="0"/>
          </a:p>
          <a:p>
            <a:pPr algn="ctr">
              <a:buNone/>
            </a:pPr>
            <a:r>
              <a:rPr lang="ru-RU" b="1" dirty="0" err="1" smtClean="0"/>
              <a:t>клубоч</a:t>
            </a:r>
            <a:r>
              <a:rPr lang="ru-RU" b="1" dirty="0" smtClean="0"/>
              <a:t>…к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карандаш..к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кирпич…к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шалаш…к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7" descr="jcnm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201622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горош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к                             карандаш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к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веноч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к                              кирпич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к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чулоч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к                              шалаш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к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клубоч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93305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- слушать друг друга</a:t>
            </a:r>
            <a:endParaRPr lang="ru-RU" dirty="0" smtClean="0"/>
          </a:p>
          <a:p>
            <a:r>
              <a:rPr lang="ru-RU" b="1" dirty="0" smtClean="0"/>
              <a:t>-уметь уступать</a:t>
            </a:r>
            <a:endParaRPr lang="ru-RU" dirty="0" smtClean="0"/>
          </a:p>
          <a:p>
            <a:r>
              <a:rPr lang="ru-RU" b="1" dirty="0" smtClean="0"/>
              <a:t>- уметь договариваться</a:t>
            </a:r>
            <a:endParaRPr lang="ru-RU" dirty="0" smtClean="0"/>
          </a:p>
          <a:p>
            <a:r>
              <a:rPr lang="ru-RU" b="1" dirty="0" smtClean="0"/>
              <a:t>- распределять роли в группе</a:t>
            </a:r>
            <a:endParaRPr lang="ru-RU" dirty="0" smtClean="0"/>
          </a:p>
          <a:p>
            <a:r>
              <a:rPr lang="ru-RU" b="1" dirty="0" smtClean="0"/>
              <a:t>- не мешать другим группам</a:t>
            </a:r>
            <a:endParaRPr lang="ru-RU" dirty="0" smtClean="0"/>
          </a:p>
          <a:p>
            <a:r>
              <a:rPr lang="ru-RU" b="1" dirty="0" smtClean="0"/>
              <a:t>- в группе должны все работать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/>
          </a:p>
        </p:txBody>
      </p:sp>
      <p:pic>
        <p:nvPicPr>
          <p:cNvPr id="4" name="Рисунок 3" descr="http://festival.1september.ru/articles/592426/img1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3276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№2</a:t>
            </a:r>
            <a:br>
              <a:rPr lang="ru-RU" dirty="0" smtClean="0"/>
            </a:br>
            <a:r>
              <a:rPr lang="ru-RU" sz="2200" i="1" dirty="0" smtClean="0">
                <a:solidFill>
                  <a:schemeClr val="tx1"/>
                </a:solidFill>
              </a:rPr>
              <a:t>С какого дерева упали листочки?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На одно дерево приклеиваете слова с суффиксом –</a:t>
            </a:r>
            <a:r>
              <a:rPr lang="ru-RU" sz="2200" i="1" dirty="0" err="1" smtClean="0">
                <a:solidFill>
                  <a:schemeClr val="tx1"/>
                </a:solidFill>
              </a:rPr>
              <a:t>ик</a:t>
            </a:r>
            <a:r>
              <a:rPr lang="ru-RU" sz="2200" i="1" dirty="0" smtClean="0">
                <a:solidFill>
                  <a:schemeClr val="tx1"/>
                </a:solidFill>
              </a:rPr>
              <a:t>, </a:t>
            </a:r>
            <a:br>
              <a:rPr lang="ru-RU" sz="2200" i="1" dirty="0" smtClean="0">
                <a:solidFill>
                  <a:schemeClr val="tx1"/>
                </a:solidFill>
              </a:rPr>
            </a:br>
            <a:r>
              <a:rPr lang="ru-RU" sz="2200" i="1" dirty="0" smtClean="0">
                <a:solidFill>
                  <a:schemeClr val="tx1"/>
                </a:solidFill>
              </a:rPr>
              <a:t> на другое с суффиксом    -</a:t>
            </a:r>
            <a:r>
              <a:rPr lang="ru-RU" sz="2200" i="1" dirty="0" err="1" smtClean="0">
                <a:solidFill>
                  <a:schemeClr val="tx1"/>
                </a:solidFill>
              </a:rPr>
              <a:t>ек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Даны слова: </a:t>
            </a:r>
          </a:p>
          <a:p>
            <a:pPr>
              <a:buNone/>
            </a:pPr>
            <a:r>
              <a:rPr lang="ru-RU" b="1" dirty="0" smtClean="0"/>
              <a:t>      дождик, птенчик, козлик, колокольчик, бубенчик, огородик, коврик, орешек, кусочек, барашек, цветочек, горошек    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Рисунок 3" descr="j0354499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25144"/>
            <a:ext cx="1928813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139</TotalTime>
  <Words>356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Урок русского языка </vt:lpstr>
      <vt:lpstr>Задание №1  Найдите слова с суффиксом и расположите столбиком слева.   </vt:lpstr>
      <vt:lpstr>Проверяем!</vt:lpstr>
      <vt:lpstr> </vt:lpstr>
      <vt:lpstr>   Алгоритм </vt:lpstr>
      <vt:lpstr>                   РАБОТА В ПАРАХ </vt:lpstr>
      <vt:lpstr>Проверяем!</vt:lpstr>
      <vt:lpstr>РАБОТА В ГРУППАХ</vt:lpstr>
      <vt:lpstr>Задание №2 С какого дерева упали листочки?  На одно дерево приклеиваете слова с суффиксом –ик,   на другое с суффиксом    -ек </vt:lpstr>
      <vt:lpstr>Тест на внимание. </vt:lpstr>
      <vt:lpstr>Ответы:</vt:lpstr>
      <vt:lpstr>  Задание №3.  Подберите к словам однокоренные существительные с суффиксами  -ик,  -ек   и запишите в два столбика. </vt:lpstr>
      <vt:lpstr>Проверяем!</vt:lpstr>
      <vt:lpstr>Рефлексия</vt:lpstr>
      <vt:lpstr>Спасибо за урок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</dc:title>
  <dc:creator>Admin</dc:creator>
  <cp:lastModifiedBy>Admin</cp:lastModifiedBy>
  <cp:revision>15</cp:revision>
  <dcterms:created xsi:type="dcterms:W3CDTF">2013-03-29T12:18:16Z</dcterms:created>
  <dcterms:modified xsi:type="dcterms:W3CDTF">2013-04-01T03:41:26Z</dcterms:modified>
</cp:coreProperties>
</file>