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7"/>
  </p:notesMasterIdLst>
  <p:sldIdLst>
    <p:sldId id="256" r:id="rId2"/>
    <p:sldId id="265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63" r:id="rId12"/>
    <p:sldId id="262" r:id="rId13"/>
    <p:sldId id="264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2297C-881D-4733-A4D9-E4B3E70D75A3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433A-927C-4417-913A-87E42940A4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433A-927C-4417-913A-87E42940A4F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6433A-927C-4417-913A-87E42940A4F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87182-CEF0-4619-8516-2A9DD3CA42EA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76CCC-10B9-44DC-8034-D20412AF1D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85860"/>
            <a:ext cx="8101042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Критерии психологической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готовности к школе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4857760"/>
            <a:ext cx="5643602" cy="85725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+mj-lt"/>
              </a:rPr>
              <a:t>Педагог-психолог </a:t>
            </a:r>
            <a:r>
              <a:rPr lang="ru-RU" sz="1600" dirty="0" smtClean="0">
                <a:latin typeface="+mj-lt"/>
              </a:rPr>
              <a:t> лицея </a:t>
            </a:r>
            <a:r>
              <a:rPr lang="ru-RU" sz="1600" dirty="0" smtClean="0">
                <a:latin typeface="+mj-lt"/>
              </a:rPr>
              <a:t>№64</a:t>
            </a:r>
          </a:p>
          <a:p>
            <a:r>
              <a:rPr lang="ru-RU" sz="1600" dirty="0" err="1" smtClean="0">
                <a:latin typeface="+mj-lt"/>
              </a:rPr>
              <a:t>Лисюткина</a:t>
            </a:r>
            <a:r>
              <a:rPr lang="ru-RU" sz="1600" dirty="0" smtClean="0">
                <a:latin typeface="+mj-lt"/>
              </a:rPr>
              <a:t> Ирина Сергеевна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 6-7 лет ребенок должен уметь: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Развитие речи </a:t>
            </a:r>
            <a:r>
              <a:rPr lang="ru-RU" dirty="0" smtClean="0"/>
              <a:t>– правильно произносить все звуки; определять место звука в слове; использовать в речи сложные предложения разных  видов; составлять рассказы по серии сюжетных картинок, из личного опыта, не менее чем из 6-7 предложений; делить слова на слоги. </a:t>
            </a:r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Развитие устной речи – основное условие успешного овладения письмом и чтением.  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57256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latin typeface="+mj-lt"/>
              </a:rPr>
              <a:t>     </a:t>
            </a:r>
            <a:r>
              <a:rPr lang="ru-RU" sz="2000" dirty="0" smtClean="0">
                <a:latin typeface="+mj-lt"/>
              </a:rPr>
              <a:t>Очень важно у будущего первоклассника формировать </a:t>
            </a:r>
            <a:r>
              <a:rPr lang="ru-RU" sz="2000" b="1" dirty="0" smtClean="0">
                <a:latin typeface="+mj-lt"/>
              </a:rPr>
              <a:t>волевую готовность к школе </a:t>
            </a:r>
            <a:r>
              <a:rPr lang="ru-RU" sz="2000" dirty="0" smtClean="0">
                <a:latin typeface="+mj-lt"/>
              </a:rPr>
              <a:t>– способность доводить начатое до конца, преодолевать трудности. 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+mj-lt"/>
              </a:rPr>
              <a:t>    Играя с ребенком в игры, конструктор, рисуя или работая с пластилином , </a:t>
            </a:r>
            <a:r>
              <a:rPr lang="ru-RU" sz="2000" b="1" dirty="0" smtClean="0">
                <a:latin typeface="+mj-lt"/>
              </a:rPr>
              <a:t>Вы должны помнить</a:t>
            </a:r>
            <a:r>
              <a:rPr lang="ru-RU" sz="2000" dirty="0" smtClean="0">
                <a:latin typeface="+mj-lt"/>
              </a:rPr>
              <a:t>, что: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+mj-lt"/>
              </a:rPr>
              <a:t>Перед ребенком нужно ставить такую цель, которую он понимает и принимает.   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+mj-lt"/>
              </a:rPr>
              <a:t>Нельзя обучать ребенка чему-либо насильно, без его желания.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+mj-lt"/>
              </a:rPr>
              <a:t>Приучайте его не пасовать перед трудностями, если что-то не получается, не спешите ему помогать, пусть попробует несколько раз.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sz="2000" dirty="0" smtClean="0">
                <a:latin typeface="+mj-lt"/>
              </a:rPr>
              <a:t>Начатое дело доводите до конца, даже если ребенок не хочет больше этим заниматься!</a:t>
            </a:r>
            <a:endParaRPr lang="ru-RU" sz="2000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57256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600" b="1" dirty="0" smtClean="0">
                <a:latin typeface="+mj-lt"/>
              </a:rPr>
              <a:t>     Мотивационная готовность </a:t>
            </a:r>
            <a:r>
              <a:rPr lang="ru-RU" sz="2600" dirty="0" smtClean="0">
                <a:latin typeface="+mj-lt"/>
              </a:rPr>
              <a:t>– наличие у ребенка желания принять новую социальную роль – </a:t>
            </a:r>
            <a:r>
              <a:rPr lang="ru-RU" sz="2600" dirty="0" err="1" smtClean="0">
                <a:latin typeface="+mj-lt"/>
              </a:rPr>
              <a:t>роль</a:t>
            </a:r>
            <a:r>
              <a:rPr lang="ru-RU" sz="2600" dirty="0" smtClean="0">
                <a:latin typeface="+mj-lt"/>
              </a:rPr>
              <a:t> школьника.  Школа должна быть привлекательна своей главной деятельностью – школьной (познавательный интерес).  </a:t>
            </a:r>
          </a:p>
          <a:p>
            <a:pPr algn="ctr">
              <a:lnSpc>
                <a:spcPct val="150000"/>
              </a:lnSpc>
            </a:pPr>
            <a:r>
              <a:rPr lang="ru-RU" sz="2600" dirty="0" smtClean="0">
                <a:latin typeface="+mj-lt"/>
              </a:rPr>
              <a:t>«Как вызвать интерес у ребенка к обучению в школе?»</a:t>
            </a:r>
            <a:endParaRPr lang="en-US" sz="2600" dirty="0" smtClean="0">
              <a:latin typeface="+mj-lt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+mj-lt"/>
              </a:rPr>
              <a:t>Расскажите ребенку о своих школьных годах.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+mj-lt"/>
              </a:rPr>
              <a:t>Организуйте дома рабочее место для будущего школьника.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+mj-lt"/>
              </a:rPr>
              <a:t>Поиграйте с ребенком в «школу наоборот».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ru-RU" sz="2000" dirty="0" smtClean="0">
                <a:latin typeface="+mj-lt"/>
              </a:rPr>
              <a:t>Отмечайте любой успех ребенка в учебных занятиях.  </a:t>
            </a:r>
            <a:r>
              <a:rPr lang="en-US" sz="2000" dirty="0" smtClean="0">
                <a:latin typeface="+mj-lt"/>
              </a:rPr>
              <a:t> </a:t>
            </a:r>
            <a:endParaRPr lang="ru-RU" sz="2000" dirty="0" smtClean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ru-RU" sz="2600" dirty="0" smtClean="0">
                <a:latin typeface="+mj-lt"/>
              </a:rPr>
              <a:t> </a:t>
            </a:r>
            <a:endParaRPr lang="ru-RU" sz="2600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572560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+mj-lt"/>
              </a:rPr>
              <a:t>   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+mj-lt"/>
              </a:rPr>
              <a:t> </a:t>
            </a:r>
            <a:r>
              <a:rPr lang="ru-RU" sz="2600" b="1" dirty="0" smtClean="0">
                <a:latin typeface="+mj-lt"/>
              </a:rPr>
              <a:t>Коммуникативная готовность </a:t>
            </a:r>
            <a:r>
              <a:rPr lang="ru-RU" sz="2600" dirty="0" smtClean="0">
                <a:latin typeface="+mj-lt"/>
              </a:rPr>
              <a:t>– умение ребенка подчинять свое поведение законам детской группы и нормам поведения, установленным в классе. </a:t>
            </a:r>
          </a:p>
          <a:p>
            <a:pPr algn="ctr">
              <a:lnSpc>
                <a:spcPct val="150000"/>
              </a:lnSpc>
            </a:pPr>
            <a:endParaRPr lang="ru-RU" sz="2600" dirty="0" smtClean="0">
              <a:latin typeface="+mj-lt"/>
            </a:endParaRPr>
          </a:p>
          <a:p>
            <a:pPr algn="ctr">
              <a:lnSpc>
                <a:spcPct val="150000"/>
              </a:lnSpc>
            </a:pPr>
            <a:r>
              <a:rPr lang="ru-RU" sz="2600" dirty="0" smtClean="0">
                <a:latin typeface="+mj-lt"/>
              </a:rPr>
              <a:t>Коммуникативные навыки и культура поведения закладывается в семье. </a:t>
            </a:r>
          </a:p>
          <a:p>
            <a:pPr algn="just">
              <a:lnSpc>
                <a:spcPct val="150000"/>
              </a:lnSpc>
            </a:pPr>
            <a:endParaRPr lang="ru-RU" sz="26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ru-RU" sz="26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ru-RU" sz="26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5725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latin typeface="+mj-lt"/>
              </a:rPr>
              <a:t>     </a:t>
            </a:r>
            <a:r>
              <a:rPr lang="ru-RU" sz="2000" b="1" dirty="0" smtClean="0">
                <a:latin typeface="+mj-lt"/>
              </a:rPr>
              <a:t>Семь заповедей для мамы и папы будущего первоклассника:</a:t>
            </a:r>
          </a:p>
          <a:p>
            <a:pPr algn="ctr">
              <a:lnSpc>
                <a:spcPct val="150000"/>
              </a:lnSpc>
            </a:pPr>
            <a:endParaRPr lang="ru-RU" sz="2000" b="1" dirty="0" smtClean="0">
              <a:latin typeface="+mj-lt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i="1" dirty="0" smtClean="0">
                <a:latin typeface="+mj-lt"/>
              </a:rPr>
              <a:t>Начинайте «забывать» о том, что ваш ребенок маленький.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i="1" dirty="0" smtClean="0">
                <a:latin typeface="+mj-lt"/>
              </a:rPr>
              <a:t>Определите общие интересы.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i="1" dirty="0" smtClean="0">
                <a:latin typeface="+mj-lt"/>
              </a:rPr>
              <a:t>Чаще разговаривайте с ребенком.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i="1" dirty="0" smtClean="0">
                <a:latin typeface="+mj-lt"/>
              </a:rPr>
              <a:t>Отвечайте на каждый вопрос ребенка.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i="1" dirty="0" smtClean="0">
                <a:latin typeface="+mj-lt"/>
              </a:rPr>
              <a:t>Не стройте ваши взаимоотношения с ребенком на запретах.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i="1" dirty="0" smtClean="0">
                <a:latin typeface="+mj-lt"/>
              </a:rPr>
              <a:t>Чаще хвалите, восхищайтесь вашим ребенком.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i="1" dirty="0" smtClean="0">
                <a:latin typeface="+mj-lt"/>
              </a:rPr>
              <a:t>Постарайтесь хоть иногда смотреть на мир глазами ребенка.</a:t>
            </a:r>
          </a:p>
          <a:p>
            <a:pPr algn="ctr">
              <a:lnSpc>
                <a:spcPct val="150000"/>
              </a:lnSpc>
            </a:pPr>
            <a:endParaRPr lang="ru-RU" sz="2000" dirty="0" smtClean="0">
              <a:latin typeface="+mj-lt"/>
            </a:endParaRPr>
          </a:p>
          <a:p>
            <a:pPr algn="ctr">
              <a:lnSpc>
                <a:spcPct val="150000"/>
              </a:lnSpc>
            </a:pPr>
            <a:endParaRPr lang="ru-RU" sz="20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Литература, рекомендуемая родителям, </a:t>
            </a:r>
            <a:br>
              <a:rPr lang="ru-RU" sz="2600" dirty="0" smtClean="0"/>
            </a:br>
            <a:r>
              <a:rPr lang="ru-RU" sz="2600" dirty="0" smtClean="0"/>
              <a:t>желающим успешно подготовить ребенка к школе:</a:t>
            </a:r>
            <a:br>
              <a:rPr lang="ru-RU" sz="2600" dirty="0" smtClean="0"/>
            </a:b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1. </a:t>
            </a:r>
            <a:r>
              <a:rPr lang="ru-RU" dirty="0" err="1" smtClean="0"/>
              <a:t>Гаврина</a:t>
            </a:r>
            <a:r>
              <a:rPr lang="ru-RU" dirty="0" smtClean="0"/>
              <a:t> С.Е., </a:t>
            </a:r>
            <a:r>
              <a:rPr lang="ru-RU" dirty="0" err="1" smtClean="0"/>
              <a:t>Кутявина</a:t>
            </a:r>
            <a:r>
              <a:rPr lang="ru-RU" dirty="0" smtClean="0"/>
              <a:t> Н.Л., Топоркова И.Г., </a:t>
            </a:r>
            <a:r>
              <a:rPr lang="ru-RU" dirty="0" err="1" smtClean="0"/>
              <a:t>Щербинина</a:t>
            </a:r>
            <a:r>
              <a:rPr lang="ru-RU" dirty="0" smtClean="0"/>
              <a:t> С.В. Готов ли ваш ребенок к школе? Книга тестов.- М.: РОСМЭН, 2008.</a:t>
            </a:r>
          </a:p>
          <a:p>
            <a:pPr lvl="0"/>
            <a:r>
              <a:rPr lang="ru-RU" dirty="0" smtClean="0"/>
              <a:t>2. Головнева Н.Я., Ильина М.Н., Парамонова Л.Г. Подготовка к школе. – СПб.: Дельта, 2001.</a:t>
            </a:r>
          </a:p>
          <a:p>
            <a:pPr lvl="0"/>
            <a:r>
              <a:rPr lang="ru-RU" dirty="0" smtClean="0"/>
              <a:t>3. Готовимся к школе: Книга для родителей будущих первоклассников. – М.: Олимп, ООО «Фирма «Изд-во </a:t>
            </a:r>
            <a:r>
              <a:rPr lang="ru-RU" dirty="0" err="1" smtClean="0"/>
              <a:t>Аст</a:t>
            </a:r>
            <a:r>
              <a:rPr lang="ru-RU" dirty="0" smtClean="0"/>
              <a:t>»», 2000.</a:t>
            </a:r>
          </a:p>
          <a:p>
            <a:pPr lvl="0"/>
            <a:r>
              <a:rPr lang="ru-RU" dirty="0" smtClean="0"/>
              <a:t>4. Дурова Н.В., Новикова В.П. 200 упражнений для подготовки детей к школе. – М.: Фирма «Изд-во АСТ», 2000. </a:t>
            </a:r>
          </a:p>
          <a:p>
            <a:pPr lvl="0"/>
            <a:r>
              <a:rPr lang="ru-RU" dirty="0" smtClean="0"/>
              <a:t>5. Ильина М.Н. Подготовка к школе: развивающие упражнения и тесты. – СПб: Дельта, 2000.</a:t>
            </a:r>
          </a:p>
          <a:p>
            <a:pPr lvl="0"/>
            <a:r>
              <a:rPr lang="ru-RU" dirty="0" smtClean="0"/>
              <a:t>6. Ковалева Е., Синицына Е. Готовим ребенка к школе. – М.: </a:t>
            </a:r>
            <a:r>
              <a:rPr lang="ru-RU" dirty="0" err="1" smtClean="0"/>
              <a:t>Лист-Нью</a:t>
            </a:r>
            <a:r>
              <a:rPr lang="ru-RU" dirty="0" smtClean="0"/>
              <a:t>, 2002.</a:t>
            </a:r>
          </a:p>
          <a:p>
            <a:pPr lvl="0"/>
            <a:r>
              <a:rPr lang="ru-RU" dirty="0" smtClean="0"/>
              <a:t> 7. Светлова И.Е. Готовимся к школе: Пособие для дошкольников. – М.: Изд-во </a:t>
            </a:r>
            <a:r>
              <a:rPr lang="ru-RU" dirty="0" err="1" smtClean="0"/>
              <a:t>ЭКСМО-Пресс</a:t>
            </a:r>
            <a:r>
              <a:rPr lang="ru-RU" dirty="0" smtClean="0"/>
              <a:t>, 2001.</a:t>
            </a:r>
          </a:p>
          <a:p>
            <a:pPr lvl="0"/>
            <a:r>
              <a:rPr lang="ru-RU" dirty="0" smtClean="0"/>
              <a:t> 8. Соколова Ю. Тесты на готовность к школе ребенка 6-7 лет. – М.: Изд-во ЭКСМО, 2005.</a:t>
            </a:r>
          </a:p>
          <a:p>
            <a:pPr lvl="0"/>
            <a:r>
              <a:rPr lang="ru-RU" dirty="0" smtClean="0"/>
              <a:t> 9. </a:t>
            </a:r>
            <a:r>
              <a:rPr lang="ru-RU" dirty="0" err="1" smtClean="0"/>
              <a:t>Тарабарин</a:t>
            </a:r>
            <a:r>
              <a:rPr lang="ru-RU" dirty="0" smtClean="0"/>
              <a:t> Т.И., Соколова Е.И. Что необходимо знать к 1 классу. – Ярославль: Академия Холдинг, 2000.</a:t>
            </a:r>
          </a:p>
          <a:p>
            <a:pPr lvl="0"/>
            <a:r>
              <a:rPr lang="ru-RU" dirty="0" smtClean="0"/>
              <a:t>10. Тихомирова Л.Ф. Формирование и развитие интеллектуальных способностей ребенка. – Дошкольники. – М.: </a:t>
            </a:r>
            <a:r>
              <a:rPr lang="ru-RU" dirty="0" err="1" smtClean="0"/>
              <a:t>Рольф</a:t>
            </a:r>
            <a:r>
              <a:rPr lang="ru-RU" dirty="0" smtClean="0"/>
              <a:t>, 2000. </a:t>
            </a:r>
          </a:p>
          <a:p>
            <a:r>
              <a:rPr lang="ru-RU" dirty="0" smtClean="0"/>
              <a:t>11.  Тихомирова Л.Ф.  Логика для дошкольников. Упражнения на каждый день. Популярное пособие для родителей и педагогов.- Ярославль, 2000. 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6766" cy="1357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нового возникает в жизни первоклассника?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r>
              <a:rPr lang="ru-RU" b="1" dirty="0" smtClean="0"/>
              <a:t>1. Начинается новая для ребенка деятельность – целиком учебная, а не игровая.</a:t>
            </a:r>
          </a:p>
          <a:p>
            <a:r>
              <a:rPr lang="ru-RU" b="1" dirty="0" smtClean="0"/>
              <a:t>2. Он должен ежедневно находиться в новом для него коллективе детей и учителей.</a:t>
            </a:r>
          </a:p>
          <a:p>
            <a:r>
              <a:rPr lang="ru-RU" b="1" dirty="0" smtClean="0"/>
              <a:t>3. Ребенок впервые попадает в условия экспертизы, когда его знания и успехи оцениваются.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86050" y="642918"/>
            <a:ext cx="3357586" cy="500066"/>
          </a:xfrm>
          <a:prstGeom prst="rect">
            <a:avLst/>
          </a:prstGeom>
          <a:solidFill>
            <a:srgbClr val="3399FF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Готовность к школе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2143116"/>
            <a:ext cx="3357586" cy="64633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Физическая готовность (состояние здоровья)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929190" y="2143116"/>
            <a:ext cx="3429024" cy="36933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Психологическая готовность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4643438" y="3143248"/>
            <a:ext cx="400052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4 основных  компонента</a:t>
            </a:r>
            <a:r>
              <a:rPr lang="ru-RU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интеллектуальная готовность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волевая готовность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мотивационная готовность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коммуникативная готовность 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428596" y="3286124"/>
            <a:ext cx="3857652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i="1" dirty="0" smtClean="0"/>
              <a:t>Особенности развития ребенка  на этапе  дошкольного  детства</a:t>
            </a:r>
            <a:r>
              <a:rPr lang="ru-RU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обстоятельства, повлиявшие на развитие ребенка (тяжелые роды, травмы, длительные заболевания)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темп развития (своевременно ли ребенок начал ходить, говорить)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группа здоровья    </a:t>
            </a:r>
            <a:endParaRPr lang="ru-RU" dirty="0"/>
          </a:p>
        </p:txBody>
      </p:sp>
      <p:sp>
        <p:nvSpPr>
          <p:cNvPr id="73" name="Стрелка вверх 72"/>
          <p:cNvSpPr/>
          <p:nvPr/>
        </p:nvSpPr>
        <p:spPr>
          <a:xfrm flipH="1">
            <a:off x="2071670" y="2857496"/>
            <a:ext cx="142875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/>
        </p:nvSpPr>
        <p:spPr>
          <a:xfrm>
            <a:off x="6500826" y="2643182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верх 76"/>
          <p:cNvSpPr/>
          <p:nvPr/>
        </p:nvSpPr>
        <p:spPr>
          <a:xfrm rot="3093284">
            <a:off x="2938661" y="1107372"/>
            <a:ext cx="233622" cy="10498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низ 77"/>
          <p:cNvSpPr/>
          <p:nvPr/>
        </p:nvSpPr>
        <p:spPr>
          <a:xfrm rot="3102249">
            <a:off x="2519615" y="1108562"/>
            <a:ext cx="255008" cy="1083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верх 78"/>
          <p:cNvSpPr/>
          <p:nvPr/>
        </p:nvSpPr>
        <p:spPr>
          <a:xfrm rot="18565671">
            <a:off x="5720643" y="1113116"/>
            <a:ext cx="233622" cy="10498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верх 79"/>
          <p:cNvSpPr/>
          <p:nvPr/>
        </p:nvSpPr>
        <p:spPr>
          <a:xfrm rot="7698631">
            <a:off x="6082483" y="1106573"/>
            <a:ext cx="233622" cy="10498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 вверх 81"/>
          <p:cNvSpPr/>
          <p:nvPr/>
        </p:nvSpPr>
        <p:spPr>
          <a:xfrm flipH="1">
            <a:off x="6715140" y="2643182"/>
            <a:ext cx="142875" cy="3571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 вниз 82"/>
          <p:cNvSpPr/>
          <p:nvPr/>
        </p:nvSpPr>
        <p:spPr>
          <a:xfrm>
            <a:off x="2285984" y="2857496"/>
            <a:ext cx="14287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 вправо 84"/>
          <p:cNvSpPr/>
          <p:nvPr/>
        </p:nvSpPr>
        <p:spPr>
          <a:xfrm>
            <a:off x="4214810" y="2143116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 влево 85"/>
          <p:cNvSpPr/>
          <p:nvPr/>
        </p:nvSpPr>
        <p:spPr>
          <a:xfrm>
            <a:off x="4214810" y="2357430"/>
            <a:ext cx="571504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736"/>
            <a:ext cx="8572560" cy="4219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+mj-lt"/>
              </a:rPr>
              <a:t>     </a:t>
            </a:r>
            <a:r>
              <a:rPr lang="ru-RU" sz="2600" b="1" dirty="0" smtClean="0">
                <a:latin typeface="+mj-lt"/>
              </a:rPr>
              <a:t>Интеллектуальная готовность – </a:t>
            </a:r>
            <a:r>
              <a:rPr lang="ru-RU" sz="2600" dirty="0" smtClean="0">
                <a:latin typeface="+mj-lt"/>
              </a:rPr>
              <a:t>это соответствующая возрастному уровню зрелость всех познавательных процессов (внимания, память, мышления) и школьно-значимых психофизиологических функций (фонематический слух, артикуляционный аппарат, мелкие мышцы рук).</a:t>
            </a:r>
            <a:endParaRPr lang="en-US" sz="26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ru-RU" sz="26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</a:t>
            </a:r>
            <a:r>
              <a:rPr lang="ru-RU" sz="3600" dirty="0" smtClean="0"/>
              <a:t>К 6-7 годам ребенок должен знать (кругозор ребенка):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свой адрес и название города, в котором он живет;</a:t>
            </a:r>
          </a:p>
          <a:p>
            <a:r>
              <a:rPr lang="ru-RU" dirty="0" smtClean="0"/>
              <a:t>название страны и ее столицы;</a:t>
            </a:r>
          </a:p>
          <a:p>
            <a:r>
              <a:rPr lang="ru-RU" dirty="0" smtClean="0"/>
              <a:t>имена и отчества своих родителей, информацию о местах их работы;</a:t>
            </a:r>
          </a:p>
          <a:p>
            <a:r>
              <a:rPr lang="ru-RU" dirty="0" smtClean="0"/>
              <a:t>времена года, их последовательность и основные признаки;</a:t>
            </a:r>
          </a:p>
          <a:p>
            <a:r>
              <a:rPr lang="ru-RU" dirty="0" smtClean="0"/>
              <a:t>название месяцев, дней недели;</a:t>
            </a:r>
          </a:p>
          <a:p>
            <a:r>
              <a:rPr lang="ru-RU" dirty="0" smtClean="0"/>
              <a:t>основные виды деревьев и цветов;</a:t>
            </a:r>
          </a:p>
          <a:p>
            <a:r>
              <a:rPr lang="ru-RU" dirty="0" smtClean="0"/>
              <a:t>различать домашних и диких животных  и т.п. 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</a:t>
            </a:r>
            <a:r>
              <a:rPr lang="ru-RU" sz="4000" dirty="0" smtClean="0"/>
              <a:t>В 6-7 лет ребенок должен уметь: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 </a:t>
            </a:r>
            <a:r>
              <a:rPr lang="ru-RU" i="1" dirty="0" smtClean="0"/>
              <a:t>Хорошее внимание – важнейшее условие успешного школьного обучения!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Внимание </a:t>
            </a:r>
            <a:r>
              <a:rPr lang="ru-RU" dirty="0" smtClean="0"/>
              <a:t>– выполнять задание не отвлекаясь около 15 минут; находить 5-6 отличий между предметами; удерживать в поле зрения 8-10 предметов; выполнять самостоятельно быстро и правильно задание по предложенному образцу; копировать в точность узор или движение.      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 6-7 лет ребенок должен уметь: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smtClean="0"/>
              <a:t>Успехи будущего первоклассника во многом зависят от его памяти!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/>
              <a:t>Память </a:t>
            </a:r>
            <a:r>
              <a:rPr lang="ru-RU" dirty="0" smtClean="0"/>
              <a:t>– запоминать 8-10 картинок; рассказывать по памяти литературные произведения, стихи, содержание картины; повторять в точности текст, состоящий из 3-4 предложений.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 6-7 лет ребенок должен уметь: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Мышление</a:t>
            </a:r>
            <a:r>
              <a:rPr lang="ru-RU" dirty="0" smtClean="0"/>
              <a:t> – определять последовательность событий, складывать разрезанную картинку из 9-10 частей; находить и объяснять отличия между предметами и явлениями, находить среди предложенных предметов лишний, объяснять свой выбор.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 6-7 лет ребенок должен уметь: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Развитие мелкой моторики </a:t>
            </a:r>
            <a:r>
              <a:rPr lang="ru-RU" dirty="0" smtClean="0"/>
              <a:t>– свободно владеть карандашом или кистью при разных предметах приемах рисования; штриховать или раскрашивать рисунки, не выходя за контуры; ориентироваться в тетради в клетку или в линию; передавать в рисунке точную форму предмета, пропорции, расположение частей.</a:t>
            </a:r>
          </a:p>
          <a:p>
            <a:pPr algn="just"/>
            <a:r>
              <a:rPr lang="ru-RU" i="1" dirty="0" smtClean="0"/>
              <a:t>Только при хорошем развитии кисти рук ребенок будет писать красиво и легко! Этому способствует лепка и рисование.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90C6F6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497</TotalTime>
  <Words>1038</Words>
  <Application>Microsoft Office PowerPoint</Application>
  <PresentationFormat>Экран (4:3)</PresentationFormat>
  <Paragraphs>88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Критерии психологической готовности к школе</vt:lpstr>
      <vt:lpstr> Что нового возникает в жизни первоклассника?</vt:lpstr>
      <vt:lpstr>Слайд 3</vt:lpstr>
      <vt:lpstr>Слайд 4</vt:lpstr>
      <vt:lpstr>   К 6-7 годам ребенок должен знать (кругозор ребенка): </vt:lpstr>
      <vt:lpstr>    В 6-7 лет ребенок должен уметь: </vt:lpstr>
      <vt:lpstr>В 6-7 лет ребенок должен уметь:</vt:lpstr>
      <vt:lpstr>В 6-7 лет ребенок должен уметь:</vt:lpstr>
      <vt:lpstr>В 6-7 лет ребенок должен уметь:</vt:lpstr>
      <vt:lpstr>В 6-7 лет ребенок должен уметь:</vt:lpstr>
      <vt:lpstr>Слайд 11</vt:lpstr>
      <vt:lpstr>Слайд 12</vt:lpstr>
      <vt:lpstr>Слайд 13</vt:lpstr>
      <vt:lpstr>Слайд 14</vt:lpstr>
      <vt:lpstr>  Литература, рекомендуемая родителям,  желающим успешно подготовить ребенка к школе: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</dc:title>
  <dc:creator>LisutkinaI</dc:creator>
  <cp:lastModifiedBy>LisutkinaI</cp:lastModifiedBy>
  <cp:revision>45</cp:revision>
  <dcterms:created xsi:type="dcterms:W3CDTF">2011-06-03T05:51:06Z</dcterms:created>
  <dcterms:modified xsi:type="dcterms:W3CDTF">2012-03-23T08:43:40Z</dcterms:modified>
</cp:coreProperties>
</file>